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6" r:id="rId5"/>
    <p:sldId id="260" r:id="rId6"/>
    <p:sldId id="295" r:id="rId7"/>
    <p:sldId id="277" r:id="rId8"/>
    <p:sldId id="278" r:id="rId9"/>
    <p:sldId id="279" r:id="rId10"/>
    <p:sldId id="280" r:id="rId11"/>
    <p:sldId id="265" r:id="rId12"/>
    <p:sldId id="268" r:id="rId13"/>
    <p:sldId id="270" r:id="rId14"/>
    <p:sldId id="271" r:id="rId15"/>
    <p:sldId id="281" r:id="rId16"/>
    <p:sldId id="272" r:id="rId17"/>
    <p:sldId id="282" r:id="rId18"/>
    <p:sldId id="284" r:id="rId19"/>
    <p:sldId id="285" r:id="rId20"/>
    <p:sldId id="286" r:id="rId21"/>
    <p:sldId id="283" r:id="rId22"/>
    <p:sldId id="287" r:id="rId23"/>
    <p:sldId id="288" r:id="rId24"/>
    <p:sldId id="297" r:id="rId25"/>
    <p:sldId id="289" r:id="rId26"/>
    <p:sldId id="290" r:id="rId27"/>
    <p:sldId id="291" r:id="rId28"/>
    <p:sldId id="292" r:id="rId29"/>
    <p:sldId id="293" r:id="rId30"/>
    <p:sldId id="29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4443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820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309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8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086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494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95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245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50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699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059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B22D2D3-09B9-497C-86B1-0C87DADB2E33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EBEEFFA-DBB8-4166-97DB-1F6F042AA0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536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9.wmf"/><Relationship Id="rId7" Type="http://schemas.openxmlformats.org/officeDocument/2006/relationships/image" Target="../media/image21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0.e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30.emf"/><Relationship Id="rId3" Type="http://schemas.openxmlformats.org/officeDocument/2006/relationships/image" Target="../media/image23.emf"/><Relationship Id="rId7" Type="http://schemas.openxmlformats.org/officeDocument/2006/relationships/image" Target="../media/image25.emf"/><Relationship Id="rId12" Type="http://schemas.openxmlformats.org/officeDocument/2006/relationships/image" Target="../media/image27.emf"/><Relationship Id="rId17" Type="http://schemas.openxmlformats.org/officeDocument/2006/relationships/oleObject" Target="../embeddings/oleObject15.bin"/><Relationship Id="rId2" Type="http://schemas.openxmlformats.org/officeDocument/2006/relationships/oleObject" Target="../embeddings/oleObject8.bin"/><Relationship Id="rId16" Type="http://schemas.openxmlformats.org/officeDocument/2006/relationships/image" Target="../media/image29.emf"/><Relationship Id="rId20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24.emf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6.emf"/><Relationship Id="rId19" Type="http://schemas.openxmlformats.org/officeDocument/2006/relationships/oleObject" Target="../embeddings/oleObject16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32.emf"/><Relationship Id="rId7" Type="http://schemas.openxmlformats.org/officeDocument/2006/relationships/image" Target="../media/image34.emf"/><Relationship Id="rId12" Type="http://schemas.openxmlformats.org/officeDocument/2006/relationships/image" Target="../media/image5.png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36.emf"/><Relationship Id="rId5" Type="http://schemas.openxmlformats.org/officeDocument/2006/relationships/image" Target="../media/image33.e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42.emf"/><Relationship Id="rId3" Type="http://schemas.openxmlformats.org/officeDocument/2006/relationships/image" Target="../media/image37.emf"/><Relationship Id="rId7" Type="http://schemas.openxmlformats.org/officeDocument/2006/relationships/image" Target="../media/image39.emf"/><Relationship Id="rId12" Type="http://schemas.openxmlformats.org/officeDocument/2006/relationships/oleObject" Target="../embeddings/oleObject27.bin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41.emf"/><Relationship Id="rId5" Type="http://schemas.openxmlformats.org/officeDocument/2006/relationships/image" Target="../media/image38.e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0.emf"/><Relationship Id="rId1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emf"/><Relationship Id="rId7" Type="http://schemas.openxmlformats.org/officeDocument/2006/relationships/image" Target="../media/image47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6.w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rossangel.com/home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0.emf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wmf"/><Relationship Id="rId4" Type="http://schemas.openxmlformats.org/officeDocument/2006/relationships/oleObject" Target="../embeddings/oleObject3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image" Target="../media/image69.png"/><Relationship Id="rId7" Type="http://schemas.openxmlformats.org/officeDocument/2006/relationships/image" Target="../media/image7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3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81.emf"/><Relationship Id="rId26" Type="http://schemas.openxmlformats.org/officeDocument/2006/relationships/image" Target="../media/image85.emf"/><Relationship Id="rId3" Type="http://schemas.openxmlformats.org/officeDocument/2006/relationships/oleObject" Target="../embeddings/oleObject38.bin"/><Relationship Id="rId21" Type="http://schemas.openxmlformats.org/officeDocument/2006/relationships/oleObject" Target="../embeddings/oleObject47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45.bin"/><Relationship Id="rId25" Type="http://schemas.openxmlformats.org/officeDocument/2006/relationships/oleObject" Target="../embeddings/oleObject49.bin"/><Relationship Id="rId2" Type="http://schemas.openxmlformats.org/officeDocument/2006/relationships/image" Target="../media/image5.png"/><Relationship Id="rId16" Type="http://schemas.openxmlformats.org/officeDocument/2006/relationships/image" Target="../media/image80.emf"/><Relationship Id="rId20" Type="http://schemas.openxmlformats.org/officeDocument/2006/relationships/image" Target="../media/image82.emf"/><Relationship Id="rId29" Type="http://schemas.openxmlformats.org/officeDocument/2006/relationships/oleObject" Target="../embeddings/oleObject5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emf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84.e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23" Type="http://schemas.openxmlformats.org/officeDocument/2006/relationships/oleObject" Target="../embeddings/oleObject48.bin"/><Relationship Id="rId28" Type="http://schemas.openxmlformats.org/officeDocument/2006/relationships/image" Target="../media/image86.emf"/><Relationship Id="rId10" Type="http://schemas.openxmlformats.org/officeDocument/2006/relationships/image" Target="../media/image77.emf"/><Relationship Id="rId19" Type="http://schemas.openxmlformats.org/officeDocument/2006/relationships/oleObject" Target="../embeddings/oleObject46.bin"/><Relationship Id="rId4" Type="http://schemas.openxmlformats.org/officeDocument/2006/relationships/image" Target="../media/image74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79.emf"/><Relationship Id="rId22" Type="http://schemas.openxmlformats.org/officeDocument/2006/relationships/image" Target="../media/image83.emf"/><Relationship Id="rId27" Type="http://schemas.openxmlformats.org/officeDocument/2006/relationships/oleObject" Target="../embeddings/oleObject50.bin"/><Relationship Id="rId30" Type="http://schemas.openxmlformats.org/officeDocument/2006/relationships/image" Target="../media/image87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89.emf"/><Relationship Id="rId4" Type="http://schemas.openxmlformats.org/officeDocument/2006/relationships/oleObject" Target="../embeddings/oleObject52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91.png"/><Relationship Id="rId7" Type="http://schemas.openxmlformats.org/officeDocument/2006/relationships/oleObject" Target="../embeddings/oleObject55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if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C9652-AD0F-6C38-CD41-AEED5F0610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Ecuaciones de Estado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A88E4C-AD6D-8FDA-F5AB-BC1D5FCAE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7" y="4389120"/>
            <a:ext cx="8201743" cy="1979782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dirty="0"/>
              <a:t>XII Escuela Altas Presiones.  Materia bajo Condiciones Extremas</a:t>
            </a:r>
          </a:p>
          <a:p>
            <a:pPr algn="ctr"/>
            <a:r>
              <a:rPr lang="es-ES" b="1" dirty="0"/>
              <a:t>Mieres – Asturias 22-26/Junio/2026</a:t>
            </a:r>
          </a:p>
          <a:p>
            <a:pPr algn="ctr"/>
            <a:endParaRPr lang="es-ES" b="1" dirty="0"/>
          </a:p>
          <a:p>
            <a:pPr algn="ctr"/>
            <a:r>
              <a:rPr lang="es-ES" dirty="0"/>
              <a:t>Javier Gonzalez Platas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1A88BB-50BA-0859-D6C8-C015702D2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75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637A1-BEED-ACF1-497E-6A92DEE4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DEA1CB-1F20-CB24-6DFC-4B1500B3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129C6A-96F2-474E-5074-CAA21F168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277" y="1855594"/>
            <a:ext cx="4607937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/>
              <a:t>Módulo de Bulk</a:t>
            </a:r>
          </a:p>
          <a:p>
            <a:pPr marL="0" indent="0" algn="just">
              <a:buNone/>
            </a:pPr>
            <a:r>
              <a:rPr lang="es-ES" dirty="0"/>
              <a:t>La caracterización del material a través de su compresibilidad puede darnos idea del tipo de enlaces químicos o empaquetamiento intermolecular que presenta el material. </a:t>
            </a:r>
          </a:p>
          <a:p>
            <a:pPr lvl="1" algn="just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BA0B6D7-6F61-6234-AD12-AA0CA9C84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922554" y="484632"/>
            <a:ext cx="1985911" cy="473968"/>
          </a:xfrm>
          <a:prstGeom prst="rect">
            <a:avLst/>
          </a:prstGeom>
        </p:spPr>
      </p:pic>
      <p:pic>
        <p:nvPicPr>
          <p:cNvPr id="7" name="Imagen 6" descr="A Revelation from the Structure of Graphite and Diamond - Lifechanyuan">
            <a:extLst>
              <a:ext uri="{FF2B5EF4-FFF2-40B4-BE49-F238E27FC236}">
                <a16:creationId xmlns:a16="http://schemas.microsoft.com/office/drawing/2014/main" id="{BC1591CE-C9CC-8CC2-B259-4804225CA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77" y="4162581"/>
            <a:ext cx="4762500" cy="25622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1CB2C74-7C17-C85F-54F5-659D55B81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390" y="1672105"/>
            <a:ext cx="4704762" cy="49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15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8A94B-82B3-228E-710D-6FF108DEF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DeterminaciÓn</a:t>
            </a:r>
            <a:r>
              <a:rPr lang="es-ES" dirty="0"/>
              <a:t> de </a:t>
            </a:r>
            <a:r>
              <a:rPr lang="es-ES" dirty="0" err="1"/>
              <a:t>EoS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B902F1-701D-C6B6-21F4-B764107EE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817045" cy="4050792"/>
          </a:xfrm>
        </p:spPr>
        <p:txBody>
          <a:bodyPr/>
          <a:lstStyle/>
          <a:p>
            <a:r>
              <a:rPr lang="es-ES" b="1" dirty="0" err="1"/>
              <a:t>EoS</a:t>
            </a:r>
            <a:r>
              <a:rPr lang="es-ES" b="1" dirty="0"/>
              <a:t> Isotérmicas</a:t>
            </a:r>
          </a:p>
          <a:p>
            <a:endParaRPr lang="es-ES" dirty="0"/>
          </a:p>
          <a:p>
            <a:endParaRPr lang="es-ES" dirty="0"/>
          </a:p>
          <a:p>
            <a:pPr lvl="1"/>
            <a:r>
              <a:rPr lang="es-ES" dirty="0"/>
              <a:t>Condiciones iniciales</a:t>
            </a:r>
          </a:p>
          <a:p>
            <a:pPr lvl="2"/>
            <a:r>
              <a:rPr lang="es-ES" dirty="0"/>
              <a:t>P=0 </a:t>
            </a:r>
            <a:r>
              <a:rPr lang="es-ES" dirty="0" err="1"/>
              <a:t>GPa</a:t>
            </a:r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2"/>
            <a:r>
              <a:rPr lang="es-ES" dirty="0"/>
              <a:t>Variaciones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2BA3E7F-CB20-33A6-9859-5D45DB3C6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716679"/>
              </p:ext>
            </p:extLst>
          </p:nvPr>
        </p:nvGraphicFramePr>
        <p:xfrm>
          <a:off x="2082385" y="2506108"/>
          <a:ext cx="1657350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15920" imgH="444240" progId="Equation.DSMT4">
                  <p:embed/>
                </p:oleObj>
              </mc:Choice>
              <mc:Fallback>
                <p:oleObj name="Equation" r:id="rId2" imgW="101592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82385" y="2506108"/>
                        <a:ext cx="1657350" cy="725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6DE04A32-A008-3AB1-28D2-1E68CF305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203772"/>
              </p:ext>
            </p:extLst>
          </p:nvPr>
        </p:nvGraphicFramePr>
        <p:xfrm>
          <a:off x="2082385" y="3976410"/>
          <a:ext cx="2030356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78879" imgH="456988" progId="Equation.DSMT4">
                  <p:embed/>
                </p:oleObj>
              </mc:Choice>
              <mc:Fallback>
                <p:oleObj name="Equation" r:id="rId4" imgW="1278879" imgH="45698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2385" y="3976410"/>
                        <a:ext cx="2030356" cy="725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2EBEFF75-FCBE-BB1B-2C8D-DC1E46D921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452485"/>
              </p:ext>
            </p:extLst>
          </p:nvPr>
        </p:nvGraphicFramePr>
        <p:xfrm>
          <a:off x="2082385" y="5111501"/>
          <a:ext cx="1518498" cy="757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16320" imgH="456988" progId="Equation.DSMT4">
                  <p:embed/>
                </p:oleObj>
              </mc:Choice>
              <mc:Fallback>
                <p:oleObj name="Equation" r:id="rId6" imgW="916320" imgH="45698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82385" y="5111501"/>
                        <a:ext cx="1518498" cy="757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FA788D7E-3342-FF7F-7751-DDC47178E4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11263"/>
              </p:ext>
            </p:extLst>
          </p:nvPr>
        </p:nvGraphicFramePr>
        <p:xfrm>
          <a:off x="3908392" y="5111501"/>
          <a:ext cx="1603559" cy="800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16320" imgH="456988" progId="Equation.DSMT4">
                  <p:embed/>
                </p:oleObj>
              </mc:Choice>
              <mc:Fallback>
                <p:oleObj name="Equation" r:id="rId8" imgW="916320" imgH="45698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08392" y="5111501"/>
                        <a:ext cx="1603559" cy="800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706CF435-E589-3118-B75E-3EB32DFD1D0A}"/>
              </a:ext>
            </a:extLst>
          </p:cNvPr>
          <p:cNvSpPr txBox="1">
            <a:spLocks/>
          </p:cNvSpPr>
          <p:nvPr/>
        </p:nvSpPr>
        <p:spPr>
          <a:xfrm>
            <a:off x="6305108" y="2506108"/>
            <a:ext cx="5358808" cy="3818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i="1" dirty="0"/>
              <a:t>Determinación experimental</a:t>
            </a:r>
          </a:p>
          <a:p>
            <a:pPr lvl="1" algn="just"/>
            <a:r>
              <a:rPr lang="es-ES" dirty="0"/>
              <a:t>Medir el volumen en función de la P y T.</a:t>
            </a:r>
          </a:p>
          <a:p>
            <a:pPr lvl="1" algn="just"/>
            <a:r>
              <a:rPr lang="es-ES" b="1" i="1" dirty="0"/>
              <a:t>No olvidar tomar el valor de referencia V</a:t>
            </a:r>
            <a:r>
              <a:rPr lang="es-ES" b="1" i="1" baseline="-25000" dirty="0"/>
              <a:t>0</a:t>
            </a:r>
          </a:p>
          <a:p>
            <a:pPr lvl="1" algn="just"/>
            <a:r>
              <a:rPr lang="es-ES" dirty="0"/>
              <a:t>Medir K (o elasticidad) directamente en función de la P y T</a:t>
            </a:r>
          </a:p>
          <a:p>
            <a:pPr lvl="1" algn="just"/>
            <a:endParaRPr lang="es-ES" dirty="0"/>
          </a:p>
          <a:p>
            <a:pPr lvl="1" algn="just"/>
            <a:r>
              <a:rPr lang="es-ES" dirty="0"/>
              <a:t>Técnicas posibles:</a:t>
            </a:r>
          </a:p>
          <a:p>
            <a:pPr lvl="2" algn="just"/>
            <a:r>
              <a:rPr lang="es-ES" dirty="0"/>
              <a:t>Dilatometría</a:t>
            </a:r>
          </a:p>
          <a:p>
            <a:pPr lvl="2" algn="just"/>
            <a:r>
              <a:rPr lang="es-ES" b="1" i="1" dirty="0"/>
              <a:t>Difracción</a:t>
            </a:r>
          </a:p>
          <a:p>
            <a:pPr lvl="1" algn="just"/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ECA05C4-9B0D-F573-8EB6-796411A57D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74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86B07-C1AA-FAEC-DE9D-240F9389B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B7EB6B-6737-9B56-D97B-C93F7638C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851675" cy="4050792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 err="1"/>
              <a:t>Murnaghan</a:t>
            </a:r>
            <a:endParaRPr lang="es-ES" b="1" i="1" dirty="0"/>
          </a:p>
          <a:p>
            <a:pPr lvl="1"/>
            <a:r>
              <a:rPr lang="es-ES" dirty="0"/>
              <a:t>El módulo de Bulk es lineal con la presión</a:t>
            </a:r>
          </a:p>
          <a:p>
            <a:pPr marL="274320" lvl="1" indent="0">
              <a:buNone/>
            </a:pPr>
            <a:r>
              <a:rPr lang="es-ES" dirty="0"/>
              <a:t> 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Ventajas:</a:t>
            </a:r>
          </a:p>
          <a:p>
            <a:pPr lvl="2"/>
            <a:r>
              <a:rPr lang="es-ES" dirty="0"/>
              <a:t>Fácilmente invertible</a:t>
            </a:r>
          </a:p>
          <a:p>
            <a:pPr lvl="2"/>
            <a:endParaRPr lang="es-ES" dirty="0"/>
          </a:p>
          <a:p>
            <a:pPr lvl="2"/>
            <a:endParaRPr lang="es-ES" dirty="0"/>
          </a:p>
          <a:p>
            <a:pPr lvl="2"/>
            <a:endParaRPr lang="es-ES" dirty="0"/>
          </a:p>
          <a:p>
            <a:pPr lvl="1"/>
            <a:r>
              <a:rPr lang="es-ES" dirty="0"/>
              <a:t>Inconvenientes</a:t>
            </a:r>
          </a:p>
          <a:p>
            <a:pPr lvl="2"/>
            <a:r>
              <a:rPr lang="es-ES" dirty="0"/>
              <a:t>K’ es constante, ello implica que K”=0</a:t>
            </a:r>
          </a:p>
          <a:p>
            <a:pPr lvl="2"/>
            <a:r>
              <a:rPr lang="es-ES" dirty="0"/>
              <a:t>No va muy bien para casos V/V0 &lt; 0.8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500E5AC-578D-3CC3-EE0E-BF310CD81B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0400344"/>
              </p:ext>
            </p:extLst>
          </p:nvPr>
        </p:nvGraphicFramePr>
        <p:xfrm>
          <a:off x="2606933" y="2886268"/>
          <a:ext cx="1444071" cy="360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6320" imgH="228494" progId="Equation.DSMT4">
                  <p:embed/>
                </p:oleObj>
              </mc:Choice>
              <mc:Fallback>
                <p:oleObj name="Equation" r:id="rId2" imgW="916320" imgH="22849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06933" y="2886268"/>
                        <a:ext cx="1444071" cy="360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D1200D78-43F1-E911-7236-D93C0D5839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171673"/>
              </p:ext>
            </p:extLst>
          </p:nvPr>
        </p:nvGraphicFramePr>
        <p:xfrm>
          <a:off x="1902210" y="4373593"/>
          <a:ext cx="1593475" cy="617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6860" imgH="514202" progId="Equation.DSMT4">
                  <p:embed/>
                </p:oleObj>
              </mc:Choice>
              <mc:Fallback>
                <p:oleObj name="Equation" r:id="rId4" imgW="1326860" imgH="51420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02210" y="4373593"/>
                        <a:ext cx="1593475" cy="6175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4BA565E-CC24-C7C2-A4F2-6CD83C3E97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937679"/>
              </p:ext>
            </p:extLst>
          </p:nvPr>
        </p:nvGraphicFramePr>
        <p:xfrm>
          <a:off x="3852353" y="4364067"/>
          <a:ext cx="1504387" cy="636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0120" imgH="533273" progId="Equation.DSMT4">
                  <p:embed/>
                </p:oleObj>
              </mc:Choice>
              <mc:Fallback>
                <p:oleObj name="Equation" r:id="rId6" imgW="1260120" imgH="53327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52353" y="4364067"/>
                        <a:ext cx="1504387" cy="6366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91E92B01-1ED2-B8DF-A8B3-152C86A535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09BC722-585C-92CD-01F5-9F98F3D4A44B}"/>
              </a:ext>
            </a:extLst>
          </p:cNvPr>
          <p:cNvSpPr txBox="1">
            <a:spLocks/>
          </p:cNvSpPr>
          <p:nvPr/>
        </p:nvSpPr>
        <p:spPr>
          <a:xfrm>
            <a:off x="6278190" y="2099249"/>
            <a:ext cx="4992322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i="1" dirty="0"/>
              <a:t>Tait</a:t>
            </a:r>
          </a:p>
          <a:p>
            <a:pPr lvl="1"/>
            <a:r>
              <a:rPr lang="es-ES" dirty="0"/>
              <a:t>La mayoría de los minerales tienden a que K” saturan a un cierto valor</a:t>
            </a:r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5D2DDB9F-C150-044E-2B1C-0AAAE55E1D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6461684"/>
              </p:ext>
            </p:extLst>
          </p:nvPr>
        </p:nvGraphicFramePr>
        <p:xfrm>
          <a:off x="7227294" y="3060119"/>
          <a:ext cx="1746732" cy="727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78270" imgH="615982" progId="Equation.DSMT4">
                  <p:embed/>
                </p:oleObj>
              </mc:Choice>
              <mc:Fallback>
                <p:oleObj name="Equation" r:id="rId9" imgW="1478270" imgH="61598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227294" y="3060119"/>
                        <a:ext cx="1746732" cy="7279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CD8FDD3B-DECA-AB45-D3B0-65982222B3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972064"/>
              </p:ext>
            </p:extLst>
          </p:nvPr>
        </p:nvGraphicFramePr>
        <p:xfrm>
          <a:off x="7227294" y="3793858"/>
          <a:ext cx="2255444" cy="382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12745" imgH="239409" progId="Equation.DSMT4">
                  <p:embed/>
                </p:oleObj>
              </mc:Choice>
              <mc:Fallback>
                <p:oleObj name="Equation" r:id="rId11" imgW="1412745" imgH="23940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227294" y="3793858"/>
                        <a:ext cx="2255444" cy="3826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8E4C3A5-64C4-C44B-79FD-054D42FE30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582759"/>
              </p:ext>
            </p:extLst>
          </p:nvPr>
        </p:nvGraphicFramePr>
        <p:xfrm>
          <a:off x="7227294" y="4373593"/>
          <a:ext cx="3041279" cy="485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909582" imgH="304931" progId="Equation.DSMT4">
                  <p:embed/>
                </p:oleObj>
              </mc:Choice>
              <mc:Fallback>
                <p:oleObj name="Equation" r:id="rId13" imgW="1909582" imgH="30493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227294" y="4373593"/>
                        <a:ext cx="3041279" cy="485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5C5909A0-6ABB-6765-CB77-F32F8BE6B8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488958"/>
              </p:ext>
            </p:extLst>
          </p:nvPr>
        </p:nvGraphicFramePr>
        <p:xfrm>
          <a:off x="7814118" y="5056053"/>
          <a:ext cx="1791142" cy="617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326860" imgH="456988" progId="Equation.DSMT4">
                  <p:embed/>
                </p:oleObj>
              </mc:Choice>
              <mc:Fallback>
                <p:oleObj name="Equation" r:id="rId15" imgW="1326860" imgH="456988" progId="Equation.DSMT4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00C76299-D1D4-B60F-9876-CE0BFDD751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814118" y="5056053"/>
                        <a:ext cx="1791142" cy="617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CAAE08A3-31A4-18C1-6705-B832589C1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298784"/>
              </p:ext>
            </p:extLst>
          </p:nvPr>
        </p:nvGraphicFramePr>
        <p:xfrm>
          <a:off x="10045242" y="5056053"/>
          <a:ext cx="1493332" cy="617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107160" imgH="456988" progId="Equation.DSMT4">
                  <p:embed/>
                </p:oleObj>
              </mc:Choice>
              <mc:Fallback>
                <p:oleObj name="Equation" r:id="rId17" imgW="1107160" imgH="456988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7E3FC175-6332-C286-1209-E1D241BA9F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0045242" y="5056053"/>
                        <a:ext cx="1493332" cy="617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53C96BC9-2F6A-F97E-0B2E-4144222037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6256220"/>
              </p:ext>
            </p:extLst>
          </p:nvPr>
        </p:nvGraphicFramePr>
        <p:xfrm>
          <a:off x="7814118" y="5954312"/>
          <a:ext cx="2253924" cy="617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670299" imgH="456988" progId="Equation.DSMT4">
                  <p:embed/>
                </p:oleObj>
              </mc:Choice>
              <mc:Fallback>
                <p:oleObj name="Equation" r:id="rId19" imgW="1670299" imgH="456988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DDEE0A7F-4513-810B-0578-D19CB33B2E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814118" y="5954312"/>
                        <a:ext cx="2253924" cy="617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2184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FF4A8D-CD5E-2A8D-A8DB-4FE5FE634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4A53CA-6E80-295B-038C-03225EEE6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775361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/>
              <a:t>Birch-</a:t>
            </a:r>
            <a:r>
              <a:rPr lang="es-ES" b="1" i="1" dirty="0" err="1"/>
              <a:t>Murnaghan</a:t>
            </a:r>
            <a:endParaRPr lang="es-ES" b="1" i="1" dirty="0"/>
          </a:p>
          <a:p>
            <a:pPr lvl="1"/>
            <a:r>
              <a:rPr lang="es-ES" dirty="0"/>
              <a:t>Basado en el cómputo de energía por deformación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r>
              <a:rPr lang="es-ES" dirty="0"/>
              <a:t>Suposiciones:</a:t>
            </a:r>
          </a:p>
          <a:p>
            <a:pPr lvl="2"/>
            <a:r>
              <a:rPr lang="es-ES" dirty="0"/>
              <a:t>Energía es cero a deformación cero </a:t>
            </a:r>
            <a:r>
              <a:rPr lang="es-ES" dirty="0">
                <a:latin typeface="Aptos" panose="020B0004020202020204" pitchFamily="34" charset="0"/>
              </a:rPr>
              <a:t>→</a:t>
            </a:r>
            <a:r>
              <a:rPr lang="es-ES" dirty="0"/>
              <a:t>(s=0)</a:t>
            </a:r>
          </a:p>
          <a:p>
            <a:pPr lvl="2"/>
            <a:r>
              <a:rPr lang="es-ES" dirty="0"/>
              <a:t>Cambios infinitesimales significa también que </a:t>
            </a:r>
            <a:r>
              <a:rPr lang="es-ES" i="1" dirty="0" err="1"/>
              <a:t>tf</a:t>
            </a:r>
            <a:r>
              <a:rPr lang="es-ES" dirty="0"/>
              <a:t> es 0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Por tanto 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E9E81082-8DB5-E515-DED2-5576CE54FA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0528359"/>
              </p:ext>
            </p:extLst>
          </p:nvPr>
        </p:nvGraphicFramePr>
        <p:xfrm>
          <a:off x="1869898" y="2800112"/>
          <a:ext cx="1707404" cy="728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0380" imgH="533273" progId="Equation.DSMT4">
                  <p:embed/>
                </p:oleObj>
              </mc:Choice>
              <mc:Fallback>
                <p:oleObj name="Equation" r:id="rId2" imgW="1250380" imgH="53327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69898" y="2800112"/>
                        <a:ext cx="1707404" cy="728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A83C2C0C-193A-C951-4BCE-DE1B2F858C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267546"/>
              </p:ext>
            </p:extLst>
          </p:nvPr>
        </p:nvGraphicFramePr>
        <p:xfrm>
          <a:off x="5484968" y="2881423"/>
          <a:ext cx="4201828" cy="50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09120" imgH="228494" progId="Equation.DSMT4">
                  <p:embed/>
                </p:oleObj>
              </mc:Choice>
              <mc:Fallback>
                <p:oleObj name="Equation" r:id="rId4" imgW="1909120" imgH="22849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84968" y="2881423"/>
                        <a:ext cx="4201828" cy="502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141AC0B3-47D4-7366-3B9F-98CFFF7B20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256674"/>
              </p:ext>
            </p:extLst>
          </p:nvPr>
        </p:nvGraphicFramePr>
        <p:xfrm>
          <a:off x="1874660" y="5706730"/>
          <a:ext cx="980419" cy="616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0500" imgH="390419" progId="Equation.DSMT4">
                  <p:embed/>
                </p:oleObj>
              </mc:Choice>
              <mc:Fallback>
                <p:oleObj name="Equation" r:id="rId6" imgW="620500" imgH="39041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74660" y="5706730"/>
                        <a:ext cx="980419" cy="6168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CA99BA6-7442-BEC3-AE80-257ECC8497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465365"/>
              </p:ext>
            </p:extLst>
          </p:nvPr>
        </p:nvGraphicFramePr>
        <p:xfrm>
          <a:off x="3725082" y="5640055"/>
          <a:ext cx="2370918" cy="698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22099" imgH="418846" progId="Equation.DSMT4">
                  <p:embed/>
                </p:oleObj>
              </mc:Choice>
              <mc:Fallback>
                <p:oleObj name="Equation" r:id="rId8" imgW="1422099" imgH="41884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25082" y="5640055"/>
                        <a:ext cx="2370918" cy="698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0762686-5902-CFB6-9CE8-BB77F0BD65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043249"/>
              </p:ext>
            </p:extLst>
          </p:nvPr>
        </p:nvGraphicFramePr>
        <p:xfrm>
          <a:off x="6774617" y="5624992"/>
          <a:ext cx="3739926" cy="698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90219" imgH="390419" progId="Equation.DSMT4">
                  <p:embed/>
                </p:oleObj>
              </mc:Choice>
              <mc:Fallback>
                <p:oleObj name="Equation" r:id="rId10" imgW="2090219" imgH="39041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774617" y="5624992"/>
                        <a:ext cx="3739926" cy="698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5B14FE34-14DD-81F4-17FD-A64CF4B776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9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0D9DE-09B8-38E5-0408-8F2F8A3B0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729FCD-8F53-3B97-1A83-D45A8C19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EFFDA6-B05F-414A-A0D8-3DA2B6E54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i="1" dirty="0"/>
              <a:t>Birch-</a:t>
            </a:r>
            <a:r>
              <a:rPr lang="es-ES" b="1" i="1" dirty="0" err="1"/>
              <a:t>Murnaghan</a:t>
            </a:r>
            <a:r>
              <a:rPr lang="es-ES" b="1" i="1" dirty="0"/>
              <a:t> – Orden 2</a:t>
            </a:r>
          </a:p>
          <a:p>
            <a:pPr lvl="1"/>
            <a:r>
              <a:rPr lang="es-ES" dirty="0"/>
              <a:t>Se desprecian los términos en la Energía &gt; </a:t>
            </a:r>
            <a:r>
              <a:rPr lang="es-ES" i="1" dirty="0"/>
              <a:t>f</a:t>
            </a:r>
            <a:r>
              <a:rPr lang="es-ES" i="1" baseline="30000" dirty="0"/>
              <a:t>2</a:t>
            </a:r>
            <a:r>
              <a:rPr lang="es-ES" dirty="0"/>
              <a:t>  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r>
              <a:rPr lang="es-ES" dirty="0"/>
              <a:t>Y teniendo en cuenta la definición de K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Aplicando  condiciones iniciales (P=0 </a:t>
            </a:r>
            <a:r>
              <a:rPr lang="es-ES" dirty="0" err="1"/>
              <a:t>GPa</a:t>
            </a:r>
            <a:r>
              <a:rPr lang="es-ES" dirty="0"/>
              <a:t>)</a:t>
            </a:r>
          </a:p>
          <a:p>
            <a:pPr lvl="2"/>
            <a:r>
              <a:rPr lang="es-ES" dirty="0"/>
              <a:t>V=V</a:t>
            </a:r>
            <a:r>
              <a:rPr lang="es-ES" baseline="-25000" dirty="0"/>
              <a:t>0</a:t>
            </a:r>
          </a:p>
          <a:p>
            <a:pPr lvl="2"/>
            <a:r>
              <a:rPr lang="es-ES" dirty="0"/>
              <a:t>K=K</a:t>
            </a:r>
            <a:r>
              <a:rPr lang="es-ES" baseline="-25000" dirty="0"/>
              <a:t>0</a:t>
            </a:r>
          </a:p>
          <a:p>
            <a:pPr lvl="2"/>
            <a:r>
              <a:rPr lang="es-ES" i="1" dirty="0" err="1"/>
              <a:t>f</a:t>
            </a:r>
            <a:r>
              <a:rPr lang="es-ES" i="1" baseline="-25000" dirty="0" err="1"/>
              <a:t>E</a:t>
            </a:r>
            <a:r>
              <a:rPr lang="es-ES" dirty="0"/>
              <a:t>=0</a:t>
            </a:r>
          </a:p>
          <a:p>
            <a:pPr lvl="1"/>
            <a:endParaRPr lang="es-ES" dirty="0"/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5F99FF7-9326-C8D4-0CD4-8250C98EEC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508920"/>
              </p:ext>
            </p:extLst>
          </p:nvPr>
        </p:nvGraphicFramePr>
        <p:xfrm>
          <a:off x="2210698" y="2735289"/>
          <a:ext cx="1849549" cy="7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83060" imgH="390419" progId="Equation.DSMT4">
                  <p:embed/>
                </p:oleObj>
              </mc:Choice>
              <mc:Fallback>
                <p:oleObj name="Equation" r:id="rId2" imgW="983060" imgH="39041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10698" y="2735289"/>
                        <a:ext cx="1849549" cy="735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26EEE4D2-FF3D-2265-3B0F-16806075BB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748847"/>
              </p:ext>
            </p:extLst>
          </p:nvPr>
        </p:nvGraphicFramePr>
        <p:xfrm>
          <a:off x="7817139" y="3979339"/>
          <a:ext cx="3606663" cy="68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52559" imgH="428561" progId="Equation.DSMT4">
                  <p:embed/>
                </p:oleObj>
              </mc:Choice>
              <mc:Fallback>
                <p:oleObj name="Equation" r:id="rId4" imgW="2252559" imgH="42856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17139" y="3979339"/>
                        <a:ext cx="3606663" cy="686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EE5E1BD8-186C-4F41-6E37-2CA95FF47A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977723"/>
              </p:ext>
            </p:extLst>
          </p:nvPr>
        </p:nvGraphicFramePr>
        <p:xfrm>
          <a:off x="5508919" y="2775454"/>
          <a:ext cx="1587667" cy="618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26280" imgH="437917" progId="Equation.DSMT4">
                  <p:embed/>
                </p:oleObj>
              </mc:Choice>
              <mc:Fallback>
                <p:oleObj name="Equation" r:id="rId6" imgW="1126280" imgH="43791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08919" y="2775454"/>
                        <a:ext cx="1587667" cy="618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67FB697F-4646-73D4-E624-9371C15DFE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353297"/>
              </p:ext>
            </p:extLst>
          </p:nvPr>
        </p:nvGraphicFramePr>
        <p:xfrm>
          <a:off x="7802446" y="2707245"/>
          <a:ext cx="2138337" cy="68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65100" imgH="437917" progId="Equation.DSMT4">
                  <p:embed/>
                </p:oleObj>
              </mc:Choice>
              <mc:Fallback>
                <p:oleObj name="Equation" r:id="rId8" imgW="1365100" imgH="43791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802446" y="2707245"/>
                        <a:ext cx="2138337" cy="686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2D1B0D2B-5317-5B89-77D1-F249742026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182172"/>
              </p:ext>
            </p:extLst>
          </p:nvPr>
        </p:nvGraphicFramePr>
        <p:xfrm>
          <a:off x="5892141" y="5321213"/>
          <a:ext cx="2574126" cy="53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26860" imgH="275992" progId="Equation.DSMT4">
                  <p:embed/>
                </p:oleObj>
              </mc:Choice>
              <mc:Fallback>
                <p:oleObj name="Equation" r:id="rId10" imgW="1326860" imgH="27599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892141" y="5321213"/>
                        <a:ext cx="2574126" cy="53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2C85C6A5-B394-438C-0101-3C7A01BE24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7363980"/>
              </p:ext>
            </p:extLst>
          </p:nvPr>
        </p:nvGraphicFramePr>
        <p:xfrm>
          <a:off x="5892141" y="6097401"/>
          <a:ext cx="2779017" cy="415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94180" imgH="237850" progId="Equation.DSMT4">
                  <p:embed/>
                </p:oleObj>
              </mc:Choice>
              <mc:Fallback>
                <p:oleObj name="Equation" r:id="rId12" imgW="1594180" imgH="23785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892141" y="6097401"/>
                        <a:ext cx="2779017" cy="415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AF4921FB-BB66-1AD5-E991-E814DEF3CE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00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B6FA8-D204-9E4C-8A27-3996374CA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0AD66-090D-4789-2089-7CC381A1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5BAE06-30B5-26ED-248C-5ECBC1842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/>
              <a:t>Birch-</a:t>
            </a:r>
            <a:r>
              <a:rPr lang="es-ES" b="1" i="1" dirty="0" err="1"/>
              <a:t>Murnaghan</a:t>
            </a:r>
            <a:r>
              <a:rPr lang="es-ES" b="1" i="1" dirty="0"/>
              <a:t> – Orden 3-4</a:t>
            </a:r>
          </a:p>
          <a:p>
            <a:pPr marL="274320" lvl="1" indent="0">
              <a:buNone/>
            </a:pPr>
            <a:r>
              <a:rPr lang="es-ES" dirty="0"/>
              <a:t> 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81FEA36-5D20-ACFD-E251-159350E13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38" y="2819476"/>
            <a:ext cx="8409524" cy="1219048"/>
          </a:xfrm>
          <a:prstGeom prst="rect">
            <a:avLst/>
          </a:prstGeom>
        </p:spPr>
      </p:pic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77B6F1FE-2720-B0A1-F121-349B4F9FFB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076206"/>
              </p:ext>
            </p:extLst>
          </p:nvPr>
        </p:nvGraphicFramePr>
        <p:xfrm>
          <a:off x="2079663" y="4497572"/>
          <a:ext cx="7774203" cy="853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61679" imgH="456988" progId="Equation.DSMT4">
                  <p:embed/>
                </p:oleObj>
              </mc:Choice>
              <mc:Fallback>
                <p:oleObj name="Equation" r:id="rId3" imgW="4161679" imgH="45698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79663" y="4497572"/>
                        <a:ext cx="7774203" cy="853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6636931C-2EF5-A01A-C918-0EA896AC0E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93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9BBAD-F896-E082-AEE7-D3CD2B33C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A507E-452E-D9D0-6081-9EA179519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E48DEF-378C-D0C7-DD7C-C5C417B65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766887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/>
              <a:t>Orden / Grado del Modelo </a:t>
            </a:r>
            <a:r>
              <a:rPr lang="es-ES" b="1" i="1" dirty="0" err="1"/>
              <a:t>EoS</a:t>
            </a:r>
            <a:endParaRPr lang="es-ES" b="1" i="1" dirty="0"/>
          </a:p>
          <a:p>
            <a:pPr lvl="1"/>
            <a:r>
              <a:rPr lang="es-ES" dirty="0"/>
              <a:t>El orden nos indica el número de parámetros a refinar</a:t>
            </a:r>
          </a:p>
          <a:p>
            <a:pPr lvl="2"/>
            <a:r>
              <a:rPr lang="es-ES" dirty="0"/>
              <a:t>Orden 2: </a:t>
            </a:r>
            <a:r>
              <a:rPr lang="es-ES" b="1" dirty="0">
                <a:solidFill>
                  <a:srgbClr val="FF0000"/>
                </a:solidFill>
              </a:rPr>
              <a:t>V</a:t>
            </a:r>
            <a:r>
              <a:rPr lang="es-ES" b="1" baseline="-25000" dirty="0">
                <a:solidFill>
                  <a:srgbClr val="FF0000"/>
                </a:solidFill>
              </a:rPr>
              <a:t>0</a:t>
            </a:r>
            <a:r>
              <a:rPr lang="es-ES" dirty="0"/>
              <a:t>, </a:t>
            </a:r>
            <a:r>
              <a:rPr lang="es-ES" b="1" dirty="0">
                <a:solidFill>
                  <a:srgbClr val="FF0000"/>
                </a:solidFill>
              </a:rPr>
              <a:t>K</a:t>
            </a:r>
            <a:r>
              <a:rPr lang="es-ES" b="1" baseline="-25000" dirty="0">
                <a:solidFill>
                  <a:srgbClr val="FF0000"/>
                </a:solidFill>
              </a:rPr>
              <a:t>0</a:t>
            </a:r>
            <a:r>
              <a:rPr lang="es-ES" baseline="-25000" dirty="0"/>
              <a:t> </a:t>
            </a:r>
            <a:r>
              <a:rPr lang="es-ES" dirty="0"/>
              <a:t>, K’, K” </a:t>
            </a:r>
            <a:endParaRPr lang="es-ES" baseline="-25000" dirty="0"/>
          </a:p>
          <a:p>
            <a:pPr lvl="2"/>
            <a:r>
              <a:rPr lang="es-ES" dirty="0"/>
              <a:t>Orden 3: </a:t>
            </a:r>
            <a:r>
              <a:rPr lang="es-ES" b="1" dirty="0">
                <a:solidFill>
                  <a:srgbClr val="FF0000"/>
                </a:solidFill>
              </a:rPr>
              <a:t>V</a:t>
            </a:r>
            <a:r>
              <a:rPr lang="es-ES" b="1" baseline="-25000" dirty="0">
                <a:solidFill>
                  <a:srgbClr val="FF0000"/>
                </a:solidFill>
              </a:rPr>
              <a:t>0</a:t>
            </a:r>
            <a:r>
              <a:rPr lang="es-ES" dirty="0"/>
              <a:t>, </a:t>
            </a:r>
            <a:r>
              <a:rPr lang="es-ES" b="1" dirty="0">
                <a:solidFill>
                  <a:srgbClr val="FF0000"/>
                </a:solidFill>
              </a:rPr>
              <a:t>K</a:t>
            </a:r>
            <a:r>
              <a:rPr lang="es-ES" b="1" baseline="-25000" dirty="0">
                <a:solidFill>
                  <a:srgbClr val="FF0000"/>
                </a:solidFill>
              </a:rPr>
              <a:t>0</a:t>
            </a:r>
            <a:r>
              <a:rPr lang="es-ES" baseline="-25000" dirty="0"/>
              <a:t> </a:t>
            </a:r>
            <a:r>
              <a:rPr lang="es-ES" dirty="0"/>
              <a:t>, </a:t>
            </a:r>
            <a:r>
              <a:rPr lang="es-ES" b="1" dirty="0">
                <a:solidFill>
                  <a:srgbClr val="FF0000"/>
                </a:solidFill>
              </a:rPr>
              <a:t>K’</a:t>
            </a:r>
            <a:r>
              <a:rPr lang="es-ES" dirty="0"/>
              <a:t>, K”</a:t>
            </a:r>
            <a:endParaRPr lang="es-ES" dirty="0">
              <a:solidFill>
                <a:srgbClr val="FF0000"/>
              </a:solidFill>
            </a:endParaRPr>
          </a:p>
          <a:p>
            <a:pPr lvl="2"/>
            <a:r>
              <a:rPr lang="es-ES" dirty="0"/>
              <a:t>Orden 4: </a:t>
            </a:r>
            <a:r>
              <a:rPr lang="es-ES" b="1" dirty="0">
                <a:solidFill>
                  <a:srgbClr val="FF0000"/>
                </a:solidFill>
              </a:rPr>
              <a:t>V</a:t>
            </a:r>
            <a:r>
              <a:rPr lang="es-ES" b="1" baseline="-25000" dirty="0">
                <a:solidFill>
                  <a:srgbClr val="FF0000"/>
                </a:solidFill>
              </a:rPr>
              <a:t>0</a:t>
            </a:r>
            <a:r>
              <a:rPr lang="es-ES" dirty="0"/>
              <a:t>, </a:t>
            </a:r>
            <a:r>
              <a:rPr lang="es-ES" b="1" dirty="0">
                <a:solidFill>
                  <a:srgbClr val="FF0000"/>
                </a:solidFill>
              </a:rPr>
              <a:t>K</a:t>
            </a:r>
            <a:r>
              <a:rPr lang="es-ES" b="1" baseline="-25000" dirty="0">
                <a:solidFill>
                  <a:srgbClr val="FF0000"/>
                </a:solidFill>
              </a:rPr>
              <a:t>0</a:t>
            </a:r>
            <a:r>
              <a:rPr lang="es-ES" baseline="-25000" dirty="0"/>
              <a:t> </a:t>
            </a:r>
            <a:r>
              <a:rPr lang="es-ES" dirty="0"/>
              <a:t>, </a:t>
            </a:r>
            <a:r>
              <a:rPr lang="es-ES" b="1" dirty="0">
                <a:solidFill>
                  <a:srgbClr val="FF0000"/>
                </a:solidFill>
              </a:rPr>
              <a:t>K’</a:t>
            </a:r>
            <a:r>
              <a:rPr lang="es-ES" dirty="0"/>
              <a:t>, </a:t>
            </a:r>
            <a:r>
              <a:rPr lang="es-ES" b="1" dirty="0">
                <a:solidFill>
                  <a:srgbClr val="FF0000"/>
                </a:solidFill>
              </a:rPr>
              <a:t>K”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¿Qué orden usar?</a:t>
            </a:r>
          </a:p>
          <a:p>
            <a:pPr lvl="2"/>
            <a:r>
              <a:rPr lang="es-ES" dirty="0"/>
              <a:t>Usar f-F </a:t>
            </a:r>
            <a:r>
              <a:rPr lang="es-ES" dirty="0" err="1"/>
              <a:t>Plots</a:t>
            </a:r>
            <a:endParaRPr lang="es-ES" dirty="0"/>
          </a:p>
          <a:p>
            <a:pPr lvl="3"/>
            <a:r>
              <a:rPr lang="es-ES" dirty="0"/>
              <a:t>F (</a:t>
            </a:r>
            <a:r>
              <a:rPr lang="es-ES" dirty="0" err="1"/>
              <a:t>Normalized</a:t>
            </a:r>
            <a:r>
              <a:rPr lang="es-ES" dirty="0"/>
              <a:t> pressure)</a:t>
            </a:r>
          </a:p>
          <a:p>
            <a:pPr marL="822960" lvl="3" indent="0">
              <a:buNone/>
            </a:pPr>
            <a:endParaRPr lang="es-ES" dirty="0"/>
          </a:p>
          <a:p>
            <a:pPr lvl="3"/>
            <a:r>
              <a:rPr lang="es-ES" dirty="0" err="1"/>
              <a:t>Deformacion</a:t>
            </a:r>
            <a:r>
              <a:rPr lang="es-ES" dirty="0"/>
              <a:t> (f)</a:t>
            </a:r>
          </a:p>
          <a:p>
            <a:pPr lvl="3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E523729-37B5-B9C4-E1C5-7948219F14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479497"/>
              </p:ext>
            </p:extLst>
          </p:nvPr>
        </p:nvGraphicFramePr>
        <p:xfrm>
          <a:off x="4528577" y="5443537"/>
          <a:ext cx="170656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06887" imgH="728666" progId="Equation.DSMT4">
                  <p:embed/>
                </p:oleObj>
              </mc:Choice>
              <mc:Fallback>
                <p:oleObj name="Equation" r:id="rId2" imgW="1706887" imgH="7286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28577" y="5443537"/>
                        <a:ext cx="1706563" cy="728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03BD9C6C-79ED-8AA8-410B-A13D514D1B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450294"/>
              </p:ext>
            </p:extLst>
          </p:nvPr>
        </p:nvGraphicFramePr>
        <p:xfrm>
          <a:off x="4583371" y="4708192"/>
          <a:ext cx="1596976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30040" imgH="419040" progId="Equation.DSMT4">
                  <p:embed/>
                </p:oleObj>
              </mc:Choice>
              <mc:Fallback>
                <p:oleObj name="Equation" r:id="rId4" imgW="11300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83371" y="4708192"/>
                        <a:ext cx="1596976" cy="592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35B93234-9C53-EB07-A53B-193DC58E5A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681382"/>
              </p:ext>
            </p:extLst>
          </p:nvPr>
        </p:nvGraphicFramePr>
        <p:xfrm>
          <a:off x="7224711" y="2408274"/>
          <a:ext cx="4743751" cy="483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483080" imgH="457200" progId="Equation.DSMT4">
                  <p:embed/>
                </p:oleObj>
              </mc:Choice>
              <mc:Fallback>
                <p:oleObj name="Equation" r:id="rId6" imgW="4483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24711" y="2408274"/>
                        <a:ext cx="4743751" cy="4837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n 9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B62A35E5-1E57-4BB1-5516-07ACE7EC9F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8596" y="2980119"/>
            <a:ext cx="3419007" cy="1798387"/>
          </a:xfrm>
          <a:prstGeom prst="rect">
            <a:avLst/>
          </a:prstGeom>
        </p:spPr>
      </p:pic>
      <p:pic>
        <p:nvPicPr>
          <p:cNvPr id="11" name="Imagen 1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C1288C1-56E3-4846-ADE7-0D18A47556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4600" y="4811544"/>
            <a:ext cx="3419007" cy="199264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ED9ECD3-D3E2-AE95-DB22-8DFE5D704B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02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5F0D1-E072-0660-9A20-4838FAC98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E028D-78BB-EA3B-5DC3-6E94F87AA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88912C-6F57-7471-54BA-92D2874F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05396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/>
              <a:t>Ejercicios usando EoSFit7-GUI</a:t>
            </a:r>
          </a:p>
          <a:p>
            <a:pPr lvl="1"/>
            <a:r>
              <a:rPr lang="es-ES" dirty="0" err="1"/>
              <a:t>Download</a:t>
            </a:r>
            <a:r>
              <a:rPr lang="es-ES" dirty="0"/>
              <a:t>: </a:t>
            </a:r>
          </a:p>
          <a:p>
            <a:pPr lvl="2"/>
            <a:r>
              <a:rPr lang="es-ES" dirty="0">
                <a:hlinkClick r:id="rId2"/>
              </a:rPr>
              <a:t>https://www.rossangel.com/home.htm</a:t>
            </a:r>
            <a:endParaRPr lang="es-ES" dirty="0"/>
          </a:p>
          <a:p>
            <a:pPr lvl="1"/>
            <a:endParaRPr lang="es-ES" dirty="0"/>
          </a:p>
          <a:p>
            <a:pPr lvl="1"/>
            <a:r>
              <a:rPr lang="es-ES" dirty="0"/>
              <a:t>Ejercicio1</a:t>
            </a:r>
          </a:p>
          <a:p>
            <a:pPr lvl="2"/>
            <a:r>
              <a:rPr lang="es-ES" dirty="0"/>
              <a:t>Descripción breve del Software</a:t>
            </a:r>
          </a:p>
          <a:p>
            <a:pPr lvl="2"/>
            <a:r>
              <a:rPr lang="es-ES" dirty="0"/>
              <a:t>Ajuste a BM</a:t>
            </a:r>
          </a:p>
          <a:p>
            <a:pPr lvl="2"/>
            <a:r>
              <a:rPr lang="es-ES" dirty="0"/>
              <a:t>f-F </a:t>
            </a:r>
            <a:r>
              <a:rPr lang="es-ES" dirty="0" err="1"/>
              <a:t>Plot</a:t>
            </a:r>
            <a:endParaRPr lang="es-ES" dirty="0"/>
          </a:p>
          <a:p>
            <a:pPr lvl="2"/>
            <a:endParaRPr lang="es-ES" dirty="0"/>
          </a:p>
          <a:p>
            <a:pPr lvl="1"/>
            <a:r>
              <a:rPr lang="es-ES" dirty="0"/>
              <a:t>Ejercicio 2</a:t>
            </a:r>
          </a:p>
          <a:p>
            <a:pPr lvl="2"/>
            <a:r>
              <a:rPr lang="es-ES" dirty="0"/>
              <a:t>Visualizar datos V, a, b, c</a:t>
            </a:r>
          </a:p>
          <a:p>
            <a:pPr lvl="2"/>
            <a:r>
              <a:rPr lang="es-ES" dirty="0"/>
              <a:t>f-F </a:t>
            </a:r>
            <a:r>
              <a:rPr lang="es-ES" dirty="0" err="1"/>
              <a:t>Plot</a:t>
            </a:r>
            <a:endParaRPr lang="es-ES" dirty="0"/>
          </a:p>
          <a:p>
            <a:pPr lvl="2"/>
            <a:r>
              <a:rPr lang="es-ES" dirty="0" err="1"/>
              <a:t>Softening</a:t>
            </a:r>
            <a:r>
              <a:rPr lang="es-ES" dirty="0"/>
              <a:t>…</a:t>
            </a:r>
          </a:p>
          <a:p>
            <a:pPr marL="274320" lvl="1" indent="0">
              <a:buNone/>
            </a:pPr>
            <a:endParaRPr lang="es-ES" dirty="0"/>
          </a:p>
          <a:p>
            <a:pPr lvl="3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F0CDF3-E9F7-DAF3-8529-36C32E97A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010" y="1701210"/>
            <a:ext cx="5594667" cy="42211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3CF0F9-12B6-78BF-4469-D638D87FF3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96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11B9F-867A-099F-88EA-92025110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Transiciones de FASE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C0A3AA-BE20-B6A4-2EAD-585EA226E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i="1" dirty="0"/>
              <a:t>Primer orden</a:t>
            </a:r>
          </a:p>
          <a:p>
            <a:r>
              <a:rPr lang="es-ES" dirty="0"/>
              <a:t>Discontinuidad en las curvas de P-V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AFB505-C14E-0E68-EB36-C36E8CC8F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357" y="3144508"/>
            <a:ext cx="2768761" cy="243304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18EB433-090C-53AF-042A-94EB272D259B}"/>
              </a:ext>
            </a:extLst>
          </p:cNvPr>
          <p:cNvSpPr txBox="1"/>
          <p:nvPr/>
        </p:nvSpPr>
        <p:spPr>
          <a:xfrm>
            <a:off x="1783151" y="5604989"/>
            <a:ext cx="2572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err="1"/>
              <a:t>Organic</a:t>
            </a:r>
            <a:r>
              <a:rPr lang="es-ES" sz="1200" i="1" dirty="0"/>
              <a:t> </a:t>
            </a:r>
            <a:r>
              <a:rPr lang="es-ES" sz="1200" i="1" dirty="0" err="1"/>
              <a:t>ligand</a:t>
            </a:r>
            <a:r>
              <a:rPr lang="es-ES" sz="1200" i="1" dirty="0"/>
              <a:t>=6-methylquinoline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B9DD0AE-CDFE-CDA6-67CE-ABC76F1045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03" y="2276537"/>
            <a:ext cx="3803245" cy="437429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7487EB6-24FE-2857-7AB3-C394C3E0D2F3}"/>
              </a:ext>
            </a:extLst>
          </p:cNvPr>
          <p:cNvSpPr txBox="1"/>
          <p:nvPr/>
        </p:nvSpPr>
        <p:spPr>
          <a:xfrm>
            <a:off x="1286474" y="6132640"/>
            <a:ext cx="3932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i="1" dirty="0"/>
              <a:t>J. Mater. </a:t>
            </a:r>
            <a:r>
              <a:rPr lang="es-ES" sz="1800" i="1" dirty="0" err="1"/>
              <a:t>Chem</a:t>
            </a:r>
            <a:r>
              <a:rPr lang="es-ES" sz="1800" i="1" dirty="0"/>
              <a:t>., 8</a:t>
            </a:r>
            <a:r>
              <a:rPr lang="es-ES" sz="1800" dirty="0"/>
              <a:t>, </a:t>
            </a:r>
            <a:r>
              <a:rPr lang="es-ES" sz="1800" b="1" dirty="0"/>
              <a:t>2020</a:t>
            </a:r>
            <a:r>
              <a:rPr lang="es-ES" sz="1800" dirty="0"/>
              <a:t>, 1448-1458</a:t>
            </a:r>
          </a:p>
        </p:txBody>
      </p:sp>
    </p:spTree>
    <p:extLst>
      <p:ext uri="{BB962C8B-B14F-4D97-AF65-F5344CB8AC3E}">
        <p14:creationId xmlns:p14="http://schemas.microsoft.com/office/powerpoint/2010/main" val="3845500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3606C-557A-F8EA-B9B6-7F35F1966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11BFD-4721-9E6C-3DC8-584FEC72B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Transiciones de FASE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A03104-51EB-BF29-A1FB-376CEA33B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i="1" dirty="0"/>
              <a:t>Segundo orden (isoestructural)</a:t>
            </a:r>
          </a:p>
          <a:p>
            <a:r>
              <a:rPr lang="es-ES" dirty="0"/>
              <a:t>No hay discontinuidad en las curvas de P-V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E9224F6-E841-F78B-0CFF-B12C27FBD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999" y="3100273"/>
            <a:ext cx="1956318" cy="169466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8543B95-A13D-3D2C-E359-A621504F5B74}"/>
              </a:ext>
            </a:extLst>
          </p:cNvPr>
          <p:cNvSpPr txBox="1"/>
          <p:nvPr/>
        </p:nvSpPr>
        <p:spPr>
          <a:xfrm>
            <a:off x="1251184" y="5068068"/>
            <a:ext cx="3019744" cy="28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err="1"/>
              <a:t>Organic</a:t>
            </a:r>
            <a:r>
              <a:rPr lang="es-ES" sz="1200" i="1" dirty="0"/>
              <a:t> </a:t>
            </a:r>
            <a:r>
              <a:rPr lang="es-ES" sz="1200" i="1" dirty="0" err="1"/>
              <a:t>ligand</a:t>
            </a:r>
            <a:r>
              <a:rPr lang="es-ES" sz="1200" i="1" dirty="0"/>
              <a:t>=</a:t>
            </a:r>
            <a:r>
              <a:rPr lang="es-ES" sz="1200" i="1" dirty="0" err="1"/>
              <a:t>Allyldiphenylphosphine</a:t>
            </a:r>
            <a:endParaRPr lang="es-ES" sz="1200" i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AF23C1A-B18E-A501-1FE8-3FA8BCBC8445}"/>
              </a:ext>
            </a:extLst>
          </p:cNvPr>
          <p:cNvSpPr txBox="1"/>
          <p:nvPr/>
        </p:nvSpPr>
        <p:spPr>
          <a:xfrm>
            <a:off x="1156847" y="6260668"/>
            <a:ext cx="3114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i="1" dirty="0"/>
              <a:t>High </a:t>
            </a:r>
            <a:r>
              <a:rPr lang="es-ES" sz="1800" i="1" dirty="0" err="1"/>
              <a:t>Press</a:t>
            </a:r>
            <a:r>
              <a:rPr lang="es-ES" sz="1800" i="1" dirty="0"/>
              <a:t>. 39</a:t>
            </a:r>
            <a:r>
              <a:rPr lang="es-ES" sz="1800" dirty="0"/>
              <a:t>, </a:t>
            </a:r>
            <a:r>
              <a:rPr lang="es-ES" sz="1800" b="1" dirty="0"/>
              <a:t>2019</a:t>
            </a:r>
            <a:r>
              <a:rPr lang="es-ES" sz="1800" dirty="0"/>
              <a:t>, 69-90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7A39020-4B5A-6093-5679-C8705A2EF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196" y="1813239"/>
            <a:ext cx="3700204" cy="444743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6619A5C-0E47-3D6C-C80A-7C35567E4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775" y="3005102"/>
            <a:ext cx="4055220" cy="178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4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8AAF2B-7A49-6E06-EBA1-DFAAAF9F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Ecuación de estado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239775-5288-1E18-DBA3-A6021BC9E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61814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Relación, </a:t>
            </a:r>
            <a:r>
              <a:rPr lang="es-ES" b="1" i="1" dirty="0"/>
              <a:t>en el dominio elástico</a:t>
            </a:r>
            <a:r>
              <a:rPr lang="es-ES" dirty="0"/>
              <a:t>, existente entre el volumen y variables termodinámicas: T, P,…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/>
              <a:t>Sólo describen </a:t>
            </a:r>
            <a:r>
              <a:rPr lang="es-ES" b="1" i="1" dirty="0"/>
              <a:t>deformaciones elásticas</a:t>
            </a:r>
            <a:r>
              <a:rPr lang="es-ES" dirty="0"/>
              <a:t>, por tanto</a:t>
            </a:r>
          </a:p>
          <a:p>
            <a:pPr algn="just"/>
            <a:r>
              <a:rPr lang="es-ES" dirty="0"/>
              <a:t>Procesos reversibles, sus cambios no son permanentes</a:t>
            </a:r>
          </a:p>
          <a:p>
            <a:pPr algn="just"/>
            <a:r>
              <a:rPr lang="es-ES" dirty="0"/>
              <a:t>Cumplen o verifican la ley de Hooke</a:t>
            </a:r>
          </a:p>
          <a:p>
            <a:pPr algn="just"/>
            <a:r>
              <a:rPr lang="es-ES" dirty="0"/>
              <a:t>Procesos homogéneos</a:t>
            </a:r>
          </a:p>
          <a:p>
            <a:pPr marL="0" indent="0" algn="just">
              <a:buNone/>
            </a:pPr>
            <a:endParaRPr lang="es-ES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E445311-E97C-E811-8655-695267F9C4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078557"/>
              </p:ext>
            </p:extLst>
          </p:nvPr>
        </p:nvGraphicFramePr>
        <p:xfrm>
          <a:off x="2926827" y="2621725"/>
          <a:ext cx="3296763" cy="538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09922" imgH="443536" progId="Equation.DSMT4">
                  <p:embed/>
                </p:oleObj>
              </mc:Choice>
              <mc:Fallback>
                <p:oleObj name="Equation" r:id="rId2" imgW="2709922" imgH="44353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26827" y="2621725"/>
                        <a:ext cx="3296763" cy="538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 descr="PvT Surface">
            <a:extLst>
              <a:ext uri="{FF2B5EF4-FFF2-40B4-BE49-F238E27FC236}">
                <a16:creationId xmlns:a16="http://schemas.microsoft.com/office/drawing/2014/main" id="{CE32BA42-AB1B-B074-13B5-EB9071270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1662" y="2093976"/>
            <a:ext cx="4570228" cy="352585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040616F-5350-3FA1-F6C9-552B095835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47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4EC84-7570-5A78-EE36-3D23B192C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B7F2E7-4FF7-5F1E-CE25-9B864E151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Transiciones de FASE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9DDEA4-2C42-8CFE-99C3-25CBFB2DE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i="1" dirty="0"/>
              <a:t>Segundo orden </a:t>
            </a:r>
          </a:p>
          <a:p>
            <a:r>
              <a:rPr lang="es-ES" dirty="0"/>
              <a:t>No hay discontinuidad en las curvas de P-V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223BC5-0339-BF8F-EF69-9911132AF5FB}"/>
              </a:ext>
            </a:extLst>
          </p:cNvPr>
          <p:cNvSpPr txBox="1"/>
          <p:nvPr/>
        </p:nvSpPr>
        <p:spPr>
          <a:xfrm>
            <a:off x="1251184" y="6353002"/>
            <a:ext cx="2549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err="1"/>
              <a:t>Crystals</a:t>
            </a:r>
            <a:r>
              <a:rPr lang="es-ES" sz="1600" i="1" dirty="0"/>
              <a:t>, 13, </a:t>
            </a:r>
            <a:r>
              <a:rPr lang="es-ES" sz="1600" b="1" dirty="0"/>
              <a:t>2023</a:t>
            </a:r>
            <a:r>
              <a:rPr lang="es-ES" sz="1600" dirty="0"/>
              <a:t>,100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F52104C-B5CD-1657-BC35-961917581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2" y="3325554"/>
            <a:ext cx="2100581" cy="207607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D339132-D4C3-343E-E90B-A1C0C3C468B9}"/>
              </a:ext>
            </a:extLst>
          </p:cNvPr>
          <p:cNvSpPr txBox="1"/>
          <p:nvPr/>
        </p:nvSpPr>
        <p:spPr>
          <a:xfrm>
            <a:off x="1141375" y="5401629"/>
            <a:ext cx="2768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/>
              <a:t>Organic</a:t>
            </a:r>
            <a:r>
              <a:rPr lang="es-ES" sz="1200" dirty="0"/>
              <a:t> </a:t>
            </a:r>
            <a:r>
              <a:rPr lang="es-ES" sz="1200" dirty="0" err="1"/>
              <a:t>ligand</a:t>
            </a:r>
            <a:r>
              <a:rPr lang="es-ES" sz="1200" dirty="0"/>
              <a:t>=</a:t>
            </a:r>
            <a:r>
              <a:rPr lang="es-ES" sz="1200" dirty="0" err="1"/>
              <a:t>Quinoxaline</a:t>
            </a:r>
            <a:endParaRPr lang="es-ES" sz="12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4B024F1-5A74-2B84-070B-51F757490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060" y="1046298"/>
            <a:ext cx="3450502" cy="402608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514D82E-EB2B-63EA-82E8-99F38BD2D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4413" y="3059342"/>
            <a:ext cx="4333333" cy="155238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9ACB6A5-5EE5-6F89-F468-CEF1EEBC9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772" y="4063221"/>
            <a:ext cx="2216709" cy="265748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D407A22-E2F6-CD2C-A260-11674A7CA1A1}"/>
              </a:ext>
            </a:extLst>
          </p:cNvPr>
          <p:cNvSpPr txBox="1"/>
          <p:nvPr/>
        </p:nvSpPr>
        <p:spPr>
          <a:xfrm>
            <a:off x="9063476" y="5340073"/>
            <a:ext cx="765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Tri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0EBE183-D0E9-A3F2-364F-E99C06DA5C13}"/>
              </a:ext>
            </a:extLst>
          </p:cNvPr>
          <p:cNvSpPr txBox="1"/>
          <p:nvPr/>
        </p:nvSpPr>
        <p:spPr>
          <a:xfrm>
            <a:off x="7930219" y="5740183"/>
            <a:ext cx="765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/>
              <a:t>Mon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990941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68A1-9940-9E9B-EB4E-EA0A0FFAE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CDACB6-FBBC-2267-B18F-211CE8A2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(T-V)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64C49-4DCD-3D0C-AA38-E6426B482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053966" cy="43857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i="1" dirty="0"/>
              <a:t>Expansión térmica</a:t>
            </a:r>
          </a:p>
          <a:p>
            <a:pPr lvl="1"/>
            <a:r>
              <a:rPr lang="es-ES" dirty="0"/>
              <a:t>En general, los sólidos se expanden al aumentar la temperatura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Caracterización:</a:t>
            </a:r>
          </a:p>
          <a:p>
            <a:pPr lvl="2"/>
            <a:r>
              <a:rPr lang="es-ES" dirty="0" err="1"/>
              <a:t>Coef</a:t>
            </a:r>
            <a:r>
              <a:rPr lang="es-ES" dirty="0"/>
              <a:t>. Expansión térmica</a:t>
            </a:r>
          </a:p>
          <a:p>
            <a:pPr lvl="3"/>
            <a:r>
              <a:rPr lang="es-ES" dirty="0"/>
              <a:t>Unidades: K</a:t>
            </a:r>
            <a:r>
              <a:rPr lang="es-ES" baseline="30000" dirty="0"/>
              <a:t>-1</a:t>
            </a:r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r>
              <a:rPr lang="es-ES" dirty="0"/>
              <a:t>Comportamiento</a:t>
            </a:r>
          </a:p>
          <a:p>
            <a:pPr lvl="2"/>
            <a:r>
              <a:rPr lang="es-ES" dirty="0"/>
              <a:t>Altas temperaturas </a:t>
            </a:r>
            <a:r>
              <a:rPr lang="es-ES" dirty="0">
                <a:latin typeface="Aptos" panose="020B0004020202020204" pitchFamily="34" charset="0"/>
              </a:rPr>
              <a:t>α parece ser una constante</a:t>
            </a:r>
          </a:p>
          <a:p>
            <a:pPr lvl="2"/>
            <a:endParaRPr lang="es-ES" dirty="0">
              <a:latin typeface="Aptos" panose="020B0004020202020204" pitchFamily="34" charset="0"/>
            </a:endParaRPr>
          </a:p>
          <a:p>
            <a:pPr lvl="2"/>
            <a:endParaRPr lang="es-ES" dirty="0">
              <a:latin typeface="Aptos" panose="020B0004020202020204" pitchFamily="34" charset="0"/>
            </a:endParaRPr>
          </a:p>
          <a:p>
            <a:pPr lvl="2"/>
            <a:r>
              <a:rPr lang="es-ES" dirty="0">
                <a:latin typeface="Aptos" panose="020B0004020202020204" pitchFamily="34" charset="0"/>
              </a:rPr>
              <a:t>A </a:t>
            </a:r>
            <a:r>
              <a:rPr lang="es-ES" b="1" dirty="0">
                <a:latin typeface="Aptos" panose="020B0004020202020204" pitchFamily="34" charset="0"/>
              </a:rPr>
              <a:t>T=0K </a:t>
            </a:r>
            <a:r>
              <a:rPr lang="es-ES" dirty="0">
                <a:latin typeface="Aptos" panose="020B0004020202020204" pitchFamily="34" charset="0"/>
              </a:rPr>
              <a:t>(o muy bajas), α tiende a cero </a:t>
            </a:r>
            <a:endParaRPr lang="es-ES" dirty="0"/>
          </a:p>
          <a:p>
            <a:pPr marL="274320" lvl="1" indent="0">
              <a:buNone/>
            </a:pPr>
            <a:endParaRPr lang="es-ES" dirty="0"/>
          </a:p>
          <a:p>
            <a:pPr lvl="3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028210-3A42-37E6-4EEB-EC35B620F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4CAC3022-5318-84D0-5325-547AE78126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229406"/>
              </p:ext>
            </p:extLst>
          </p:nvPr>
        </p:nvGraphicFramePr>
        <p:xfrm>
          <a:off x="4477821" y="3338623"/>
          <a:ext cx="1165388" cy="627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25480" imgH="390419" progId="Equation.DSMT4">
                  <p:embed/>
                </p:oleObj>
              </mc:Choice>
              <mc:Fallback>
                <p:oleObj name="Equation" r:id="rId3" imgW="725480" imgH="390419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8CD136D3-5F26-A6AA-E796-F091B7AFD5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77821" y="3338623"/>
                        <a:ext cx="1165388" cy="627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741344B-A06A-CACF-7978-4A62A825A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983816"/>
              </p:ext>
            </p:extLst>
          </p:nvPr>
        </p:nvGraphicFramePr>
        <p:xfrm>
          <a:off x="3307775" y="4128090"/>
          <a:ext cx="2326315" cy="627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12745" imgH="381254" progId="Equation.DSMT4">
                  <p:embed/>
                </p:oleObj>
              </mc:Choice>
              <mc:Fallback>
                <p:oleObj name="Equation" r:id="rId5" imgW="1412745" imgH="38125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07775" y="4128090"/>
                        <a:ext cx="2326315" cy="627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5138237A-F515-E60C-239E-FB76551301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629620"/>
              </p:ext>
            </p:extLst>
          </p:nvPr>
        </p:nvGraphicFramePr>
        <p:xfrm>
          <a:off x="3307775" y="5616446"/>
          <a:ext cx="1890832" cy="356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65100" imgH="256921" progId="Equation.DSMT4">
                  <p:embed/>
                </p:oleObj>
              </mc:Choice>
              <mc:Fallback>
                <p:oleObj name="Equation" r:id="rId7" imgW="1365100" imgH="256921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1077852-7ADA-4D28-A637-64F8518D62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07775" y="5616446"/>
                        <a:ext cx="1890832" cy="356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FF49006B-5E1A-D956-4786-6E9341DCCF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2790" y="2038637"/>
            <a:ext cx="4058354" cy="433473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3003D674-E7F0-369F-44BF-5E23949C9499}"/>
              </a:ext>
            </a:extLst>
          </p:cNvPr>
          <p:cNvSpPr txBox="1"/>
          <p:nvPr/>
        </p:nvSpPr>
        <p:spPr>
          <a:xfrm>
            <a:off x="8161923" y="2409098"/>
            <a:ext cx="680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558932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DA10-2208-6D93-3F8C-49AEA2A68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F636E0-806A-ABC0-9C3A-8CBA1EB9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(T-V)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434B93-A0BB-D840-852A-3308A9ED8F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E9DE2B8-D04D-5ECE-724B-E9548B9D7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2443751"/>
            <a:ext cx="3227142" cy="289635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BED61F5-D503-3D6A-E535-96951F190F53}"/>
              </a:ext>
            </a:extLst>
          </p:cNvPr>
          <p:cNvSpPr txBox="1"/>
          <p:nvPr/>
        </p:nvSpPr>
        <p:spPr>
          <a:xfrm>
            <a:off x="332161" y="1955803"/>
            <a:ext cx="202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/>
              <a:t>Berman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181C127-74C3-6119-5F5C-A07DC2E98EDC}"/>
              </a:ext>
            </a:extLst>
          </p:cNvPr>
          <p:cNvSpPr txBox="1"/>
          <p:nvPr/>
        </p:nvSpPr>
        <p:spPr>
          <a:xfrm>
            <a:off x="4846320" y="2121408"/>
            <a:ext cx="1191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/>
              <a:t>Olivina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1333BEBB-DDC2-2AFC-D494-CB6A772F8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602535"/>
              </p:ext>
            </p:extLst>
          </p:nvPr>
        </p:nvGraphicFramePr>
        <p:xfrm>
          <a:off x="1695076" y="1965848"/>
          <a:ext cx="2062565" cy="444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95280" imgH="279360" progId="Equation.DSMT4">
                  <p:embed/>
                </p:oleObj>
              </mc:Choice>
              <mc:Fallback>
                <p:oleObj name="Equation" r:id="rId4" imgW="1295280" imgH="27936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709502CB-9238-87A1-CD2A-F2D8B2A054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95076" y="1965848"/>
                        <a:ext cx="2062565" cy="4448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4097AB42-FAB3-F1C8-6056-8703B0566DF7}"/>
              </a:ext>
            </a:extLst>
          </p:cNvPr>
          <p:cNvSpPr txBox="1"/>
          <p:nvPr/>
        </p:nvSpPr>
        <p:spPr>
          <a:xfrm>
            <a:off x="652984" y="5552044"/>
            <a:ext cx="4193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Recordar: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/>
              <a:t>En minerales no se suele trabajar a bajas temperaturas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/>
              <a:t>Válido en un rango de 300-</a:t>
            </a:r>
            <a:r>
              <a:rPr lang="es-ES" sz="1400" dirty="0" err="1"/>
              <a:t>1000K</a:t>
            </a:r>
            <a:endParaRPr lang="es-ES" sz="1400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2C29C65B-3E23-5EFC-B577-79783C85B8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6731" y="1623061"/>
            <a:ext cx="4943511" cy="500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48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00F0-9939-55A7-FDB6-7889F719D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F6B590-912C-BDD2-3B3D-6DFC93939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(T-V)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074ACF-CF40-F374-52EC-50D1D66334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02CC3C2-5FF1-CDE9-F05F-9D87B98FF941}"/>
              </a:ext>
            </a:extLst>
          </p:cNvPr>
          <p:cNvSpPr txBox="1"/>
          <p:nvPr/>
        </p:nvSpPr>
        <p:spPr>
          <a:xfrm>
            <a:off x="332161" y="1811960"/>
            <a:ext cx="5069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/>
              <a:t>Modelo de vibraciones térmicas (Oscilador de Einstein)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A70229-93FC-D92B-87BF-249FEEC4F84B}"/>
              </a:ext>
            </a:extLst>
          </p:cNvPr>
          <p:cNvSpPr txBox="1"/>
          <p:nvPr/>
        </p:nvSpPr>
        <p:spPr>
          <a:xfrm>
            <a:off x="4905405" y="2149901"/>
            <a:ext cx="1247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/>
              <a:t>Olivina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30FFC9-EB37-3DD6-B57E-F5AA7A362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418" y="1371127"/>
            <a:ext cx="4962561" cy="533152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D07CA9E-337F-027B-A772-B8DBD157E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25" y="2627084"/>
            <a:ext cx="3059791" cy="276071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7288731-BCDE-35CF-F0FE-C98822E027B1}"/>
              </a:ext>
            </a:extLst>
          </p:cNvPr>
          <p:cNvSpPr txBox="1"/>
          <p:nvPr/>
        </p:nvSpPr>
        <p:spPr>
          <a:xfrm>
            <a:off x="332161" y="5495036"/>
            <a:ext cx="54857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Modelo tipo Oscilador de Einstein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/>
              <a:t>Cada átomo en la red es un oscilador armónico cuántico tridimensional independiente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/>
              <a:t>Todos los átomos oscilan con la misma frecuencia</a:t>
            </a:r>
          </a:p>
        </p:txBody>
      </p:sp>
    </p:spTree>
    <p:extLst>
      <p:ext uri="{BB962C8B-B14F-4D97-AF65-F5344CB8AC3E}">
        <p14:creationId xmlns:p14="http://schemas.microsoft.com/office/powerpoint/2010/main" val="837732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1274E-6F03-CAA6-13D2-8F051E497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413527-DDD1-B858-4B32-FC13D492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</a:t>
            </a:r>
            <a:r>
              <a:rPr lang="es-ES"/>
              <a:t>(T-V</a:t>
            </a:r>
            <a:r>
              <a:rPr lang="es-ES" dirty="0"/>
              <a:t>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5A9BEA-388D-EE23-BD45-C09A5BD6C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05396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/>
              <a:t>Ejercicios usando EoSFit7-GUI</a:t>
            </a:r>
          </a:p>
          <a:p>
            <a:pPr lvl="1"/>
            <a:r>
              <a:rPr lang="es-ES" dirty="0"/>
              <a:t>Ejercicio3</a:t>
            </a:r>
          </a:p>
          <a:p>
            <a:pPr lvl="2"/>
            <a:r>
              <a:rPr lang="es-ES" dirty="0"/>
              <a:t>Ajustes con diferentes modelos</a:t>
            </a:r>
          </a:p>
          <a:p>
            <a:pPr marL="822960" lvl="3" indent="0">
              <a:buNone/>
            </a:pPr>
            <a:endParaRPr lang="es-ES" dirty="0"/>
          </a:p>
          <a:p>
            <a:pPr marL="274320" lvl="1" indent="0">
              <a:buNone/>
            </a:pPr>
            <a:endParaRPr lang="es-ES" dirty="0"/>
          </a:p>
          <a:p>
            <a:pPr lvl="3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A8DA92-E252-6A65-B7C9-1CA21C951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010" y="1701210"/>
            <a:ext cx="5594667" cy="42211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0AFD8B-D0C3-1673-32CE-A13E6B4BF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41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1A469-76AE-EF94-D8A9-6725768CB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Ecuación de estado (P-V-T)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1F02F6-AE8E-328E-BE8C-2A166F79B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Volumen a alta presión y temperatura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B56BD9-6BE2-2C89-5CB8-711D1A242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9DDCAA-A71F-89B5-3773-5A149B86D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52" y="2715780"/>
            <a:ext cx="4676190" cy="38666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D0E7A53-CD87-CF5B-78D5-2C286EEA0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849" y="5282141"/>
            <a:ext cx="430214" cy="4302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0A90EA0-46BA-D651-6FE9-83437BF76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6236" y="3743971"/>
            <a:ext cx="418946" cy="40283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BAB1A73-979E-6DFE-F0C2-FA8A64689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762" y="2851680"/>
            <a:ext cx="430214" cy="4302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F3FCB7A-6E5B-BBDC-A5BA-5811EB7D1A24}"/>
              </a:ext>
            </a:extLst>
          </p:cNvPr>
          <p:cNvSpPr txBox="1"/>
          <p:nvPr/>
        </p:nvSpPr>
        <p:spPr>
          <a:xfrm>
            <a:off x="7554581" y="2675552"/>
            <a:ext cx="35797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i="1" dirty="0"/>
              <a:t>Mediante una </a:t>
            </a:r>
            <a:r>
              <a:rPr lang="es-ES" sz="1400" b="1" i="1" dirty="0" err="1"/>
              <a:t>EoS</a:t>
            </a:r>
            <a:r>
              <a:rPr lang="es-ES" sz="1400" b="1" i="1" dirty="0"/>
              <a:t> a temperatura 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Modelo realístico de expansión térmica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Comportamiento de K e incluso de K’ </a:t>
            </a:r>
          </a:p>
          <a:p>
            <a:r>
              <a:rPr lang="es-ES" sz="1400" dirty="0"/>
              <a:t>      (dependencia con la temperatura)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CF5AD1B-705E-9A86-B36B-09E056E68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663" y="4454684"/>
            <a:ext cx="404412" cy="388858"/>
          </a:xfrm>
          <a:prstGeom prst="rect">
            <a:avLst/>
          </a:prstGeom>
        </p:spPr>
      </p:pic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97F844BF-1006-1D4E-372F-69C4DBECAF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8867996"/>
              </p:ext>
            </p:extLst>
          </p:nvPr>
        </p:nvGraphicFramePr>
        <p:xfrm>
          <a:off x="8024394" y="5004782"/>
          <a:ext cx="2640135" cy="369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02742" imgH="391881" progId="Equation.DSMT4">
                  <p:embed/>
                </p:oleObj>
              </mc:Choice>
              <mc:Fallback>
                <p:oleObj name="Equation" r:id="rId6" imgW="2802742" imgH="391881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9DC31781-5BA0-D818-B233-E21FB98BD1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024394" y="5004782"/>
                        <a:ext cx="2640135" cy="369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D7D44CB-D7FA-E36E-6195-38417EAF78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953319"/>
              </p:ext>
            </p:extLst>
          </p:nvPr>
        </p:nvGraphicFramePr>
        <p:xfrm>
          <a:off x="8024394" y="5494476"/>
          <a:ext cx="1741030" cy="700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31560" imgH="495000" progId="Equation.DSMT4">
                  <p:embed/>
                </p:oleObj>
              </mc:Choice>
              <mc:Fallback>
                <p:oleObj name="Equation" r:id="rId8" imgW="1231560" imgH="4950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EB7799A7-9194-92D5-5252-F9DC4C2F3F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024394" y="5494476"/>
                        <a:ext cx="1741030" cy="7000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1AADAE65-CC31-46A8-4CDB-B3EC5DF7A512}"/>
              </a:ext>
            </a:extLst>
          </p:cNvPr>
          <p:cNvSpPr txBox="1"/>
          <p:nvPr/>
        </p:nvSpPr>
        <p:spPr>
          <a:xfrm>
            <a:off x="7554581" y="4421996"/>
            <a:ext cx="4230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i="1" dirty="0"/>
              <a:t>Mediante la presión térmica usando una isocora</a:t>
            </a:r>
          </a:p>
        </p:txBody>
      </p:sp>
    </p:spTree>
    <p:extLst>
      <p:ext uri="{BB962C8B-B14F-4D97-AF65-F5344CB8AC3E}">
        <p14:creationId xmlns:p14="http://schemas.microsoft.com/office/powerpoint/2010/main" val="3941778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A5EED4-E120-57F3-BE3E-DB61CEDFF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ECUación</a:t>
            </a:r>
            <a:r>
              <a:rPr lang="es-ES" dirty="0"/>
              <a:t> de estado (P-V-T)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B3450D-6EE1-D2A6-D119-8B5E09818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809957" cy="4050792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/>
              <a:t>Presión térmica (</a:t>
            </a:r>
            <a:r>
              <a:rPr lang="es-ES" b="1" i="1" dirty="0" err="1"/>
              <a:t>P</a:t>
            </a:r>
            <a:r>
              <a:rPr lang="es-ES" b="1" i="1" baseline="-25000" dirty="0" err="1"/>
              <a:t>th</a:t>
            </a:r>
            <a:r>
              <a:rPr lang="es-ES" b="1" i="1" dirty="0"/>
              <a:t>)</a:t>
            </a:r>
          </a:p>
          <a:p>
            <a:pPr marL="0" indent="0">
              <a:buNone/>
            </a:pPr>
            <a:endParaRPr lang="es-ES" b="1" i="1" dirty="0"/>
          </a:p>
          <a:p>
            <a:pPr marL="0" indent="0">
              <a:buNone/>
            </a:pPr>
            <a:endParaRPr lang="es-ES" b="1" i="1" dirty="0"/>
          </a:p>
          <a:p>
            <a:pPr marL="0" indent="0">
              <a:buNone/>
            </a:pPr>
            <a:endParaRPr lang="es-ES" b="1" i="1" dirty="0"/>
          </a:p>
          <a:p>
            <a:pPr lvl="1"/>
            <a:r>
              <a:rPr lang="es-ES" dirty="0"/>
              <a:t>Aproximación </a:t>
            </a:r>
            <a:r>
              <a:rPr lang="es-ES" dirty="0" err="1"/>
              <a:t>cuasiarmónica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569A61-BE4F-AF42-8AAD-3729B00AA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08578BA-6ED5-FFC7-C62E-FC3BD33D57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562134"/>
              </p:ext>
            </p:extLst>
          </p:nvPr>
        </p:nvGraphicFramePr>
        <p:xfrm>
          <a:off x="1666801" y="2682506"/>
          <a:ext cx="379730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97923" imgH="873391" progId="Equation.DSMT4">
                  <p:embed/>
                </p:oleObj>
              </mc:Choice>
              <mc:Fallback>
                <p:oleObj name="Equation" r:id="rId3" imgW="3797923" imgH="87339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66801" y="2682506"/>
                        <a:ext cx="3797300" cy="873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9AAB4B4-3254-28D7-1D7D-9AD86B982F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499391"/>
              </p:ext>
            </p:extLst>
          </p:nvPr>
        </p:nvGraphicFramePr>
        <p:xfrm>
          <a:off x="1666801" y="4146804"/>
          <a:ext cx="900113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00787" imgH="335532" progId="Equation.DSMT4">
                  <p:embed/>
                </p:oleObj>
              </mc:Choice>
              <mc:Fallback>
                <p:oleObj name="Equation" r:id="rId5" imgW="900787" imgH="33553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66801" y="4146804"/>
                        <a:ext cx="900113" cy="334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E5EC016-0E26-7A29-BDE1-87CCF9E19D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33442"/>
              </p:ext>
            </p:extLst>
          </p:nvPr>
        </p:nvGraphicFramePr>
        <p:xfrm>
          <a:off x="1666801" y="4649871"/>
          <a:ext cx="13303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30659" imgH="846030" progId="Equation.DSMT4">
                  <p:embed/>
                </p:oleObj>
              </mc:Choice>
              <mc:Fallback>
                <p:oleObj name="Equation" r:id="rId7" imgW="1330659" imgH="84603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66801" y="4649871"/>
                        <a:ext cx="1330325" cy="846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B21984D5-E04D-6BC5-D0E4-7C1112ED1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759901"/>
              </p:ext>
            </p:extLst>
          </p:nvPr>
        </p:nvGraphicFramePr>
        <p:xfrm>
          <a:off x="1585210" y="5664112"/>
          <a:ext cx="2168082" cy="904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089596" imgH="871951" progId="Equation.DSMT4">
                  <p:embed/>
                </p:oleObj>
              </mc:Choice>
              <mc:Fallback>
                <p:oleObj name="Equation" r:id="rId9" imgW="2089596" imgH="87195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5210" y="5664112"/>
                        <a:ext cx="2168082" cy="9044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C7CFFC6D-77E2-394A-36ED-681BC8BD9BE4}"/>
              </a:ext>
            </a:extLst>
          </p:cNvPr>
          <p:cNvSpPr txBox="1">
            <a:spLocks/>
          </p:cNvSpPr>
          <p:nvPr/>
        </p:nvSpPr>
        <p:spPr>
          <a:xfrm>
            <a:off x="6476758" y="2121408"/>
            <a:ext cx="4809957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ES" b="1" i="1" dirty="0"/>
              <a:t>Oscilador de Einstein</a:t>
            </a:r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r>
              <a:rPr lang="es-ES" b="1" i="1" dirty="0"/>
              <a:t>Mie-</a:t>
            </a:r>
            <a:r>
              <a:rPr lang="es-ES" b="1" i="1" dirty="0" err="1"/>
              <a:t>Grüneisen</a:t>
            </a:r>
            <a:r>
              <a:rPr lang="es-ES" b="1" i="1" dirty="0"/>
              <a:t>-</a:t>
            </a:r>
            <a:r>
              <a:rPr lang="es-ES" b="1" i="1" dirty="0" err="1"/>
              <a:t>Debye</a:t>
            </a: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0" indent="0">
              <a:buFont typeface="Wingdings" pitchFamily="2" charset="2"/>
              <a:buNone/>
            </a:pPr>
            <a:endParaRPr lang="es-ES" b="1" i="1" dirty="0"/>
          </a:p>
          <a:p>
            <a:pPr marL="274320" lvl="1" indent="0">
              <a:buNone/>
            </a:pPr>
            <a:endParaRPr lang="es-ES" dirty="0"/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6B1EA8DF-1E6D-5BD1-609D-BC9DF2CD1E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562607"/>
              </p:ext>
            </p:extLst>
          </p:nvPr>
        </p:nvGraphicFramePr>
        <p:xfrm>
          <a:off x="7015236" y="2555875"/>
          <a:ext cx="3509963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509902" imgH="873391" progId="Equation.DSMT4">
                  <p:embed/>
                </p:oleObj>
              </mc:Choice>
              <mc:Fallback>
                <p:oleObj name="Equation" r:id="rId11" imgW="3509902" imgH="87339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015236" y="2555875"/>
                        <a:ext cx="3509963" cy="873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33B78BA3-6FF2-BD7F-7C8A-EB2797083C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644759"/>
              </p:ext>
            </p:extLst>
          </p:nvPr>
        </p:nvGraphicFramePr>
        <p:xfrm>
          <a:off x="7015236" y="3506825"/>
          <a:ext cx="79338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47503" imgH="371893" progId="Equation.DSMT4">
                  <p:embed/>
                </p:oleObj>
              </mc:Choice>
              <mc:Fallback>
                <p:oleObj name="Equation" r:id="rId13" imgW="847503" imgH="37189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015236" y="3506825"/>
                        <a:ext cx="793385" cy="34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415544A5-859C-7ABD-A219-543546EBAB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769939"/>
              </p:ext>
            </p:extLst>
          </p:nvPr>
        </p:nvGraphicFramePr>
        <p:xfrm>
          <a:off x="7015236" y="3951032"/>
          <a:ext cx="77311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72978" imgH="347772" progId="Equation.DSMT4">
                  <p:embed/>
                </p:oleObj>
              </mc:Choice>
              <mc:Fallback>
                <p:oleObj name="Equation" r:id="rId15" imgW="772978" imgH="3477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015236" y="3951032"/>
                        <a:ext cx="773113" cy="34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508F2913-FC4F-C6CE-E7E7-98C2EF138E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92842"/>
              </p:ext>
            </p:extLst>
          </p:nvPr>
        </p:nvGraphicFramePr>
        <p:xfrm>
          <a:off x="8242799" y="3522708"/>
          <a:ext cx="86518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865865" imgH="345972" progId="Equation.DSMT4">
                  <p:embed/>
                </p:oleObj>
              </mc:Choice>
              <mc:Fallback>
                <p:oleObj name="Equation" r:id="rId17" imgW="865865" imgH="3459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242799" y="3522708"/>
                        <a:ext cx="865187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0FCE8384-D026-F53E-D4B1-253D8F6456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2970615"/>
              </p:ext>
            </p:extLst>
          </p:nvPr>
        </p:nvGraphicFramePr>
        <p:xfrm>
          <a:off x="8242799" y="3814506"/>
          <a:ext cx="17621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761971" imgH="620302" progId="Equation.DSMT4">
                  <p:embed/>
                </p:oleObj>
              </mc:Choice>
              <mc:Fallback>
                <p:oleObj name="Equation" r:id="rId19" imgW="1761971" imgH="62030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242799" y="3814506"/>
                        <a:ext cx="1762125" cy="62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F35F6E1E-87BC-DCA8-11F0-B79F645C96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443176"/>
              </p:ext>
            </p:extLst>
          </p:nvPr>
        </p:nvGraphicFramePr>
        <p:xfrm>
          <a:off x="7134299" y="4921104"/>
          <a:ext cx="33909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3391093" imgH="967715" progId="Equation.DSMT4">
                  <p:embed/>
                </p:oleObj>
              </mc:Choice>
              <mc:Fallback>
                <p:oleObj name="Equation" r:id="rId21" imgW="3391093" imgH="96771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134299" y="4921104"/>
                        <a:ext cx="3390900" cy="968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F1E4B862-300D-46E3-41C4-E25BCC46D2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2791255"/>
              </p:ext>
            </p:extLst>
          </p:nvPr>
        </p:nvGraphicFramePr>
        <p:xfrm>
          <a:off x="7134299" y="5942512"/>
          <a:ext cx="79057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790979" imgH="347772" progId="Equation.DSMT4">
                  <p:embed/>
                </p:oleObj>
              </mc:Choice>
              <mc:Fallback>
                <p:oleObj name="Equation" r:id="rId23" imgW="790979" imgH="3477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134299" y="5942512"/>
                        <a:ext cx="790575" cy="34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41401131-2FFB-42DB-AF0F-606A974F32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497682"/>
              </p:ext>
            </p:extLst>
          </p:nvPr>
        </p:nvGraphicFramePr>
        <p:xfrm>
          <a:off x="7137622" y="6427740"/>
          <a:ext cx="788987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789539" imgH="347772" progId="Equation.DSMT4">
                  <p:embed/>
                </p:oleObj>
              </mc:Choice>
              <mc:Fallback>
                <p:oleObj name="Equation" r:id="rId25" imgW="789539" imgH="3477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7137622" y="6427740"/>
                        <a:ext cx="788987" cy="34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E0186190-B242-9ABF-5BCA-A7A907C0A7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017148"/>
              </p:ext>
            </p:extLst>
          </p:nvPr>
        </p:nvGraphicFramePr>
        <p:xfrm>
          <a:off x="8438710" y="6199632"/>
          <a:ext cx="1938667" cy="710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2107957" imgH="772948" progId="Equation.DSMT4">
                  <p:embed/>
                </p:oleObj>
              </mc:Choice>
              <mc:Fallback>
                <p:oleObj name="Equation" r:id="rId27" imgW="2107957" imgH="77294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8438710" y="6199632"/>
                        <a:ext cx="1938667" cy="7109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DCC17EFE-A037-F512-B42B-3CC00042CE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995166"/>
              </p:ext>
            </p:extLst>
          </p:nvPr>
        </p:nvGraphicFramePr>
        <p:xfrm>
          <a:off x="8436975" y="5934939"/>
          <a:ext cx="907020" cy="362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571320" imgH="228600" progId="Equation.DSMT4">
                  <p:embed/>
                </p:oleObj>
              </mc:Choice>
              <mc:Fallback>
                <p:oleObj name="Equation" r:id="rId29" imgW="571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8436975" y="5934939"/>
                        <a:ext cx="907020" cy="362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973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EE979-6C59-63B8-E682-357F1C5F5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C3333C-8F4F-97D9-7733-1E50A4B0A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ECUación</a:t>
            </a:r>
            <a:r>
              <a:rPr lang="es-ES" dirty="0"/>
              <a:t> de estado (P-V-T)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FB77B6-A3F3-4759-6A89-6FB565B40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809957" cy="4050792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/>
              <a:t>Modelo vibracional</a:t>
            </a:r>
          </a:p>
          <a:p>
            <a:pPr marL="0" indent="0">
              <a:buNone/>
            </a:pPr>
            <a:endParaRPr lang="es-ES" b="1" i="1" dirty="0"/>
          </a:p>
          <a:p>
            <a:pPr marL="0" indent="0">
              <a:buNone/>
            </a:pPr>
            <a:endParaRPr lang="es-ES" b="1" i="1" dirty="0"/>
          </a:p>
          <a:p>
            <a:pPr marL="0" indent="0">
              <a:buNone/>
            </a:pPr>
            <a:endParaRPr lang="es-ES" b="1" i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EB4E5F2-C348-0CA3-009C-CF43B6090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B614B59-F4B4-20F4-624E-29A5B6F4B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402" y="2513629"/>
            <a:ext cx="5821418" cy="3859739"/>
          </a:xfrm>
          <a:prstGeom prst="rect">
            <a:avLst/>
          </a:prstGeom>
        </p:spPr>
      </p:pic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567E733B-3BA4-C333-02E4-29FD4212AF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491108"/>
              </p:ext>
            </p:extLst>
          </p:nvPr>
        </p:nvGraphicFramePr>
        <p:xfrm>
          <a:off x="8285408" y="3001474"/>
          <a:ext cx="1390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0064" imgH="390254" progId="Equation.DSMT4">
                  <p:embed/>
                </p:oleObj>
              </mc:Choice>
              <mc:Fallback>
                <p:oleObj name="Equation" r:id="rId4" imgW="1390064" imgH="39025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85408" y="3001474"/>
                        <a:ext cx="1390650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C7413CEE-CC0F-4E3F-4ABF-D20A6A0C9032}"/>
              </a:ext>
            </a:extLst>
          </p:cNvPr>
          <p:cNvSpPr txBox="1"/>
          <p:nvPr/>
        </p:nvSpPr>
        <p:spPr>
          <a:xfrm>
            <a:off x="4037916" y="6427035"/>
            <a:ext cx="4377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Phys</a:t>
            </a:r>
            <a:r>
              <a:rPr lang="es-ES" sz="1600" dirty="0"/>
              <a:t>. </a:t>
            </a:r>
            <a:r>
              <a:rPr lang="es-ES" sz="1600" dirty="0" err="1"/>
              <a:t>Chem</a:t>
            </a:r>
            <a:r>
              <a:rPr lang="es-ES" sz="1600" dirty="0"/>
              <a:t>. </a:t>
            </a:r>
            <a:r>
              <a:rPr lang="es-ES" sz="1600" dirty="0" err="1"/>
              <a:t>Minerals</a:t>
            </a:r>
            <a:r>
              <a:rPr lang="es-ES" sz="1600" dirty="0"/>
              <a:t> 43, </a:t>
            </a:r>
            <a:r>
              <a:rPr lang="es-ES" sz="1600" b="1" dirty="0"/>
              <a:t>2016</a:t>
            </a:r>
            <a:r>
              <a:rPr lang="es-ES" sz="1600" dirty="0"/>
              <a:t>, 137-149</a:t>
            </a:r>
          </a:p>
        </p:txBody>
      </p: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E7D1520F-20A9-1C0B-264C-E452E5209F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519570"/>
              </p:ext>
            </p:extLst>
          </p:nvPr>
        </p:nvGraphicFramePr>
        <p:xfrm>
          <a:off x="9144215" y="5548630"/>
          <a:ext cx="22034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03724" imgH="352093" progId="Equation.DSMT4">
                  <p:embed/>
                </p:oleObj>
              </mc:Choice>
              <mc:Fallback>
                <p:oleObj name="Equation" r:id="rId6" imgW="2203724" imgH="35209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44215" y="5548630"/>
                        <a:ext cx="2203450" cy="35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161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AA1E2-5C22-E2EB-B817-5B7CE284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EF6AE-1787-CA35-D0AB-580C72A63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ECUación</a:t>
            </a:r>
            <a:r>
              <a:rPr lang="es-ES" dirty="0"/>
              <a:t> de estado (P-V-T)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0A5AEB-66AE-159E-8D70-4B3528377A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1FBFA85-3598-7B94-BA33-DFC9CCDEB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0714" y="2029789"/>
            <a:ext cx="2980000" cy="39980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DA948E8-4E85-FC08-4D58-1A01C7F93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115" y="2000123"/>
            <a:ext cx="3067837" cy="412153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D101AFE-AC2F-6077-1D48-0F03054969FD}"/>
              </a:ext>
            </a:extLst>
          </p:cNvPr>
          <p:cNvSpPr txBox="1"/>
          <p:nvPr/>
        </p:nvSpPr>
        <p:spPr>
          <a:xfrm>
            <a:off x="6031787" y="6373368"/>
            <a:ext cx="5096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Contributions</a:t>
            </a:r>
            <a:r>
              <a:rPr lang="es-ES" sz="1600" dirty="0"/>
              <a:t> </a:t>
            </a:r>
            <a:r>
              <a:rPr lang="es-ES" sz="1600" dirty="0" err="1"/>
              <a:t>Mineralogy</a:t>
            </a:r>
            <a:r>
              <a:rPr lang="es-ES" sz="1600" dirty="0"/>
              <a:t> </a:t>
            </a:r>
            <a:r>
              <a:rPr lang="es-ES" sz="1600" dirty="0" err="1"/>
              <a:t>Petrology</a:t>
            </a:r>
            <a:r>
              <a:rPr lang="es-ES" sz="1600" dirty="0"/>
              <a:t>, 177, </a:t>
            </a:r>
            <a:r>
              <a:rPr lang="es-ES" sz="1600" b="1" dirty="0"/>
              <a:t>2022</a:t>
            </a:r>
            <a:r>
              <a:rPr lang="es-ES" sz="1600" dirty="0"/>
              <a:t>, 54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9A739BF-F191-D9C3-7241-9007FC98901D}"/>
              </a:ext>
            </a:extLst>
          </p:cNvPr>
          <p:cNvSpPr txBox="1"/>
          <p:nvPr/>
        </p:nvSpPr>
        <p:spPr>
          <a:xfrm>
            <a:off x="7083292" y="1673100"/>
            <a:ext cx="2795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err="1"/>
              <a:t>Grossular</a:t>
            </a:r>
            <a:r>
              <a:rPr lang="es-ES" b="1" i="1" dirty="0"/>
              <a:t> </a:t>
            </a:r>
            <a:r>
              <a:rPr lang="es-ES" b="1" i="1" dirty="0" err="1"/>
              <a:t>garnet</a:t>
            </a:r>
            <a:endParaRPr lang="es-ES" b="1" i="1" dirty="0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7B370C0-8B2D-53BC-3E67-D97866B64A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601185"/>
              </p:ext>
            </p:extLst>
          </p:nvPr>
        </p:nvGraphicFramePr>
        <p:xfrm>
          <a:off x="1955177" y="2517815"/>
          <a:ext cx="1249052" cy="365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25480" imgH="241200" progId="Equation.DSMT4">
                  <p:embed/>
                </p:oleObj>
              </mc:Choice>
              <mc:Fallback>
                <p:oleObj name="Equation" r:id="rId5" imgW="825480" imgH="24120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F7423BB1-90BE-8AFA-DF95-278C1E0BB1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177" y="2517815"/>
                        <a:ext cx="1249052" cy="3651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897847D2-08F8-D3DD-42B3-B8B8F91D31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945835"/>
              </p:ext>
            </p:extLst>
          </p:nvPr>
        </p:nvGraphicFramePr>
        <p:xfrm>
          <a:off x="1908175" y="3019425"/>
          <a:ext cx="852488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57200" imgH="228600" progId="Equation.DSMT4">
                  <p:embed/>
                </p:oleObj>
              </mc:Choice>
              <mc:Fallback>
                <p:oleObj name="Equation" r:id="rId7" imgW="457200" imgH="2286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E04D3678-6E9F-C03C-5E67-55EB1EE580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08175" y="3019425"/>
                        <a:ext cx="852488" cy="42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41C46389-D8BD-9BAB-AA53-B1150AD7C126}"/>
              </a:ext>
            </a:extLst>
          </p:cNvPr>
          <p:cNvSpPr txBox="1"/>
          <p:nvPr/>
        </p:nvSpPr>
        <p:spPr>
          <a:xfrm>
            <a:off x="572935" y="1942737"/>
            <a:ext cx="36145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i="1" dirty="0"/>
              <a:t>Parámetros a refinar:</a:t>
            </a:r>
          </a:p>
          <a:p>
            <a:pPr algn="just"/>
            <a:endParaRPr lang="es-ES" sz="1800" b="1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Para </a:t>
            </a:r>
            <a:r>
              <a:rPr lang="es-ES" sz="1800" i="1" dirty="0" err="1"/>
              <a:t>P</a:t>
            </a:r>
            <a:r>
              <a:rPr lang="es-ES" sz="1800" i="1" baseline="-25000" dirty="0" err="1"/>
              <a:t>ref</a:t>
            </a:r>
            <a:r>
              <a:rPr lang="es-ES" sz="1800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Para </a:t>
            </a:r>
            <a:r>
              <a:rPr lang="es-ES" sz="1800" i="1" dirty="0" err="1"/>
              <a:t>P</a:t>
            </a:r>
            <a:r>
              <a:rPr lang="es-ES" sz="1800" i="1" baseline="-25000" dirty="0" err="1"/>
              <a:t>th</a:t>
            </a:r>
            <a:r>
              <a:rPr lang="es-ES" sz="1800" dirty="0"/>
              <a:t>:</a:t>
            </a:r>
          </a:p>
          <a:p>
            <a:pPr lvl="2" algn="just"/>
            <a:endParaRPr lang="es-ES" sz="12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3BD7E31-5FDC-BD4D-19E6-87F6DB99DE8A}"/>
              </a:ext>
            </a:extLst>
          </p:cNvPr>
          <p:cNvSpPr txBox="1"/>
          <p:nvPr/>
        </p:nvSpPr>
        <p:spPr>
          <a:xfrm>
            <a:off x="572935" y="4295553"/>
            <a:ext cx="39672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Características: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latin typeface="Aptos" panose="020B0004020202020204" pitchFamily="34" charset="0"/>
              </a:rPr>
              <a:t>θ</a:t>
            </a:r>
            <a:r>
              <a:rPr lang="es-ES" dirty="0">
                <a:latin typeface="Aptos" panose="020B0004020202020204" pitchFamily="34" charset="0"/>
              </a:rPr>
              <a:t>: Energía característica del fonón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ptos" panose="020B0004020202020204" pitchFamily="34" charset="0"/>
              </a:rPr>
              <a:t>γ : Dependencia en el volumen (energía de vibración)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ptos" panose="020B0004020202020204" pitchFamily="34" charset="0"/>
              </a:rPr>
              <a:t>q: Dependencia en volumen (gamma)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261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499F4-F53D-3F56-5F62-F64D44D24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F70AF7-977B-6D30-EEE7-D7159199E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</a:t>
            </a:r>
            <a:r>
              <a:rPr lang="es-ES" dirty="0" err="1"/>
              <a:t>EoS</a:t>
            </a:r>
            <a:r>
              <a:rPr lang="es-ES" dirty="0"/>
              <a:t> (T-P-V)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7F08D7-1676-40E8-5B02-4DA86201F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05396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i="1" dirty="0"/>
              <a:t>Ejercicios usando EoSFit7-GUI</a:t>
            </a:r>
          </a:p>
          <a:p>
            <a:pPr lvl="1"/>
            <a:r>
              <a:rPr lang="es-ES"/>
              <a:t>Ejercicio4</a:t>
            </a:r>
            <a:endParaRPr lang="es-ES" dirty="0"/>
          </a:p>
          <a:p>
            <a:pPr lvl="2"/>
            <a:r>
              <a:rPr lang="es-ES" dirty="0"/>
              <a:t>HP2011</a:t>
            </a:r>
          </a:p>
          <a:p>
            <a:pPr lvl="3"/>
            <a:r>
              <a:rPr lang="es-ES" dirty="0"/>
              <a:t>Modelo de Einstein</a:t>
            </a:r>
          </a:p>
          <a:p>
            <a:pPr lvl="3"/>
            <a:r>
              <a:rPr lang="es-ES" dirty="0"/>
              <a:t>El valor de q es fijado internamente</a:t>
            </a:r>
          </a:p>
          <a:p>
            <a:pPr lvl="3"/>
            <a:r>
              <a:rPr lang="es-ES" dirty="0"/>
              <a:t>No se puede usar para T=0K</a:t>
            </a:r>
          </a:p>
          <a:p>
            <a:pPr lvl="3"/>
            <a:r>
              <a:rPr lang="es-ES" dirty="0"/>
              <a:t>Cualquier unidad en volumen</a:t>
            </a:r>
          </a:p>
          <a:p>
            <a:pPr marL="822960" lvl="3" indent="0">
              <a:buNone/>
            </a:pPr>
            <a:endParaRPr lang="es-ES" dirty="0"/>
          </a:p>
          <a:p>
            <a:pPr lvl="2"/>
            <a:r>
              <a:rPr lang="es-ES" dirty="0"/>
              <a:t>MGD</a:t>
            </a:r>
          </a:p>
          <a:p>
            <a:pPr lvl="3"/>
            <a:r>
              <a:rPr lang="es-ES" dirty="0"/>
              <a:t>Sólo usar con volúmenes molares</a:t>
            </a:r>
          </a:p>
          <a:p>
            <a:pPr lvl="3"/>
            <a:r>
              <a:rPr lang="es-ES" dirty="0"/>
              <a:t>Para cualquier T</a:t>
            </a:r>
          </a:p>
          <a:p>
            <a:pPr lvl="3"/>
            <a:r>
              <a:rPr lang="es-ES" dirty="0"/>
              <a:t>Se puede refinar el parámetro q</a:t>
            </a:r>
          </a:p>
          <a:p>
            <a:pPr marL="822960" lvl="3" indent="0">
              <a:buNone/>
            </a:pPr>
            <a:endParaRPr lang="es-ES" dirty="0"/>
          </a:p>
          <a:p>
            <a:pPr marL="274320" lvl="1" indent="0">
              <a:buNone/>
            </a:pPr>
            <a:endParaRPr lang="es-ES" dirty="0"/>
          </a:p>
          <a:p>
            <a:pPr lvl="3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950BDD1-8679-BE1A-5D44-8940BEF7B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010" y="1701210"/>
            <a:ext cx="5594667" cy="42211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2053456-2839-80E4-5BB1-34A1C0CA5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2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A4E36-8934-40D9-36E0-87E211D8A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ECUACIONES DE ESTADO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1EC337-03F0-99F3-B42F-F3C4323F6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59" y="2450730"/>
            <a:ext cx="4480347" cy="305582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Nos centraremos en el estudio de las </a:t>
            </a:r>
            <a:r>
              <a:rPr lang="es-ES" b="1" i="1" dirty="0"/>
              <a:t>deformaciones elásticas </a:t>
            </a:r>
            <a:r>
              <a:rPr lang="es-ES" dirty="0"/>
              <a:t>a nivel microscópico, donde intervienen la </a:t>
            </a:r>
            <a:r>
              <a:rPr lang="es-ES" b="1" i="1" dirty="0"/>
              <a:t>disposición de los átomos en el material</a:t>
            </a:r>
            <a:r>
              <a:rPr lang="es-ES" dirty="0"/>
              <a:t>, las </a:t>
            </a:r>
            <a:r>
              <a:rPr lang="es-ES" b="1" i="1" dirty="0"/>
              <a:t>fuerzas de interacción </a:t>
            </a:r>
            <a:r>
              <a:rPr lang="es-ES" dirty="0"/>
              <a:t>entre átomos y moléculas, la validez de la </a:t>
            </a:r>
            <a:r>
              <a:rPr lang="es-ES" b="1" i="1" dirty="0"/>
              <a:t>ley de Hooke</a:t>
            </a:r>
            <a:r>
              <a:rPr lang="es-ES" dirty="0"/>
              <a:t>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ABC2030-CD7E-57AB-FF68-0A4053903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  <p:pic>
        <p:nvPicPr>
          <p:cNvPr id="6" name="Imagen 5" descr="High-Pressure Single-Crystal X-Ray Diffraction Study of ErVO4 | Inorganic  Chemistry">
            <a:extLst>
              <a:ext uri="{FF2B5EF4-FFF2-40B4-BE49-F238E27FC236}">
                <a16:creationId xmlns:a16="http://schemas.microsoft.com/office/drawing/2014/main" id="{F5B81F6B-11BD-5C01-CC3B-7CA9BD408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006" y="1950932"/>
            <a:ext cx="7037994" cy="368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73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71B17C9-5A89-C945-42A8-866213413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9880024" y="457200"/>
            <a:ext cx="1985911" cy="47396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D7F2299-48D7-A50C-2C9C-931DC5BE1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491" y="1526115"/>
            <a:ext cx="8219493" cy="431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05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3B1D8-4DA8-07F0-174E-781F5E85E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E7B1E-E449-25CC-3051-B583D5367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C93A1E-35AB-957D-5D03-5C7AD603D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277" y="1855594"/>
            <a:ext cx="5139545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/>
              <a:t>Presión hidrostática</a:t>
            </a:r>
          </a:p>
          <a:p>
            <a:pPr marL="0" indent="0">
              <a:buNone/>
            </a:pPr>
            <a:r>
              <a:rPr lang="es-ES" dirty="0"/>
              <a:t>Valor promedio en las tres direcciones perpendiculares</a:t>
            </a:r>
          </a:p>
          <a:p>
            <a:pPr marL="0" indent="0">
              <a:buNone/>
            </a:pPr>
            <a:endParaRPr lang="es-ES" dirty="0"/>
          </a:p>
          <a:p>
            <a:pPr lvl="1"/>
            <a:r>
              <a:rPr lang="es-ES" dirty="0"/>
              <a:t>Gases</a:t>
            </a:r>
          </a:p>
          <a:p>
            <a:pPr lvl="2"/>
            <a:r>
              <a:rPr lang="es-ES" dirty="0"/>
              <a:t>Estas presiones son iguales en todas direcciones</a:t>
            </a:r>
          </a:p>
          <a:p>
            <a:pPr lvl="2"/>
            <a:endParaRPr lang="es-ES" dirty="0"/>
          </a:p>
          <a:p>
            <a:pPr lvl="1"/>
            <a:r>
              <a:rPr lang="es-ES" dirty="0"/>
              <a:t>Sólidos </a:t>
            </a:r>
          </a:p>
          <a:p>
            <a:pPr lvl="2"/>
            <a:r>
              <a:rPr lang="es-ES" dirty="0"/>
              <a:t>No tiene por qué ser igual en todas ellas</a:t>
            </a:r>
          </a:p>
        </p:txBody>
      </p:sp>
      <p:pic>
        <p:nvPicPr>
          <p:cNvPr id="4" name="Imagen 3" descr="Presión en sólidos, los gases y los líquidos [Hidrostática y aerostática]">
            <a:extLst>
              <a:ext uri="{FF2B5EF4-FFF2-40B4-BE49-F238E27FC236}">
                <a16:creationId xmlns:a16="http://schemas.microsoft.com/office/drawing/2014/main" id="{5121B944-7E3B-3D0C-98B0-56328E991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13" y="1080969"/>
            <a:ext cx="1510567" cy="2348031"/>
          </a:xfrm>
          <a:prstGeom prst="rect">
            <a:avLst/>
          </a:prstGeom>
        </p:spPr>
      </p:pic>
      <p:pic>
        <p:nvPicPr>
          <p:cNvPr id="5" name="Imagen 4" descr="Mecánica de los Sólidos – Unidad 1A Principios fundamentales y Diagramas de  Esfuerzos">
            <a:extLst>
              <a:ext uri="{FF2B5EF4-FFF2-40B4-BE49-F238E27FC236}">
                <a16:creationId xmlns:a16="http://schemas.microsoft.com/office/drawing/2014/main" id="{01A50026-0F37-B920-2912-E16A19B5E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421" y="3671997"/>
            <a:ext cx="5269357" cy="19922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A7D9C6F-22E6-4409-B619-04561A416B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37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DCC66-FB3B-F29B-516D-8133D64E7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927846-BEB5-D8F5-D2F2-951ED0672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277" y="1855594"/>
            <a:ext cx="5072227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/>
              <a:t>Presión hidrostática</a:t>
            </a:r>
          </a:p>
          <a:p>
            <a:r>
              <a:rPr lang="es-ES" dirty="0"/>
              <a:t>Experimentalmente</a:t>
            </a:r>
          </a:p>
          <a:p>
            <a:pPr lvl="2"/>
            <a:r>
              <a:rPr lang="es-ES" sz="2000" dirty="0"/>
              <a:t>Uso  de celdas de presión (DAC)</a:t>
            </a:r>
          </a:p>
          <a:p>
            <a:pPr marL="548640" lvl="2" indent="0">
              <a:buNone/>
            </a:pPr>
            <a:endParaRPr lang="es-ES" sz="2000" dirty="0"/>
          </a:p>
          <a:p>
            <a:pPr lvl="2"/>
            <a:r>
              <a:rPr lang="es-ES" sz="2000" dirty="0"/>
              <a:t>Condiciones de </a:t>
            </a:r>
            <a:r>
              <a:rPr lang="es-ES" sz="2000" dirty="0" err="1"/>
              <a:t>hidrostaticidad</a:t>
            </a:r>
            <a:endParaRPr lang="es-ES" sz="2000" dirty="0"/>
          </a:p>
          <a:p>
            <a:pPr marL="548640" lvl="2" indent="0">
              <a:buNone/>
            </a:pPr>
            <a:endParaRPr lang="es-ES" sz="2000" dirty="0"/>
          </a:p>
          <a:p>
            <a:pPr lvl="2"/>
            <a:r>
              <a:rPr lang="es-ES" sz="2000" dirty="0"/>
              <a:t>No todos los fluidos se comportan igual bajo presión.</a:t>
            </a:r>
          </a:p>
        </p:txBody>
      </p:sp>
      <p:pic>
        <p:nvPicPr>
          <p:cNvPr id="5" name="Imagen 4" descr="Generalities on Diamond Anvil Cells (DACs) - Almax easyLab">
            <a:extLst>
              <a:ext uri="{FF2B5EF4-FFF2-40B4-BE49-F238E27FC236}">
                <a16:creationId xmlns:a16="http://schemas.microsoft.com/office/drawing/2014/main" id="{CA8A72D0-8C09-F8DB-ED4D-D33129246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933" y="1855594"/>
            <a:ext cx="5240219" cy="38080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158BDC7-7806-7257-54D8-C353CD2B4F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8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16F2D-8730-2581-3497-92B5A192D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3A4A3-0B83-2565-0D25-ACA3FC9AE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Medios Transmisores de presión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804186C-2371-A2C6-4C79-F01FE29968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2326099D-2F8D-E87A-343B-2DF8F4D5DE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60710"/>
              </p:ext>
            </p:extLst>
          </p:nvPr>
        </p:nvGraphicFramePr>
        <p:xfrm>
          <a:off x="1192434" y="1695597"/>
          <a:ext cx="9807131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9044">
                  <a:extLst>
                    <a:ext uri="{9D8B030D-6E8A-4147-A177-3AD203B41FA5}">
                      <a16:colId xmlns:a16="http://schemas.microsoft.com/office/drawing/2014/main" val="1942309049"/>
                    </a:ext>
                  </a:extLst>
                </a:gridCol>
                <a:gridCol w="2125586">
                  <a:extLst>
                    <a:ext uri="{9D8B030D-6E8A-4147-A177-3AD203B41FA5}">
                      <a16:colId xmlns:a16="http://schemas.microsoft.com/office/drawing/2014/main" val="2033743755"/>
                    </a:ext>
                  </a:extLst>
                </a:gridCol>
                <a:gridCol w="4412501">
                  <a:extLst>
                    <a:ext uri="{9D8B030D-6E8A-4147-A177-3AD203B41FA5}">
                      <a16:colId xmlns:a16="http://schemas.microsoft.com/office/drawing/2014/main" val="2610694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Hidrostaticidad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Observaciones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270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i="1" dirty="0"/>
                        <a:t>Alcoholes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ME, MEW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2-Propanol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9-12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  <a:p>
                      <a:r>
                        <a:rPr lang="es-ES" dirty="0"/>
                        <a:t>~ 4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Puede disolver o alterar las muestras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1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i="1" dirty="0"/>
                        <a:t>Gases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Helio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 err="1"/>
                        <a:t>Nitrogeno</a:t>
                      </a:r>
                      <a:endParaRPr lang="es-E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Argón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&lt; 30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  <a:p>
                      <a:r>
                        <a:rPr lang="es-ES" dirty="0"/>
                        <a:t>~ 3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  <a:p>
                      <a:r>
                        <a:rPr lang="es-ES" dirty="0"/>
                        <a:t>~ 2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Ciertas limitaciones si se trabaja con bajas temperaturas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72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i="1" dirty="0"/>
                        <a:t>Aceites / Siliconas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Aceite de silicona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Daphne…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&lt; 1GPa</a:t>
                      </a:r>
                    </a:p>
                    <a:p>
                      <a:r>
                        <a:rPr lang="es-ES" dirty="0"/>
                        <a:t>~ 2-5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Alternativa válida para ME, MEW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297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i="1" dirty="0"/>
                        <a:t>Otros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 err="1"/>
                        <a:t>Fluorinert</a:t>
                      </a:r>
                      <a:endParaRPr lang="es-E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NaCl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&lt; 1.5 </a:t>
                      </a:r>
                      <a:r>
                        <a:rPr lang="es-ES" dirty="0" err="1"/>
                        <a:t>GPa</a:t>
                      </a:r>
                      <a:endParaRPr lang="es-ES" dirty="0"/>
                    </a:p>
                    <a:p>
                      <a:r>
                        <a:rPr lang="es-ES" dirty="0"/>
                        <a:t>Muy bajo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Uso habitual en Neutrones</a:t>
                      </a:r>
                    </a:p>
                    <a:p>
                      <a:r>
                        <a:rPr lang="es-ES" dirty="0"/>
                        <a:t>Entorno sólido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074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823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3A22-1D2A-78C9-1625-65558FB8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A189E9-D4DA-D453-572E-E33A7A89E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FDCA3D-B424-FE56-6A09-DCB6936AE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277" y="1855594"/>
            <a:ext cx="6287881" cy="40507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2800" b="1" dirty="0"/>
              <a:t>Elasticidad</a:t>
            </a:r>
          </a:p>
          <a:p>
            <a:pPr algn="just"/>
            <a:r>
              <a:rPr lang="es-ES" b="1" i="1" dirty="0"/>
              <a:t>Propiedad física </a:t>
            </a:r>
            <a:r>
              <a:rPr lang="es-ES" dirty="0"/>
              <a:t>y mecánica de ciertos materiales a deformaciones al experimentar la acción de fuerzas externas. </a:t>
            </a:r>
          </a:p>
          <a:p>
            <a:pPr algn="just"/>
            <a:r>
              <a:rPr lang="es-ES" dirty="0"/>
              <a:t>Las propiedades elásticas de los materiales esta relacionada con la capacidad de un sólido de sufrir </a:t>
            </a:r>
            <a:r>
              <a:rPr lang="es-ES" b="1" i="1" dirty="0"/>
              <a:t>transformaciones termodinámicas reversibles </a:t>
            </a:r>
            <a:r>
              <a:rPr lang="es-ES" dirty="0"/>
              <a:t>e independientes de la velocidad de deformación (salvo lo </a:t>
            </a:r>
            <a:r>
              <a:rPr lang="es-ES" dirty="0" err="1"/>
              <a:t>vicoelásticos</a:t>
            </a:r>
            <a:r>
              <a:rPr lang="es-ES" dirty="0"/>
              <a:t>). </a:t>
            </a:r>
          </a:p>
          <a:p>
            <a:pPr algn="just"/>
            <a:r>
              <a:rPr lang="es-ES" dirty="0"/>
              <a:t>Cuando sobre un sólido deformable actúan fuerzas exteriores y se deforma, se produce un trabajo de estas fuerzas que se almacena en el cuerpo en forma de energía potencial elástica y por tanto se producirá un </a:t>
            </a:r>
            <a:r>
              <a:rPr lang="es-ES" b="1" i="1" dirty="0"/>
              <a:t>aumento de energía interna</a:t>
            </a:r>
            <a:r>
              <a:rPr lang="es-ES" dirty="0"/>
              <a:t>.</a:t>
            </a:r>
          </a:p>
          <a:p>
            <a:pPr algn="just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4B4AFFC-3BDC-7531-DB5F-22A29C40A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  <p:pic>
        <p:nvPicPr>
          <p:cNvPr id="4" name="Imagen 3" descr="Elastic Potential Energy">
            <a:extLst>
              <a:ext uri="{FF2B5EF4-FFF2-40B4-BE49-F238E27FC236}">
                <a16:creationId xmlns:a16="http://schemas.microsoft.com/office/drawing/2014/main" id="{D4FB86EB-D3A9-8942-9965-9E4C1102E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998" y="2814318"/>
            <a:ext cx="31432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12578-631E-2BE2-667F-CE46569A3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1D2F4-9CB7-9FDD-92CE-70140BDE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32B2FC-84A4-C846-B266-B736CEF58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277" y="1855594"/>
            <a:ext cx="6287881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/>
              <a:t>Compresibilidad</a:t>
            </a:r>
          </a:p>
          <a:p>
            <a:pPr algn="just"/>
            <a:r>
              <a:rPr lang="es-ES" dirty="0"/>
              <a:t>Variación del volumen con la presión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Tipos:</a:t>
            </a:r>
          </a:p>
          <a:p>
            <a:pPr lvl="1" algn="just"/>
            <a:r>
              <a:rPr lang="es-ES" b="1" i="1" dirty="0"/>
              <a:t>Isoterma:  </a:t>
            </a:r>
            <a:r>
              <a:rPr lang="es-ES" dirty="0"/>
              <a:t>Proceso termodinámico en transformación </a:t>
            </a:r>
            <a:r>
              <a:rPr lang="es-ES" dirty="0" err="1"/>
              <a:t>cuasiestática</a:t>
            </a:r>
            <a:r>
              <a:rPr lang="es-ES" dirty="0"/>
              <a:t> a temperatura </a:t>
            </a:r>
            <a:r>
              <a:rPr lang="es-ES" dirty="0" err="1"/>
              <a:t>constente</a:t>
            </a:r>
            <a:r>
              <a:rPr lang="es-ES" dirty="0"/>
              <a:t>.</a:t>
            </a:r>
          </a:p>
          <a:p>
            <a:pPr marL="274320" lvl="1" indent="0" algn="just">
              <a:buNone/>
            </a:pPr>
            <a:endParaRPr lang="es-ES" dirty="0"/>
          </a:p>
          <a:p>
            <a:pPr lvl="1" algn="just"/>
            <a:r>
              <a:rPr lang="es-ES" b="1" i="1" dirty="0"/>
              <a:t>Adiabática:</a:t>
            </a:r>
            <a:r>
              <a:rPr lang="es-ES" dirty="0"/>
              <a:t> Proceso termodinámico en transformación </a:t>
            </a:r>
            <a:r>
              <a:rPr lang="es-ES" dirty="0" err="1"/>
              <a:t>cuasiestática</a:t>
            </a:r>
            <a:r>
              <a:rPr lang="es-ES" dirty="0"/>
              <a:t> en aislamiento térmico. En general, el cuerpo elevará su temperatura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DF13CC-B6F7-46B3-A2E1-D6EB177B5C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C7CADE05-3443-07B8-37E5-84CD80D24C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2958268"/>
              </p:ext>
            </p:extLst>
          </p:nvPr>
        </p:nvGraphicFramePr>
        <p:xfrm>
          <a:off x="2806996" y="2793746"/>
          <a:ext cx="1765445" cy="804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83060" imgH="447633" progId="Equation.DSMT4">
                  <p:embed/>
                </p:oleObj>
              </mc:Choice>
              <mc:Fallback>
                <p:oleObj name="Equation" r:id="rId3" imgW="983060" imgH="447633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BA5DDD37-D787-6CCB-886B-0462A4A1C7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06996" y="2793746"/>
                        <a:ext cx="1765445" cy="804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8DB2C0BC-C796-A5E4-BF19-E55C13155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41" y="1974785"/>
            <a:ext cx="3405336" cy="40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75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4156F-9BF3-D69F-FE8F-CA6DEC32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88CB1-8A30-DEBF-1376-A3C7DBF4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Definiciones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E64959-4E0A-6A2E-FA22-F91D8DC8F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277" y="1855594"/>
            <a:ext cx="6287881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/>
              <a:t>Módulo de Bulk</a:t>
            </a:r>
          </a:p>
          <a:p>
            <a:pPr algn="just"/>
            <a:r>
              <a:rPr lang="es-ES" dirty="0"/>
              <a:t>Inverso de la compresibilidad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dirty="0"/>
              <a:t>Características:</a:t>
            </a:r>
          </a:p>
          <a:p>
            <a:pPr lvl="1" algn="just"/>
            <a:r>
              <a:rPr lang="es-ES" dirty="0"/>
              <a:t>Unidades de presión</a:t>
            </a:r>
          </a:p>
          <a:p>
            <a:pPr lvl="1" algn="just"/>
            <a:r>
              <a:rPr lang="es-ES" dirty="0"/>
              <a:t>A mayor valor, el material será más rígido</a:t>
            </a:r>
          </a:p>
          <a:p>
            <a:pPr lvl="1" algn="just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1620571-7AA2-0DC6-E8C3-9F70BC2D8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6336" r="9878" b="30790"/>
          <a:stretch>
            <a:fillRect/>
          </a:stretch>
        </p:blipFill>
        <p:spPr>
          <a:xfrm>
            <a:off x="470210" y="6155145"/>
            <a:ext cx="1985911" cy="473968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4BAF2C7-F307-4BF5-81A0-976D17BC02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833815"/>
              </p:ext>
            </p:extLst>
          </p:nvPr>
        </p:nvGraphicFramePr>
        <p:xfrm>
          <a:off x="2567726" y="2796365"/>
          <a:ext cx="1833444" cy="802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15920" imgH="444240" progId="Equation.DSMT4">
                  <p:embed/>
                </p:oleObj>
              </mc:Choice>
              <mc:Fallback>
                <p:oleObj name="Equation" r:id="rId3" imgW="101592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67726" y="2796365"/>
                        <a:ext cx="1833444" cy="802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9E4BC1DA-D4F0-9FCE-2C09-118B8500E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223" y="1207773"/>
            <a:ext cx="4332859" cy="494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1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Letras en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tras en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tras en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Letras en madera</Template>
  <TotalTime>868</TotalTime>
  <Words>1130</Words>
  <Application>Microsoft Office PowerPoint</Application>
  <PresentationFormat>Panorámica</PresentationFormat>
  <Paragraphs>319</Paragraphs>
  <Slides>30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Aptos</vt:lpstr>
      <vt:lpstr>Arial</vt:lpstr>
      <vt:lpstr>Rockwell</vt:lpstr>
      <vt:lpstr>Rockwell Condensed</vt:lpstr>
      <vt:lpstr>Wingdings</vt:lpstr>
      <vt:lpstr>Letras en madera</vt:lpstr>
      <vt:lpstr>Equation</vt:lpstr>
      <vt:lpstr>Ecuaciones de Estado</vt:lpstr>
      <vt:lpstr>Ecuación de estado</vt:lpstr>
      <vt:lpstr>ECUACIONES DE ESTADO</vt:lpstr>
      <vt:lpstr>Definiciones</vt:lpstr>
      <vt:lpstr>Definiciones</vt:lpstr>
      <vt:lpstr>Medios Transmisores de presión</vt:lpstr>
      <vt:lpstr>Definiciones</vt:lpstr>
      <vt:lpstr>Definiciones</vt:lpstr>
      <vt:lpstr>Definiciones</vt:lpstr>
      <vt:lpstr>Definiciones</vt:lpstr>
      <vt:lpstr>DeterminaciÓn de EoS</vt:lpstr>
      <vt:lpstr>Modelos EoS (P-V)</vt:lpstr>
      <vt:lpstr>Modelos EoS (P-V)</vt:lpstr>
      <vt:lpstr>Modelos EoS (P-V)</vt:lpstr>
      <vt:lpstr>Modelos EoS (P-V)</vt:lpstr>
      <vt:lpstr>Modelos EoS (P-V)</vt:lpstr>
      <vt:lpstr>Modelos EoS (P-V)</vt:lpstr>
      <vt:lpstr>Transiciones de FASE</vt:lpstr>
      <vt:lpstr>Transiciones de FASE</vt:lpstr>
      <vt:lpstr>Transiciones de FASE</vt:lpstr>
      <vt:lpstr>Modelos EoS (T-V)</vt:lpstr>
      <vt:lpstr>Modelos EoS (T-V)</vt:lpstr>
      <vt:lpstr>Modelos EoS (T-V)</vt:lpstr>
      <vt:lpstr>Modelos EoS (T-V)</vt:lpstr>
      <vt:lpstr>Ecuación de estado (P-V-T)</vt:lpstr>
      <vt:lpstr>ECUación de estado (P-V-T)</vt:lpstr>
      <vt:lpstr>ECUación de estado (P-V-T)</vt:lpstr>
      <vt:lpstr>ECUación de estado (P-V-T)</vt:lpstr>
      <vt:lpstr>Modelos EoS (T-P-V)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Javier González Platas</dc:creator>
  <cp:lastModifiedBy>Javier González Platas</cp:lastModifiedBy>
  <cp:revision>67</cp:revision>
  <dcterms:created xsi:type="dcterms:W3CDTF">2026-05-25T08:02:10Z</dcterms:created>
  <dcterms:modified xsi:type="dcterms:W3CDTF">2026-06-15T14:45:24Z</dcterms:modified>
</cp:coreProperties>
</file>