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0"/>
  </p:notesMasterIdLst>
  <p:sldIdLst>
    <p:sldId id="256" r:id="rId2"/>
    <p:sldId id="258" r:id="rId3"/>
    <p:sldId id="386" r:id="rId4"/>
    <p:sldId id="387" r:id="rId5"/>
    <p:sldId id="261" r:id="rId6"/>
    <p:sldId id="262" r:id="rId7"/>
    <p:sldId id="388" r:id="rId8"/>
    <p:sldId id="389" r:id="rId9"/>
    <p:sldId id="390" r:id="rId10"/>
    <p:sldId id="391" r:id="rId11"/>
    <p:sldId id="393" r:id="rId12"/>
    <p:sldId id="394" r:id="rId13"/>
    <p:sldId id="420" r:id="rId14"/>
    <p:sldId id="421" r:id="rId15"/>
    <p:sldId id="423" r:id="rId16"/>
    <p:sldId id="424" r:id="rId17"/>
    <p:sldId id="425" r:id="rId18"/>
    <p:sldId id="426" r:id="rId19"/>
    <p:sldId id="427" r:id="rId20"/>
    <p:sldId id="428" r:id="rId21"/>
    <p:sldId id="430" r:id="rId22"/>
    <p:sldId id="431" r:id="rId23"/>
    <p:sldId id="433" r:id="rId24"/>
    <p:sldId id="434" r:id="rId25"/>
    <p:sldId id="435" r:id="rId26"/>
    <p:sldId id="436" r:id="rId27"/>
    <p:sldId id="437" r:id="rId28"/>
    <p:sldId id="438" r:id="rId29"/>
    <p:sldId id="439" r:id="rId30"/>
    <p:sldId id="442" r:id="rId31"/>
    <p:sldId id="443" r:id="rId32"/>
    <p:sldId id="444" r:id="rId33"/>
    <p:sldId id="445" r:id="rId34"/>
    <p:sldId id="446" r:id="rId35"/>
    <p:sldId id="447" r:id="rId36"/>
    <p:sldId id="448" r:id="rId37"/>
    <p:sldId id="449" r:id="rId38"/>
    <p:sldId id="476" r:id="rId39"/>
    <p:sldId id="266" r:id="rId40"/>
    <p:sldId id="479" r:id="rId41"/>
    <p:sldId id="269" r:id="rId42"/>
    <p:sldId id="494" r:id="rId43"/>
    <p:sldId id="271" r:id="rId44"/>
    <p:sldId id="272" r:id="rId45"/>
    <p:sldId id="273" r:id="rId46"/>
    <p:sldId id="274" r:id="rId47"/>
    <p:sldId id="275" r:id="rId48"/>
    <p:sldId id="276" r:id="rId49"/>
    <p:sldId id="277" r:id="rId50"/>
    <p:sldId id="278" r:id="rId51"/>
    <p:sldId id="279" r:id="rId52"/>
    <p:sldId id="280" r:id="rId53"/>
    <p:sldId id="281" r:id="rId54"/>
    <p:sldId id="282" r:id="rId55"/>
    <p:sldId id="283" r:id="rId56"/>
    <p:sldId id="451" r:id="rId57"/>
    <p:sldId id="452" r:id="rId58"/>
    <p:sldId id="264" r:id="rId59"/>
    <p:sldId id="478" r:id="rId60"/>
    <p:sldId id="288" r:id="rId61"/>
    <p:sldId id="289" r:id="rId62"/>
    <p:sldId id="290" r:id="rId63"/>
    <p:sldId id="291" r:id="rId64"/>
    <p:sldId id="292" r:id="rId65"/>
    <p:sldId id="485" r:id="rId66"/>
    <p:sldId id="486" r:id="rId67"/>
    <p:sldId id="487" r:id="rId68"/>
    <p:sldId id="265" r:id="rId69"/>
    <p:sldId id="453" r:id="rId70"/>
    <p:sldId id="454" r:id="rId71"/>
    <p:sldId id="455" r:id="rId72"/>
    <p:sldId id="465" r:id="rId73"/>
    <p:sldId id="466" r:id="rId74"/>
    <p:sldId id="467" r:id="rId75"/>
    <p:sldId id="468" r:id="rId76"/>
    <p:sldId id="469" r:id="rId77"/>
    <p:sldId id="470" r:id="rId78"/>
    <p:sldId id="471" r:id="rId79"/>
    <p:sldId id="472" r:id="rId80"/>
    <p:sldId id="473" r:id="rId81"/>
    <p:sldId id="287" r:id="rId82"/>
    <p:sldId id="304" r:id="rId83"/>
    <p:sldId id="305" r:id="rId84"/>
    <p:sldId id="306" r:id="rId85"/>
    <p:sldId id="307" r:id="rId86"/>
    <p:sldId id="308" r:id="rId87"/>
    <p:sldId id="309" r:id="rId88"/>
    <p:sldId id="310" r:id="rId89"/>
    <p:sldId id="311" r:id="rId90"/>
    <p:sldId id="312" r:id="rId91"/>
    <p:sldId id="313" r:id="rId92"/>
    <p:sldId id="314" r:id="rId93"/>
    <p:sldId id="315" r:id="rId94"/>
    <p:sldId id="316" r:id="rId95"/>
    <p:sldId id="317" r:id="rId96"/>
    <p:sldId id="270" r:id="rId97"/>
    <p:sldId id="488" r:id="rId98"/>
    <p:sldId id="489" r:id="rId99"/>
    <p:sldId id="490" r:id="rId100"/>
    <p:sldId id="491" r:id="rId101"/>
    <p:sldId id="333" r:id="rId102"/>
    <p:sldId id="492" r:id="rId103"/>
    <p:sldId id="493" r:id="rId104"/>
    <p:sldId id="286" r:id="rId105"/>
    <p:sldId id="339" r:id="rId106"/>
    <p:sldId id="321" r:id="rId107"/>
    <p:sldId id="322" r:id="rId108"/>
    <p:sldId id="324" r:id="rId109"/>
    <p:sldId id="325" r:id="rId110"/>
    <p:sldId id="328" r:id="rId111"/>
    <p:sldId id="495" r:id="rId112"/>
    <p:sldId id="1162" r:id="rId113"/>
    <p:sldId id="1164" r:id="rId114"/>
    <p:sldId id="480" r:id="rId115"/>
    <p:sldId id="481" r:id="rId116"/>
    <p:sldId id="482" r:id="rId117"/>
    <p:sldId id="483" r:id="rId118"/>
    <p:sldId id="475" r:id="rId11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600"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600"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600"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600"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6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6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6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6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6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QUES ARIAS Miriam" initials="MAM" lastIdx="1" clrIdx="0">
    <p:extLst>
      <p:ext uri="{19B8F6BF-5375-455C-9EA6-DF929625EA0E}">
        <p15:presenceInfo xmlns:p15="http://schemas.microsoft.com/office/powerpoint/2012/main" userId="MARQUES ARIAS Miri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61" autoAdjust="0"/>
    <p:restoredTop sz="84139" autoAdjust="0"/>
  </p:normalViewPr>
  <p:slideViewPr>
    <p:cSldViewPr>
      <p:cViewPr varScale="1">
        <p:scale>
          <a:sx n="60" d="100"/>
          <a:sy n="60" d="100"/>
        </p:scale>
        <p:origin x="1446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57" name="Rectangle 9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2475" cy="34194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19675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/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6227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cs typeface="Arial" charset="0"/>
              </a:defRPr>
            </a:lvl1pPr>
          </a:lstStyle>
          <a:p>
            <a:fld id="{47C6113B-9F23-4A8E-9F78-D91A84A1E8DE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28183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9D40894-A9E7-4D72-AC06-9C53ACC840F9}" type="slidenum">
              <a:rPr lang="es-ES"/>
              <a:pPr/>
              <a:t>1</a:t>
            </a:fld>
            <a:endParaRPr lang="es-ES"/>
          </a:p>
        </p:txBody>
      </p:sp>
      <p:sp>
        <p:nvSpPr>
          <p:cNvPr id="7987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BFC8C5C4-C0C0-4489-A6FE-24FFB2AD4E56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1C7573AB-8F33-40DA-9972-80279272CBF7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7987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10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17306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1F69B74-C0C5-419B-BD42-8BE12E0E82DC}" type="slidenum">
              <a:rPr lang="es-ES"/>
              <a:pPr/>
              <a:t>102</a:t>
            </a:fld>
            <a:endParaRPr lang="es-ES"/>
          </a:p>
        </p:txBody>
      </p:sp>
      <p:sp>
        <p:nvSpPr>
          <p:cNvPr id="10137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4FDFC87C-2AF1-4C17-9E9C-D43879945F1F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102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1C6E309A-3AEB-4FC7-A7B8-CA76AF45A62C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102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101379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A47F4EA-824A-4F6B-8409-84DED3913415}" type="slidenum">
              <a:rPr lang="es-ES"/>
              <a:pPr/>
              <a:t>103</a:t>
            </a:fld>
            <a:endParaRPr lang="es-ES"/>
          </a:p>
        </p:txBody>
      </p:sp>
      <p:sp>
        <p:nvSpPr>
          <p:cNvPr id="10240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6975514E-52F6-4213-82C2-879B472A8CFF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103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8722F25E-9621-4F7E-A60D-FB698156A4C7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103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102403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D0753BD-C498-447B-AFD8-45251084E588}" type="slidenum">
              <a:rPr lang="es-ES"/>
              <a:pPr/>
              <a:t>104</a:t>
            </a:fld>
            <a:endParaRPr lang="es-ES"/>
          </a:p>
        </p:txBody>
      </p:sp>
      <p:sp>
        <p:nvSpPr>
          <p:cNvPr id="11059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2E817222-35E4-4E3F-A4CC-2F8249E9537C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104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D2D0C3AC-1C9E-4BCE-8929-52D59BB8D011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104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11059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D0753BD-C498-447B-AFD8-45251084E588}" type="slidenum">
              <a:rPr lang="es-ES"/>
              <a:pPr/>
              <a:t>105</a:t>
            </a:fld>
            <a:endParaRPr lang="es-ES"/>
          </a:p>
        </p:txBody>
      </p:sp>
      <p:sp>
        <p:nvSpPr>
          <p:cNvPr id="11059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2E817222-35E4-4E3F-A4CC-2F8249E9537C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105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D2D0C3AC-1C9E-4BCE-8929-52D59BB8D011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105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11059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75E060A2-A73E-91FC-6F8E-093231369C9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DF5A1D8-9C78-4547-8CB9-AB620AFBBA30}" type="slidenum">
              <a:rPr lang="es-ES" altLang="es-ES"/>
              <a:pPr/>
              <a:t>106</a:t>
            </a:fld>
            <a:endParaRPr lang="es-ES" altLang="es-ES"/>
          </a:p>
        </p:txBody>
      </p:sp>
      <p:sp>
        <p:nvSpPr>
          <p:cNvPr id="154625" name="Rectangle 1">
            <a:extLst>
              <a:ext uri="{FF2B5EF4-FFF2-40B4-BE49-F238E27FC236}">
                <a16:creationId xmlns:a16="http://schemas.microsoft.com/office/drawing/2014/main" id="{7199D7F5-D0BB-C359-F4A2-B0C2E56A7FA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4626" name="Text Box 2">
            <a:extLst>
              <a:ext uri="{FF2B5EF4-FFF2-40B4-BE49-F238E27FC236}">
                <a16:creationId xmlns:a16="http://schemas.microsoft.com/office/drawing/2014/main" id="{5D9061AC-0ABB-A66E-7FD3-D9B1002DA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F8F29E21-6739-7DC6-776A-C1F625C5958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1AA96F-EC69-4339-95DD-253E8A0FEDF7}" type="slidenum">
              <a:rPr lang="es-ES" altLang="es-ES"/>
              <a:pPr/>
              <a:t>107</a:t>
            </a:fld>
            <a:endParaRPr lang="es-ES" altLang="es-ES"/>
          </a:p>
        </p:txBody>
      </p:sp>
      <p:sp>
        <p:nvSpPr>
          <p:cNvPr id="155649" name="Rectangle 1">
            <a:extLst>
              <a:ext uri="{FF2B5EF4-FFF2-40B4-BE49-F238E27FC236}">
                <a16:creationId xmlns:a16="http://schemas.microsoft.com/office/drawing/2014/main" id="{6F5ECDAF-56B1-C0EA-8E2F-E4F2B9B3AAC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5650" name="Text Box 2">
            <a:extLst>
              <a:ext uri="{FF2B5EF4-FFF2-40B4-BE49-F238E27FC236}">
                <a16:creationId xmlns:a16="http://schemas.microsoft.com/office/drawing/2014/main" id="{ADD2B67D-CFD0-B4D8-AD4C-3074416AE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E69B1F8E-1103-DC4C-11FA-1699EC7573B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F05D244-614A-4176-80B7-1E07282EE1DF}" type="slidenum">
              <a:rPr lang="es-ES" altLang="es-ES"/>
              <a:pPr/>
              <a:t>108</a:t>
            </a:fld>
            <a:endParaRPr lang="es-ES" altLang="es-ES"/>
          </a:p>
        </p:txBody>
      </p:sp>
      <p:sp>
        <p:nvSpPr>
          <p:cNvPr id="157697" name="Rectangle 1">
            <a:extLst>
              <a:ext uri="{FF2B5EF4-FFF2-40B4-BE49-F238E27FC236}">
                <a16:creationId xmlns:a16="http://schemas.microsoft.com/office/drawing/2014/main" id="{F33E5DB9-9F99-0B1A-5975-F967FA4F806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7698" name="Text Box 2">
            <a:extLst>
              <a:ext uri="{FF2B5EF4-FFF2-40B4-BE49-F238E27FC236}">
                <a16:creationId xmlns:a16="http://schemas.microsoft.com/office/drawing/2014/main" id="{F7583C68-D53F-F2E3-FCEA-67CEAA663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72D574D2-EC27-05FA-050E-1103292A50F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A4C1166-9583-4C44-856F-B9A8CA770535}" type="slidenum">
              <a:rPr lang="es-ES" altLang="es-ES"/>
              <a:pPr/>
              <a:t>109</a:t>
            </a:fld>
            <a:endParaRPr lang="es-ES" altLang="es-ES"/>
          </a:p>
        </p:txBody>
      </p:sp>
      <p:sp>
        <p:nvSpPr>
          <p:cNvPr id="158721" name="Rectangle 1">
            <a:extLst>
              <a:ext uri="{FF2B5EF4-FFF2-40B4-BE49-F238E27FC236}">
                <a16:creationId xmlns:a16="http://schemas.microsoft.com/office/drawing/2014/main" id="{CA540A3D-A137-734D-3115-5B211D17032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8722" name="Text Box 2">
            <a:extLst>
              <a:ext uri="{FF2B5EF4-FFF2-40B4-BE49-F238E27FC236}">
                <a16:creationId xmlns:a16="http://schemas.microsoft.com/office/drawing/2014/main" id="{02BDE086-3CC8-FECE-1D6F-1B2C3CE76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E7034CD2-9BD8-0ECE-4837-F8373FEFAC3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0507D55-DFE5-4FE0-86C6-5A12F69F242C}" type="slidenum">
              <a:rPr lang="es-ES" altLang="es-ES"/>
              <a:pPr/>
              <a:t>110</a:t>
            </a:fld>
            <a:endParaRPr lang="es-ES" altLang="es-ES"/>
          </a:p>
        </p:txBody>
      </p:sp>
      <p:sp>
        <p:nvSpPr>
          <p:cNvPr id="161793" name="Rectangle 1">
            <a:extLst>
              <a:ext uri="{FF2B5EF4-FFF2-40B4-BE49-F238E27FC236}">
                <a16:creationId xmlns:a16="http://schemas.microsoft.com/office/drawing/2014/main" id="{362DEE82-9AE4-6C57-D169-5DECBC88B09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1794" name="Text Box 2">
            <a:extLst>
              <a:ext uri="{FF2B5EF4-FFF2-40B4-BE49-F238E27FC236}">
                <a16:creationId xmlns:a16="http://schemas.microsoft.com/office/drawing/2014/main" id="{EE517A51-04C8-6165-832C-5EF101695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59300" cy="3419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2656F-6850-4570-ADE1-8F92B2C9A66F}" type="slidenum">
              <a:rPr lang="en-GB" smtClean="0"/>
              <a:t>111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556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11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296136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8E614-6D00-BCED-6216-7890F8F2E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A61B95-A49D-6A11-6B9A-30591AF56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59300" cy="34194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35149-A877-EE30-49C5-95BE3B2EC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However, this is where hydrides come in</a:t>
            </a:r>
          </a:p>
          <a:p>
            <a:r>
              <a:rPr lang="en-GB" dirty="0"/>
              <a:t>Almost 40 years later, the same </a:t>
            </a:r>
            <a:r>
              <a:rPr lang="en-GB" dirty="0" err="1"/>
              <a:t>neil</a:t>
            </a:r>
            <a:r>
              <a:rPr lang="en-GB" dirty="0"/>
              <a:t> Ashcroft proposed the idea of chemical precompression in hydrides</a:t>
            </a:r>
          </a:p>
          <a:p>
            <a:r>
              <a:rPr lang="en-GB" dirty="0"/>
              <a:t>That is, that doping the hydrogen with a well selected element would exert  chemical pressure on the hydrogen, reducing H-H distances, meaning the metallisation would be lowered AND the physical properties of metallic hydrogen would be preserved and able to be accessed in the lab! </a:t>
            </a:r>
          </a:p>
          <a:p>
            <a:r>
              <a:rPr lang="en-GB" dirty="0"/>
              <a:t>And this really did open up the possibility of studying hydrogen-based superconductivity for </a:t>
            </a:r>
            <a:r>
              <a:rPr lang="en-GB" dirty="0" err="1"/>
              <a:t>researcvhers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8566E-B75C-166D-80D0-6C1E3D3E7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2656F-6850-4570-ADE1-8F92B2C9A66F}" type="slidenum">
              <a:rPr lang="en-GB" smtClean="0"/>
              <a:t>112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7056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839D1-75FF-FF39-E5A8-1C5A12A90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9905-07B4-F405-09A7-FE4429CCB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59300" cy="34194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9CCA6-D208-314D-A665-587CF5B35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9EC6F-6054-A7A2-8C4D-E7ADE5F54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2656F-6850-4570-ADE1-8F92B2C9A66F}" type="slidenum">
              <a:rPr lang="en-GB" smtClean="0"/>
              <a:t>113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02929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30DB148F-5B8E-4ED8-811F-3B9F472B539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8A9322-56E9-45E3-B34B-8E79C66F9F96}" type="slidenum">
              <a:rPr lang="es-ES" altLang="es-ES"/>
              <a:pPr/>
              <a:t>118</a:t>
            </a:fld>
            <a:endParaRPr lang="es-ES" altLang="es-ES"/>
          </a:p>
        </p:txBody>
      </p:sp>
      <p:sp>
        <p:nvSpPr>
          <p:cNvPr id="104449" name="Rectangle 1">
            <a:extLst>
              <a:ext uri="{FF2B5EF4-FFF2-40B4-BE49-F238E27FC236}">
                <a16:creationId xmlns:a16="http://schemas.microsoft.com/office/drawing/2014/main" id="{CC6B9D51-A0A1-4FE3-A452-AB27B8338C8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4450" name="Text Box 2">
            <a:extLst>
              <a:ext uri="{FF2B5EF4-FFF2-40B4-BE49-F238E27FC236}">
                <a16:creationId xmlns:a16="http://schemas.microsoft.com/office/drawing/2014/main" id="{233B0540-1FDD-482B-929A-E76DF4A52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0424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12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071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EB3A27C0-5744-4923-A74F-8071FC715E6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81C9B32-D533-4B5A-BE65-BBE16940E333}" type="slidenum">
              <a:rPr lang="es-ES" altLang="es-ES"/>
              <a:pPr/>
              <a:t>14</a:t>
            </a:fld>
            <a:endParaRPr lang="es-ES" altLang="es-ES"/>
          </a:p>
        </p:txBody>
      </p:sp>
      <p:sp>
        <p:nvSpPr>
          <p:cNvPr id="74753" name="Rectangle 1">
            <a:extLst>
              <a:ext uri="{FF2B5EF4-FFF2-40B4-BE49-F238E27FC236}">
                <a16:creationId xmlns:a16="http://schemas.microsoft.com/office/drawing/2014/main" id="{C6D4D402-3962-4F99-9529-2FF83702827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4754" name="Text Box 2">
            <a:extLst>
              <a:ext uri="{FF2B5EF4-FFF2-40B4-BE49-F238E27FC236}">
                <a16:creationId xmlns:a16="http://schemas.microsoft.com/office/drawing/2014/main" id="{E8F71D57-9B4B-49F0-A499-C7071B12D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15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084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16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913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17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6943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18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61146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19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4298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20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740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300943F1-E759-46CD-A30D-AFAB8692A86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B74CF97-3F13-46CB-9DA7-B3A9C9EE19E3}" type="slidenum">
              <a:rPr lang="es-ES" altLang="es-ES"/>
              <a:pPr/>
              <a:t>2</a:t>
            </a:fld>
            <a:endParaRPr lang="es-ES" altLang="es-ES"/>
          </a:p>
        </p:txBody>
      </p:sp>
      <p:sp>
        <p:nvSpPr>
          <p:cNvPr id="90113" name="Rectangle 1">
            <a:extLst>
              <a:ext uri="{FF2B5EF4-FFF2-40B4-BE49-F238E27FC236}">
                <a16:creationId xmlns:a16="http://schemas.microsoft.com/office/drawing/2014/main" id="{2E14D8BF-55BF-4DEE-BE21-F6A8929D25E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0114" name="Text Box 2">
            <a:extLst>
              <a:ext uri="{FF2B5EF4-FFF2-40B4-BE49-F238E27FC236}">
                <a16:creationId xmlns:a16="http://schemas.microsoft.com/office/drawing/2014/main" id="{3889F61A-E0E3-459B-8B06-D9FD47943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21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47198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22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6351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23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17482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24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950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25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19524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26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6063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27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76729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28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752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29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33789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30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0342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7C22FE12-A4FC-4D61-BC64-24B339F779B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7A4AC47-F465-44AD-8837-0D7644251844}" type="slidenum">
              <a:rPr lang="es-ES" altLang="es-ES"/>
              <a:pPr/>
              <a:t>3</a:t>
            </a:fld>
            <a:endParaRPr lang="es-ES" altLang="es-ES"/>
          </a:p>
        </p:txBody>
      </p:sp>
      <p:sp>
        <p:nvSpPr>
          <p:cNvPr id="91137" name="Rectangle 1">
            <a:extLst>
              <a:ext uri="{FF2B5EF4-FFF2-40B4-BE49-F238E27FC236}">
                <a16:creationId xmlns:a16="http://schemas.microsoft.com/office/drawing/2014/main" id="{0C5F8FE3-D4DF-4B3D-8658-B92DECB22F2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1138" name="Text Box 2">
            <a:extLst>
              <a:ext uri="{FF2B5EF4-FFF2-40B4-BE49-F238E27FC236}">
                <a16:creationId xmlns:a16="http://schemas.microsoft.com/office/drawing/2014/main" id="{1B198E9B-0D7E-40EC-BD4B-8638144CC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31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2582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32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72945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33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98293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34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1874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35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52566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36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11982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37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8408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83892B12-FFE3-BC44-55D8-8D943AF5231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ED10BD-0358-4426-BE37-FE874C5437A8}" type="slidenum">
              <a:rPr lang="es-ES" altLang="en-US"/>
              <a:pPr/>
              <a:t>38</a:t>
            </a:fld>
            <a:endParaRPr lang="es-ES" altLang="en-US"/>
          </a:p>
        </p:txBody>
      </p:sp>
      <p:sp>
        <p:nvSpPr>
          <p:cNvPr id="97281" name="Rectangle 1">
            <a:extLst>
              <a:ext uri="{FF2B5EF4-FFF2-40B4-BE49-F238E27FC236}">
                <a16:creationId xmlns:a16="http://schemas.microsoft.com/office/drawing/2014/main" id="{669F2EC2-5B81-70D7-414E-42DEC37ACC3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7282" name="Text Box 2">
            <a:extLst>
              <a:ext uri="{FF2B5EF4-FFF2-40B4-BE49-F238E27FC236}">
                <a16:creationId xmlns:a16="http://schemas.microsoft.com/office/drawing/2014/main" id="{A3381059-FE9B-912E-C1B6-B87E386E6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D60F4838-ED6E-347A-55D8-8ACF328D3A0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0C19F9-C58F-4F53-B643-6213E8B6283B}" type="slidenum">
              <a:rPr lang="es-ES" altLang="en-US"/>
              <a:pPr/>
              <a:t>39</a:t>
            </a:fld>
            <a:endParaRPr lang="es-ES" altLang="en-US"/>
          </a:p>
        </p:txBody>
      </p:sp>
      <p:sp>
        <p:nvSpPr>
          <p:cNvPr id="98305" name="Rectangle 1">
            <a:extLst>
              <a:ext uri="{FF2B5EF4-FFF2-40B4-BE49-F238E27FC236}">
                <a16:creationId xmlns:a16="http://schemas.microsoft.com/office/drawing/2014/main" id="{EC9494E3-DA88-3B58-4508-8A1A608C4B5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8306" name="Text Box 2">
            <a:extLst>
              <a:ext uri="{FF2B5EF4-FFF2-40B4-BE49-F238E27FC236}">
                <a16:creationId xmlns:a16="http://schemas.microsoft.com/office/drawing/2014/main" id="{623BB004-64ED-FA49-D518-0B3F8C2F5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19B79F76-0E0D-17A9-50E8-F32BDEE166C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BFFAC45-2399-41FF-8214-8C491EB83896}" type="slidenum">
              <a:rPr lang="es-ES" altLang="en-US"/>
              <a:pPr/>
              <a:t>41</a:t>
            </a:fld>
            <a:endParaRPr lang="es-ES" altLang="en-US"/>
          </a:p>
        </p:txBody>
      </p:sp>
      <p:sp>
        <p:nvSpPr>
          <p:cNvPr id="101377" name="Rectangle 1">
            <a:extLst>
              <a:ext uri="{FF2B5EF4-FFF2-40B4-BE49-F238E27FC236}">
                <a16:creationId xmlns:a16="http://schemas.microsoft.com/office/drawing/2014/main" id="{5E88C923-55EA-10F9-2CFC-4A54F90B393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1378" name="Text Box 2">
            <a:extLst>
              <a:ext uri="{FF2B5EF4-FFF2-40B4-BE49-F238E27FC236}">
                <a16:creationId xmlns:a16="http://schemas.microsoft.com/office/drawing/2014/main" id="{CE64E5AF-348D-93F5-140F-EBC927A7D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282D449-D99C-4274-B5FF-3A798539B60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B125F0A-CC10-4870-AE0A-0541281D5323}" type="slidenum">
              <a:rPr lang="es-ES" altLang="es-ES"/>
              <a:pPr/>
              <a:t>4</a:t>
            </a:fld>
            <a:endParaRPr lang="es-ES" altLang="es-ES"/>
          </a:p>
        </p:txBody>
      </p:sp>
      <p:sp>
        <p:nvSpPr>
          <p:cNvPr id="92161" name="Rectangle 1">
            <a:extLst>
              <a:ext uri="{FF2B5EF4-FFF2-40B4-BE49-F238E27FC236}">
                <a16:creationId xmlns:a16="http://schemas.microsoft.com/office/drawing/2014/main" id="{0EECFCDF-9345-4E6D-94E1-1FF7602BC8A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2162" name="Text Box 2">
            <a:extLst>
              <a:ext uri="{FF2B5EF4-FFF2-40B4-BE49-F238E27FC236}">
                <a16:creationId xmlns:a16="http://schemas.microsoft.com/office/drawing/2014/main" id="{2F90037A-72C9-407F-95E2-8193EA707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7EFAD91C-5B6E-8F73-F078-5167EF875B9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DC6135-9716-4432-BD01-52F62FD24029}" type="slidenum">
              <a:rPr lang="es-ES" altLang="es-ES"/>
              <a:pPr/>
              <a:t>42</a:t>
            </a:fld>
            <a:endParaRPr lang="es-ES" altLang="es-ES"/>
          </a:p>
        </p:txBody>
      </p:sp>
      <p:sp>
        <p:nvSpPr>
          <p:cNvPr id="102401" name="Rectangle 1">
            <a:extLst>
              <a:ext uri="{FF2B5EF4-FFF2-40B4-BE49-F238E27FC236}">
                <a16:creationId xmlns:a16="http://schemas.microsoft.com/office/drawing/2014/main" id="{B58D096A-2212-7005-AF8F-1BCE96C8F38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2" name="Text Box 2">
            <a:extLst>
              <a:ext uri="{FF2B5EF4-FFF2-40B4-BE49-F238E27FC236}">
                <a16:creationId xmlns:a16="http://schemas.microsoft.com/office/drawing/2014/main" id="{B13A7472-2E7B-F6FE-7B8E-B37CA9603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3FC6E44-4BE2-40CA-92B6-84CB920D398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193F10-50F6-495F-84D8-4555F6628928}" type="slidenum">
              <a:rPr lang="es-ES" altLang="en-US"/>
              <a:pPr/>
              <a:t>43</a:t>
            </a:fld>
            <a:endParaRPr lang="es-ES" altLang="en-US"/>
          </a:p>
        </p:txBody>
      </p:sp>
      <p:sp>
        <p:nvSpPr>
          <p:cNvPr id="103425" name="Rectangle 1">
            <a:extLst>
              <a:ext uri="{FF2B5EF4-FFF2-40B4-BE49-F238E27FC236}">
                <a16:creationId xmlns:a16="http://schemas.microsoft.com/office/drawing/2014/main" id="{7AF36DFC-5253-61E0-D499-E60F3078B53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3426" name="Text Box 2">
            <a:extLst>
              <a:ext uri="{FF2B5EF4-FFF2-40B4-BE49-F238E27FC236}">
                <a16:creationId xmlns:a16="http://schemas.microsoft.com/office/drawing/2014/main" id="{1982E204-AEAD-EB74-300B-E09FC8D00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C788B751-A61A-EF85-9189-417D93B2FDB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002985A-FBD2-4649-9C6F-E59625A2FB2C}" type="slidenum">
              <a:rPr lang="es-ES" altLang="en-US"/>
              <a:pPr/>
              <a:t>44</a:t>
            </a:fld>
            <a:endParaRPr lang="es-ES" altLang="en-US"/>
          </a:p>
        </p:txBody>
      </p:sp>
      <p:sp>
        <p:nvSpPr>
          <p:cNvPr id="104449" name="Rectangle 1">
            <a:extLst>
              <a:ext uri="{FF2B5EF4-FFF2-40B4-BE49-F238E27FC236}">
                <a16:creationId xmlns:a16="http://schemas.microsoft.com/office/drawing/2014/main" id="{D9275C14-F6B5-2FF3-32DF-51E2ED72DA6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4450" name="Text Box 2">
            <a:extLst>
              <a:ext uri="{FF2B5EF4-FFF2-40B4-BE49-F238E27FC236}">
                <a16:creationId xmlns:a16="http://schemas.microsoft.com/office/drawing/2014/main" id="{3D918231-AD3A-A801-67C3-B9B4312D1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3142503-E2BF-F7C5-8E1B-33FEC8421E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3EE7C56-3D88-47CB-B187-BA35EBF57026}" type="slidenum">
              <a:rPr lang="es-ES" altLang="en-US"/>
              <a:pPr/>
              <a:t>45</a:t>
            </a:fld>
            <a:endParaRPr lang="es-ES" altLang="en-US"/>
          </a:p>
        </p:txBody>
      </p:sp>
      <p:sp>
        <p:nvSpPr>
          <p:cNvPr id="105473" name="Rectangle 1">
            <a:extLst>
              <a:ext uri="{FF2B5EF4-FFF2-40B4-BE49-F238E27FC236}">
                <a16:creationId xmlns:a16="http://schemas.microsoft.com/office/drawing/2014/main" id="{DDE5F46F-4544-4DB3-19BC-099BA94F7C2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5474" name="Text Box 2">
            <a:extLst>
              <a:ext uri="{FF2B5EF4-FFF2-40B4-BE49-F238E27FC236}">
                <a16:creationId xmlns:a16="http://schemas.microsoft.com/office/drawing/2014/main" id="{10D37BCD-D481-358E-C7C3-02C526831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D06DE0AA-CE47-EABC-5395-BD365F26538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B7176D-9567-40BE-8035-372996DB3EC6}" type="slidenum">
              <a:rPr lang="es-ES" altLang="en-US"/>
              <a:pPr/>
              <a:t>46</a:t>
            </a:fld>
            <a:endParaRPr lang="es-ES" altLang="en-US"/>
          </a:p>
        </p:txBody>
      </p:sp>
      <p:sp>
        <p:nvSpPr>
          <p:cNvPr id="106497" name="Rectangle 1">
            <a:extLst>
              <a:ext uri="{FF2B5EF4-FFF2-40B4-BE49-F238E27FC236}">
                <a16:creationId xmlns:a16="http://schemas.microsoft.com/office/drawing/2014/main" id="{4C60F006-0F8B-A935-2B4D-DA0A4DF1A9C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6498" name="Text Box 2">
            <a:extLst>
              <a:ext uri="{FF2B5EF4-FFF2-40B4-BE49-F238E27FC236}">
                <a16:creationId xmlns:a16="http://schemas.microsoft.com/office/drawing/2014/main" id="{7C6BF3A6-9EA9-E5E0-0748-5E5BFBDB0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DB31A43-36E2-6013-C5EA-CCC44378A6B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2FB9DB-74FD-4FE1-A4B0-7D033E8847C2}" type="slidenum">
              <a:rPr lang="es-ES" altLang="en-US"/>
              <a:pPr/>
              <a:t>47</a:t>
            </a:fld>
            <a:endParaRPr lang="es-ES" altLang="en-US"/>
          </a:p>
        </p:txBody>
      </p:sp>
      <p:sp>
        <p:nvSpPr>
          <p:cNvPr id="107521" name="Rectangle 1">
            <a:extLst>
              <a:ext uri="{FF2B5EF4-FFF2-40B4-BE49-F238E27FC236}">
                <a16:creationId xmlns:a16="http://schemas.microsoft.com/office/drawing/2014/main" id="{776DD41B-3931-642C-CCB2-54D553EAA8F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7522" name="Text Box 2">
            <a:extLst>
              <a:ext uri="{FF2B5EF4-FFF2-40B4-BE49-F238E27FC236}">
                <a16:creationId xmlns:a16="http://schemas.microsoft.com/office/drawing/2014/main" id="{F8C164F7-5290-F04A-217F-53EDD014F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3A535735-C0AF-0667-D7DE-A8283EA24F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EEF7D30-BB1C-4C4E-984F-315EB39BAE35}" type="slidenum">
              <a:rPr lang="es-ES" altLang="en-US"/>
              <a:pPr/>
              <a:t>48</a:t>
            </a:fld>
            <a:endParaRPr lang="es-ES" altLang="en-US"/>
          </a:p>
        </p:txBody>
      </p:sp>
      <p:sp>
        <p:nvSpPr>
          <p:cNvPr id="108545" name="Rectangle 1">
            <a:extLst>
              <a:ext uri="{FF2B5EF4-FFF2-40B4-BE49-F238E27FC236}">
                <a16:creationId xmlns:a16="http://schemas.microsoft.com/office/drawing/2014/main" id="{7BBDF8DF-55B5-6DBE-D122-403116E2859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8546" name="Text Box 2">
            <a:extLst>
              <a:ext uri="{FF2B5EF4-FFF2-40B4-BE49-F238E27FC236}">
                <a16:creationId xmlns:a16="http://schemas.microsoft.com/office/drawing/2014/main" id="{8BC3252C-97E9-C1D7-5410-4EFC9163B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9E07889B-4F07-A221-0DFC-A832B5BCA99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A97E52E-B501-4FED-AA87-A39B3406C17C}" type="slidenum">
              <a:rPr lang="es-ES" altLang="en-US"/>
              <a:pPr/>
              <a:t>49</a:t>
            </a:fld>
            <a:endParaRPr lang="es-ES" altLang="en-US"/>
          </a:p>
        </p:txBody>
      </p:sp>
      <p:sp>
        <p:nvSpPr>
          <p:cNvPr id="109569" name="Rectangle 1">
            <a:extLst>
              <a:ext uri="{FF2B5EF4-FFF2-40B4-BE49-F238E27FC236}">
                <a16:creationId xmlns:a16="http://schemas.microsoft.com/office/drawing/2014/main" id="{A9D85997-CDEA-64DD-314F-4F32224245C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9570" name="Text Box 2">
            <a:extLst>
              <a:ext uri="{FF2B5EF4-FFF2-40B4-BE49-F238E27FC236}">
                <a16:creationId xmlns:a16="http://schemas.microsoft.com/office/drawing/2014/main" id="{AF5F7391-BBFA-6487-15B9-E138BE0EB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4C4FD536-F5FA-C92E-777F-15D073F085F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925AFE-EFCD-45B9-8789-00EB0FDA7295}" type="slidenum">
              <a:rPr lang="es-ES" altLang="en-US"/>
              <a:pPr/>
              <a:t>50</a:t>
            </a:fld>
            <a:endParaRPr lang="es-ES" altLang="en-US"/>
          </a:p>
        </p:txBody>
      </p:sp>
      <p:sp>
        <p:nvSpPr>
          <p:cNvPr id="110593" name="Rectangle 1">
            <a:extLst>
              <a:ext uri="{FF2B5EF4-FFF2-40B4-BE49-F238E27FC236}">
                <a16:creationId xmlns:a16="http://schemas.microsoft.com/office/drawing/2014/main" id="{DC04BEDD-DC24-58E3-AD02-AADEDBC63AE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0594" name="Text Box 2">
            <a:extLst>
              <a:ext uri="{FF2B5EF4-FFF2-40B4-BE49-F238E27FC236}">
                <a16:creationId xmlns:a16="http://schemas.microsoft.com/office/drawing/2014/main" id="{96B54923-AFCD-240A-D53B-6AC2A0B39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BA73A683-6CA4-D4D9-251C-8CD636DAE30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1874537-BC51-4999-B866-8A121707EA3E}" type="slidenum">
              <a:rPr lang="es-ES" altLang="en-US"/>
              <a:pPr/>
              <a:t>51</a:t>
            </a:fld>
            <a:endParaRPr lang="es-ES" altLang="en-US"/>
          </a:p>
        </p:txBody>
      </p:sp>
      <p:sp>
        <p:nvSpPr>
          <p:cNvPr id="111617" name="Rectangle 1">
            <a:extLst>
              <a:ext uri="{FF2B5EF4-FFF2-40B4-BE49-F238E27FC236}">
                <a16:creationId xmlns:a16="http://schemas.microsoft.com/office/drawing/2014/main" id="{6AA3166E-2CE7-13EA-F2B5-FFC0B4269BB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1618" name="Text Box 2">
            <a:extLst>
              <a:ext uri="{FF2B5EF4-FFF2-40B4-BE49-F238E27FC236}">
                <a16:creationId xmlns:a16="http://schemas.microsoft.com/office/drawing/2014/main" id="{3E64A4D1-A952-F8A8-481D-56C609CF1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D8AF7C95-31C9-44DE-95E5-2418B67D25C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09916EB-FF51-4A6E-84AB-8F81DA128099}" type="slidenum">
              <a:rPr lang="es-ES" altLang="es-ES"/>
              <a:pPr/>
              <a:t>5</a:t>
            </a:fld>
            <a:endParaRPr lang="es-ES" altLang="es-ES"/>
          </a:p>
        </p:txBody>
      </p:sp>
      <p:sp>
        <p:nvSpPr>
          <p:cNvPr id="93185" name="Rectangle 1">
            <a:extLst>
              <a:ext uri="{FF2B5EF4-FFF2-40B4-BE49-F238E27FC236}">
                <a16:creationId xmlns:a16="http://schemas.microsoft.com/office/drawing/2014/main" id="{13A397FE-BB34-40E5-B41D-64C9B127583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3186" name="Text Box 2">
            <a:extLst>
              <a:ext uri="{FF2B5EF4-FFF2-40B4-BE49-F238E27FC236}">
                <a16:creationId xmlns:a16="http://schemas.microsoft.com/office/drawing/2014/main" id="{2F6D8F48-55B6-48E1-AF63-92B321EE0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33BE23B1-ACED-D7CF-4DE3-B00AE838B5A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3ED4C5-E2D2-486D-B177-6882376A2FDD}" type="slidenum">
              <a:rPr lang="es-ES" altLang="es-ES"/>
              <a:pPr/>
              <a:t>52</a:t>
            </a:fld>
            <a:endParaRPr lang="es-ES" altLang="es-ES"/>
          </a:p>
        </p:txBody>
      </p:sp>
      <p:sp>
        <p:nvSpPr>
          <p:cNvPr id="112641" name="Rectangle 1">
            <a:extLst>
              <a:ext uri="{FF2B5EF4-FFF2-40B4-BE49-F238E27FC236}">
                <a16:creationId xmlns:a16="http://schemas.microsoft.com/office/drawing/2014/main" id="{B94F1FED-BA83-AF44-4DAB-A03BCD1E23D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42" name="Text Box 2">
            <a:extLst>
              <a:ext uri="{FF2B5EF4-FFF2-40B4-BE49-F238E27FC236}">
                <a16:creationId xmlns:a16="http://schemas.microsoft.com/office/drawing/2014/main" id="{5CEFB4AA-76C8-41BE-F6B9-8AEC6B926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09F3490F-7155-1DE1-0C54-6DBB43027D2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699B2A-31F8-4B6C-988B-6A73C0E3C1D1}" type="slidenum">
              <a:rPr lang="es-ES" altLang="en-US"/>
              <a:pPr/>
              <a:t>53</a:t>
            </a:fld>
            <a:endParaRPr lang="es-ES" altLang="en-US"/>
          </a:p>
        </p:txBody>
      </p:sp>
      <p:sp>
        <p:nvSpPr>
          <p:cNvPr id="113665" name="Rectangle 1">
            <a:extLst>
              <a:ext uri="{FF2B5EF4-FFF2-40B4-BE49-F238E27FC236}">
                <a16:creationId xmlns:a16="http://schemas.microsoft.com/office/drawing/2014/main" id="{B823F016-0411-82F8-492B-3A42888D0DE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3666" name="Text Box 2">
            <a:extLst>
              <a:ext uri="{FF2B5EF4-FFF2-40B4-BE49-F238E27FC236}">
                <a16:creationId xmlns:a16="http://schemas.microsoft.com/office/drawing/2014/main" id="{9356F2AD-1B6A-2173-2438-6E4EB9D17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DE4592E2-BA97-5566-EC1F-F63F8171AF7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D45B228-51D1-4F8F-AFB3-529AD046AF6B}" type="slidenum">
              <a:rPr lang="es-ES" altLang="es-ES"/>
              <a:pPr/>
              <a:t>54</a:t>
            </a:fld>
            <a:endParaRPr lang="es-ES" altLang="es-ES"/>
          </a:p>
        </p:txBody>
      </p:sp>
      <p:sp>
        <p:nvSpPr>
          <p:cNvPr id="114689" name="Rectangle 1">
            <a:extLst>
              <a:ext uri="{FF2B5EF4-FFF2-40B4-BE49-F238E27FC236}">
                <a16:creationId xmlns:a16="http://schemas.microsoft.com/office/drawing/2014/main" id="{B16F412F-DA5D-9967-DB0D-34007DDDD51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4690" name="Text Box 2">
            <a:extLst>
              <a:ext uri="{FF2B5EF4-FFF2-40B4-BE49-F238E27FC236}">
                <a16:creationId xmlns:a16="http://schemas.microsoft.com/office/drawing/2014/main" id="{41E4A4D0-70D4-E2A3-D6C1-706F11609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F87F5BEA-9F0F-8F0C-179B-8B43CEE239D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D03E56E-FDD6-45CF-8B43-F00C0A442B2F}" type="slidenum">
              <a:rPr lang="es-ES" altLang="en-US"/>
              <a:pPr/>
              <a:t>55</a:t>
            </a:fld>
            <a:endParaRPr lang="es-ES" altLang="en-US"/>
          </a:p>
        </p:txBody>
      </p:sp>
      <p:sp>
        <p:nvSpPr>
          <p:cNvPr id="115713" name="Rectangle 1">
            <a:extLst>
              <a:ext uri="{FF2B5EF4-FFF2-40B4-BE49-F238E27FC236}">
                <a16:creationId xmlns:a16="http://schemas.microsoft.com/office/drawing/2014/main" id="{4FF69B4F-46F8-AE52-63AA-2BF2E245CFA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5714" name="Text Box 2">
            <a:extLst>
              <a:ext uri="{FF2B5EF4-FFF2-40B4-BE49-F238E27FC236}">
                <a16:creationId xmlns:a16="http://schemas.microsoft.com/office/drawing/2014/main" id="{A3A02BAA-2FC6-B728-2A43-F183E4F1A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1EA73EA0-F2EE-4207-AB08-833893964C9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7BAD4A1-7587-48C9-80F4-274E61CD7DD5}" type="slidenum">
              <a:rPr lang="es-ES" altLang="es-ES"/>
              <a:pPr/>
              <a:t>56</a:t>
            </a:fld>
            <a:endParaRPr lang="es-ES" altLang="es-ES"/>
          </a:p>
        </p:txBody>
      </p:sp>
      <p:sp>
        <p:nvSpPr>
          <p:cNvPr id="78849" name="Rectangle 1">
            <a:extLst>
              <a:ext uri="{FF2B5EF4-FFF2-40B4-BE49-F238E27FC236}">
                <a16:creationId xmlns:a16="http://schemas.microsoft.com/office/drawing/2014/main" id="{E23006CF-BBB0-475D-B2C3-4253863467D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8850" name="Text Box 2">
            <a:extLst>
              <a:ext uri="{FF2B5EF4-FFF2-40B4-BE49-F238E27FC236}">
                <a16:creationId xmlns:a16="http://schemas.microsoft.com/office/drawing/2014/main" id="{C9789C6D-FD37-4732-861F-D9C86D03A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8FB3EC35-AAA9-467B-9457-5E92E4FEC8A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173E0CC-3EEE-4119-AA46-A1461624698B}" type="slidenum">
              <a:rPr lang="es-ES" altLang="es-ES"/>
              <a:pPr/>
              <a:t>57</a:t>
            </a:fld>
            <a:endParaRPr lang="es-ES" altLang="es-ES"/>
          </a:p>
        </p:txBody>
      </p:sp>
      <p:sp>
        <p:nvSpPr>
          <p:cNvPr id="79873" name="Rectangle 1">
            <a:extLst>
              <a:ext uri="{FF2B5EF4-FFF2-40B4-BE49-F238E27FC236}">
                <a16:creationId xmlns:a16="http://schemas.microsoft.com/office/drawing/2014/main" id="{17D5508B-2634-4609-A356-1C7186DB5B9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9874" name="Text Box 2">
            <a:extLst>
              <a:ext uri="{FF2B5EF4-FFF2-40B4-BE49-F238E27FC236}">
                <a16:creationId xmlns:a16="http://schemas.microsoft.com/office/drawing/2014/main" id="{30ED265A-44A1-4DAC-B3AA-9F9340E0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B7E31C60-A1D8-43C2-BA6E-DE2941DD354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476998-FCC1-4846-87FC-63A224818A9C}" type="slidenum">
              <a:rPr lang="es-ES" altLang="es-ES"/>
              <a:pPr/>
              <a:t>58</a:t>
            </a:fld>
            <a:endParaRPr lang="es-ES" altLang="es-ES"/>
          </a:p>
        </p:txBody>
      </p:sp>
      <p:sp>
        <p:nvSpPr>
          <p:cNvPr id="80897" name="Rectangle 1">
            <a:extLst>
              <a:ext uri="{FF2B5EF4-FFF2-40B4-BE49-F238E27FC236}">
                <a16:creationId xmlns:a16="http://schemas.microsoft.com/office/drawing/2014/main" id="{09C2BC0D-A53C-451E-8FF5-2DE1E3FF649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0898" name="Text Box 2">
            <a:extLst>
              <a:ext uri="{FF2B5EF4-FFF2-40B4-BE49-F238E27FC236}">
                <a16:creationId xmlns:a16="http://schemas.microsoft.com/office/drawing/2014/main" id="{CE1EFF76-D0E5-46EB-95DC-06073C775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FD9BC72-2FB0-190E-09E4-29F2C54713A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9956676-E37F-45C8-B802-77894B3EDB9A}" type="slidenum">
              <a:rPr lang="es-ES" altLang="en-US"/>
              <a:pPr/>
              <a:t>59</a:t>
            </a:fld>
            <a:endParaRPr lang="es-ES" altLang="en-US"/>
          </a:p>
        </p:txBody>
      </p:sp>
      <p:sp>
        <p:nvSpPr>
          <p:cNvPr id="119809" name="Rectangle 1">
            <a:extLst>
              <a:ext uri="{FF2B5EF4-FFF2-40B4-BE49-F238E27FC236}">
                <a16:creationId xmlns:a16="http://schemas.microsoft.com/office/drawing/2014/main" id="{82DBB478-18C8-A1D9-9695-268DA5316DA4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19810" name="Text Box 2">
            <a:extLst>
              <a:ext uri="{FF2B5EF4-FFF2-40B4-BE49-F238E27FC236}">
                <a16:creationId xmlns:a16="http://schemas.microsoft.com/office/drawing/2014/main" id="{007EE1FF-F68E-8D7C-EF22-C37AF2003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C227F0B8-0CE0-013F-6E9B-3BF26A5FB35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A22B09E-12F9-430A-A631-474DB586B21F}" type="slidenum">
              <a:rPr lang="es-ES" altLang="en-US"/>
              <a:pPr/>
              <a:t>60</a:t>
            </a:fld>
            <a:endParaRPr lang="es-ES" altLang="en-US"/>
          </a:p>
        </p:txBody>
      </p:sp>
      <p:sp>
        <p:nvSpPr>
          <p:cNvPr id="120833" name="Rectangle 1">
            <a:extLst>
              <a:ext uri="{FF2B5EF4-FFF2-40B4-BE49-F238E27FC236}">
                <a16:creationId xmlns:a16="http://schemas.microsoft.com/office/drawing/2014/main" id="{BFDD8CF8-0991-EB63-1B4E-BB65240014F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0834" name="Text Box 2">
            <a:extLst>
              <a:ext uri="{FF2B5EF4-FFF2-40B4-BE49-F238E27FC236}">
                <a16:creationId xmlns:a16="http://schemas.microsoft.com/office/drawing/2014/main" id="{E4E7E0CC-627A-E7F3-2A5F-DFAE1D28D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0615D348-C85B-87DC-F451-A8BAA778F26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5E4416F-025F-4B8D-9BCA-203F1D4D22A5}" type="slidenum">
              <a:rPr lang="es-ES" altLang="en-US"/>
              <a:pPr/>
              <a:t>61</a:t>
            </a:fld>
            <a:endParaRPr lang="es-ES" altLang="en-US"/>
          </a:p>
        </p:txBody>
      </p:sp>
      <p:sp>
        <p:nvSpPr>
          <p:cNvPr id="121857" name="Rectangle 1">
            <a:extLst>
              <a:ext uri="{FF2B5EF4-FFF2-40B4-BE49-F238E27FC236}">
                <a16:creationId xmlns:a16="http://schemas.microsoft.com/office/drawing/2014/main" id="{42126EE8-7AAF-4290-3E01-836FDCBB592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1858" name="Text Box 2">
            <a:extLst>
              <a:ext uri="{FF2B5EF4-FFF2-40B4-BE49-F238E27FC236}">
                <a16:creationId xmlns:a16="http://schemas.microsoft.com/office/drawing/2014/main" id="{C4813B2D-B6FE-1046-23E1-78F7DC874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6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DAB0548E-9785-FA54-B87A-FC99B12595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893CB9-2951-4F4C-AD82-88C532F70F21}" type="slidenum">
              <a:rPr lang="es-ES" altLang="en-US"/>
              <a:pPr/>
              <a:t>62</a:t>
            </a:fld>
            <a:endParaRPr lang="es-ES" altLang="en-US"/>
          </a:p>
        </p:txBody>
      </p:sp>
      <p:sp>
        <p:nvSpPr>
          <p:cNvPr id="122881" name="Rectangle 1">
            <a:extLst>
              <a:ext uri="{FF2B5EF4-FFF2-40B4-BE49-F238E27FC236}">
                <a16:creationId xmlns:a16="http://schemas.microsoft.com/office/drawing/2014/main" id="{32F51AFC-8F9C-3F23-A36D-5B3DAEB8CB8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2882" name="Text Box 2">
            <a:extLst>
              <a:ext uri="{FF2B5EF4-FFF2-40B4-BE49-F238E27FC236}">
                <a16:creationId xmlns:a16="http://schemas.microsoft.com/office/drawing/2014/main" id="{49D5A767-39F6-F8BC-3824-50A3E8E5E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C0FD66CD-16CF-C6D2-D0DA-DECC0E5D61F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CE6926-DE4A-4A24-AB91-7A45DE71CDDD}" type="slidenum">
              <a:rPr lang="es-ES" altLang="en-US"/>
              <a:pPr/>
              <a:t>63</a:t>
            </a:fld>
            <a:endParaRPr lang="es-ES" altLang="en-US"/>
          </a:p>
        </p:txBody>
      </p:sp>
      <p:sp>
        <p:nvSpPr>
          <p:cNvPr id="123905" name="Rectangle 1">
            <a:extLst>
              <a:ext uri="{FF2B5EF4-FFF2-40B4-BE49-F238E27FC236}">
                <a16:creationId xmlns:a16="http://schemas.microsoft.com/office/drawing/2014/main" id="{A0E779D6-8189-B4EE-FECB-147A531357D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3906" name="Text Box 2">
            <a:extLst>
              <a:ext uri="{FF2B5EF4-FFF2-40B4-BE49-F238E27FC236}">
                <a16:creationId xmlns:a16="http://schemas.microsoft.com/office/drawing/2014/main" id="{017BC479-F5E6-2EDD-6EB5-215E2D2FB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433954D-0BA6-8E4C-67AD-DA105161D92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6B1FD7-5747-4623-BABD-E916CBD120DA}" type="slidenum">
              <a:rPr lang="es-ES" altLang="en-US"/>
              <a:pPr/>
              <a:t>64</a:t>
            </a:fld>
            <a:endParaRPr lang="es-ES" altLang="en-US"/>
          </a:p>
        </p:txBody>
      </p:sp>
      <p:sp>
        <p:nvSpPr>
          <p:cNvPr id="124929" name="Rectangle 1">
            <a:extLst>
              <a:ext uri="{FF2B5EF4-FFF2-40B4-BE49-F238E27FC236}">
                <a16:creationId xmlns:a16="http://schemas.microsoft.com/office/drawing/2014/main" id="{93E5A62E-5182-4D0F-EF3F-5E8B305FAB6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4930" name="Text Box 2">
            <a:extLst>
              <a:ext uri="{FF2B5EF4-FFF2-40B4-BE49-F238E27FC236}">
                <a16:creationId xmlns:a16="http://schemas.microsoft.com/office/drawing/2014/main" id="{44D52F0D-5B75-72C6-3167-89B78986F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F23FD4-C3D3-2B3F-72D7-D659E16C2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0202D428-DDA4-5CCA-3C68-C51086E6323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6B1FD7-5747-4623-BABD-E916CBD120DA}" type="slidenum">
              <a:rPr lang="es-ES" altLang="en-US"/>
              <a:pPr/>
              <a:t>65</a:t>
            </a:fld>
            <a:endParaRPr lang="es-ES" altLang="en-US"/>
          </a:p>
        </p:txBody>
      </p:sp>
      <p:sp>
        <p:nvSpPr>
          <p:cNvPr id="124929" name="Rectangle 1">
            <a:extLst>
              <a:ext uri="{FF2B5EF4-FFF2-40B4-BE49-F238E27FC236}">
                <a16:creationId xmlns:a16="http://schemas.microsoft.com/office/drawing/2014/main" id="{C9170AA3-9FE2-4620-6579-F9E44118D34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4930" name="Text Box 2">
            <a:extLst>
              <a:ext uri="{FF2B5EF4-FFF2-40B4-BE49-F238E27FC236}">
                <a16:creationId xmlns:a16="http://schemas.microsoft.com/office/drawing/2014/main" id="{F47EC94B-3A39-54F9-D75F-FACD235B4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240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6ADC08-8242-C445-3193-33D07934F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2155182F-D63B-7588-84C6-993275D5F9C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6B1FD7-5747-4623-BABD-E916CBD120DA}" type="slidenum">
              <a:rPr lang="es-ES" altLang="en-US"/>
              <a:pPr/>
              <a:t>66</a:t>
            </a:fld>
            <a:endParaRPr lang="es-ES" altLang="en-US"/>
          </a:p>
        </p:txBody>
      </p:sp>
      <p:sp>
        <p:nvSpPr>
          <p:cNvPr id="124929" name="Rectangle 1">
            <a:extLst>
              <a:ext uri="{FF2B5EF4-FFF2-40B4-BE49-F238E27FC236}">
                <a16:creationId xmlns:a16="http://schemas.microsoft.com/office/drawing/2014/main" id="{933D4D39-FD3E-F798-7FC5-102CF83EC0A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4930" name="Text Box 2">
            <a:extLst>
              <a:ext uri="{FF2B5EF4-FFF2-40B4-BE49-F238E27FC236}">
                <a16:creationId xmlns:a16="http://schemas.microsoft.com/office/drawing/2014/main" id="{FED00777-02FF-5D18-DB4F-43E522E42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9617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A69F9E-69BB-846C-12C1-D8C08B07F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4D92C28E-79EB-7B91-DCBC-39EB4305CAC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6B1FD7-5747-4623-BABD-E916CBD120DA}" type="slidenum">
              <a:rPr lang="es-ES" altLang="en-US"/>
              <a:pPr/>
              <a:t>67</a:t>
            </a:fld>
            <a:endParaRPr lang="es-ES" altLang="en-US"/>
          </a:p>
        </p:txBody>
      </p:sp>
      <p:sp>
        <p:nvSpPr>
          <p:cNvPr id="124929" name="Rectangle 1">
            <a:extLst>
              <a:ext uri="{FF2B5EF4-FFF2-40B4-BE49-F238E27FC236}">
                <a16:creationId xmlns:a16="http://schemas.microsoft.com/office/drawing/2014/main" id="{A2F023A7-AE36-DE70-39D5-FB9BD96E49B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4930" name="Text Box 2">
            <a:extLst>
              <a:ext uri="{FF2B5EF4-FFF2-40B4-BE49-F238E27FC236}">
                <a16:creationId xmlns:a16="http://schemas.microsoft.com/office/drawing/2014/main" id="{6CD0916D-3809-87D3-B256-9A37D670E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6451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771D84C3-3DC0-4274-8F0F-904E3062287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0031FC0-8239-4191-A173-75C9DC921512}" type="slidenum">
              <a:rPr lang="es-ES" altLang="es-ES"/>
              <a:pPr/>
              <a:t>68</a:t>
            </a:fld>
            <a:endParaRPr lang="es-ES" altLang="es-ES"/>
          </a:p>
        </p:txBody>
      </p:sp>
      <p:sp>
        <p:nvSpPr>
          <p:cNvPr id="81921" name="Rectangle 1">
            <a:extLst>
              <a:ext uri="{FF2B5EF4-FFF2-40B4-BE49-F238E27FC236}">
                <a16:creationId xmlns:a16="http://schemas.microsoft.com/office/drawing/2014/main" id="{7375283A-2556-4404-B124-9CDB0D57E0F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1922" name="Text Box 2">
            <a:extLst>
              <a:ext uri="{FF2B5EF4-FFF2-40B4-BE49-F238E27FC236}">
                <a16:creationId xmlns:a16="http://schemas.microsoft.com/office/drawing/2014/main" id="{C0989B19-B3AA-432E-AC5C-552031478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F8EAC7-BC40-4ABE-82F4-0D9D4DF156CA}" type="slidenum">
              <a:rPr lang="es-ES"/>
              <a:pPr/>
              <a:t>69</a:t>
            </a:fld>
            <a:endParaRPr lang="es-ES"/>
          </a:p>
        </p:txBody>
      </p:sp>
      <p:sp>
        <p:nvSpPr>
          <p:cNvPr id="8294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2EFD7E87-6FE7-46DB-8A26-548B01487C8B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69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E9987235-4BDD-4F21-9501-D3C801174A69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69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2947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4564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E2D102-1A35-4429-81DE-9A133D3C5921}" type="slidenum">
              <a:rPr lang="es-ES"/>
              <a:pPr/>
              <a:t>70</a:t>
            </a:fld>
            <a:endParaRPr lang="es-ES"/>
          </a:p>
        </p:txBody>
      </p:sp>
      <p:sp>
        <p:nvSpPr>
          <p:cNvPr id="8396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EEA39170-F322-4A40-AFC0-8112A5CA4717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70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F5CBDF67-503C-4087-B20D-87E533CB78A1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70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3971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417492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D3C2DB5-FCC2-484E-ACB7-300B45425B50}" type="slidenum">
              <a:rPr lang="es-ES"/>
              <a:pPr/>
              <a:t>71</a:t>
            </a:fld>
            <a:endParaRPr lang="es-ES"/>
          </a:p>
        </p:txBody>
      </p:sp>
      <p:sp>
        <p:nvSpPr>
          <p:cNvPr id="8704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0B5D11C2-E512-4E84-B8AE-C240B540F5E3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71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78C6CF4E-7997-490A-9819-AEC9B7DC7E1B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71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87043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8434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FFFACE54-42BC-4838-A91C-E6668B200AE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3F1C0AE-34FC-402C-882F-67B191CE6EE5}" type="slidenum">
              <a:rPr lang="es-ES" altLang="es-ES"/>
              <a:pPr/>
              <a:t>7</a:t>
            </a:fld>
            <a:endParaRPr lang="es-ES" altLang="es-ES"/>
          </a:p>
        </p:txBody>
      </p:sp>
      <p:sp>
        <p:nvSpPr>
          <p:cNvPr id="95233" name="Rectangle 1">
            <a:extLst>
              <a:ext uri="{FF2B5EF4-FFF2-40B4-BE49-F238E27FC236}">
                <a16:creationId xmlns:a16="http://schemas.microsoft.com/office/drawing/2014/main" id="{6B7B3B29-854E-4D1F-9F8F-E61F90E77AF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5234" name="Text Box 2">
            <a:extLst>
              <a:ext uri="{FF2B5EF4-FFF2-40B4-BE49-F238E27FC236}">
                <a16:creationId xmlns:a16="http://schemas.microsoft.com/office/drawing/2014/main" id="{193D3D92-E915-41DF-B171-0FE2CD0A2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4B03153-D571-44FE-A098-53976E00C8D4}" type="slidenum">
              <a:rPr lang="es-ES"/>
              <a:pPr/>
              <a:t>72</a:t>
            </a:fld>
            <a:endParaRPr lang="es-ES"/>
          </a:p>
        </p:txBody>
      </p:sp>
      <p:sp>
        <p:nvSpPr>
          <p:cNvPr id="9216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CD77D95A-7D7E-4785-94DD-D846984B9DFA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72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D70AF5A8-E59F-4E0B-B39D-18EC58C62978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72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2163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789972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E8F83EB-3462-47DD-93BE-AA9E5604BFCB}" type="slidenum">
              <a:rPr lang="es-ES"/>
              <a:pPr/>
              <a:t>73</a:t>
            </a:fld>
            <a:endParaRPr lang="es-ES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F25C9054-A61A-434A-B2E4-51720BB67B86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73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F0300FA4-138B-43D9-B343-C3C8FADB7856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73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3187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034317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2B96AE82-3E44-4498-B987-3711BECF746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C1A40C3-8599-4166-8D08-8B2A11778426}" type="slidenum">
              <a:rPr lang="es-ES" altLang="es-ES"/>
              <a:pPr/>
              <a:t>74</a:t>
            </a:fld>
            <a:endParaRPr lang="es-ES" altLang="es-ES"/>
          </a:p>
        </p:txBody>
      </p:sp>
      <p:sp>
        <p:nvSpPr>
          <p:cNvPr id="96257" name="Rectangle 1">
            <a:extLst>
              <a:ext uri="{FF2B5EF4-FFF2-40B4-BE49-F238E27FC236}">
                <a16:creationId xmlns:a16="http://schemas.microsoft.com/office/drawing/2014/main" id="{07074E4F-F1ED-471E-A7F0-AF5B04D8009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6258" name="Text Box 2">
            <a:extLst>
              <a:ext uri="{FF2B5EF4-FFF2-40B4-BE49-F238E27FC236}">
                <a16:creationId xmlns:a16="http://schemas.microsoft.com/office/drawing/2014/main" id="{48064D90-11CA-4363-85E8-0C14D85C7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F2481CA7-6956-46E6-BC55-02A33FFA811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1F81AE-A22E-4FFB-AD72-6E7EE026B822}" type="slidenum">
              <a:rPr lang="es-ES" altLang="es-ES"/>
              <a:pPr/>
              <a:t>75</a:t>
            </a:fld>
            <a:endParaRPr lang="es-ES" altLang="es-ES"/>
          </a:p>
        </p:txBody>
      </p:sp>
      <p:sp>
        <p:nvSpPr>
          <p:cNvPr id="98305" name="Rectangle 1">
            <a:extLst>
              <a:ext uri="{FF2B5EF4-FFF2-40B4-BE49-F238E27FC236}">
                <a16:creationId xmlns:a16="http://schemas.microsoft.com/office/drawing/2014/main" id="{F9F76AFD-CA9A-4689-9D75-B24EED62F75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8306" name="Text Box 2">
            <a:extLst>
              <a:ext uri="{FF2B5EF4-FFF2-40B4-BE49-F238E27FC236}">
                <a16:creationId xmlns:a16="http://schemas.microsoft.com/office/drawing/2014/main" id="{AD455F7E-A240-4AEF-9715-38C7FACB7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F85884A9-5F24-4D95-ABEF-91EF78E4821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318183-7DF6-43E9-9E22-37443E4CBED3}" type="slidenum">
              <a:rPr lang="es-ES" altLang="es-ES"/>
              <a:pPr/>
              <a:t>76</a:t>
            </a:fld>
            <a:endParaRPr lang="es-ES" altLang="es-ES"/>
          </a:p>
        </p:txBody>
      </p:sp>
      <p:sp>
        <p:nvSpPr>
          <p:cNvPr id="99329" name="Rectangle 1">
            <a:extLst>
              <a:ext uri="{FF2B5EF4-FFF2-40B4-BE49-F238E27FC236}">
                <a16:creationId xmlns:a16="http://schemas.microsoft.com/office/drawing/2014/main" id="{87B4B8EE-AFAA-4285-A222-46C2A82D2C3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9330" name="Text Box 2">
            <a:extLst>
              <a:ext uri="{FF2B5EF4-FFF2-40B4-BE49-F238E27FC236}">
                <a16:creationId xmlns:a16="http://schemas.microsoft.com/office/drawing/2014/main" id="{53D823C6-827D-4CDE-85FD-57D81B748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01D06925-CDB1-4867-ACA8-67905321399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0290E6D-2BEE-402F-A5BD-B5C3F6B0F454}" type="slidenum">
              <a:rPr lang="es-ES" altLang="es-ES"/>
              <a:pPr/>
              <a:t>77</a:t>
            </a:fld>
            <a:endParaRPr lang="es-ES" altLang="es-ES"/>
          </a:p>
        </p:txBody>
      </p:sp>
      <p:sp>
        <p:nvSpPr>
          <p:cNvPr id="100353" name="Rectangle 1">
            <a:extLst>
              <a:ext uri="{FF2B5EF4-FFF2-40B4-BE49-F238E27FC236}">
                <a16:creationId xmlns:a16="http://schemas.microsoft.com/office/drawing/2014/main" id="{3B81DAEF-3ABF-4545-BCB0-EB313867D2B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0354" name="Text Box 2">
            <a:extLst>
              <a:ext uri="{FF2B5EF4-FFF2-40B4-BE49-F238E27FC236}">
                <a16:creationId xmlns:a16="http://schemas.microsoft.com/office/drawing/2014/main" id="{206BC021-269A-4E48-BF39-525B402F7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B6DD5EFC-6429-465C-90E6-AD574966D48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C5C3E4-E054-4B73-865A-4FF1F3435CF1}" type="slidenum">
              <a:rPr lang="es-ES" altLang="es-ES"/>
              <a:pPr/>
              <a:t>78</a:t>
            </a:fld>
            <a:endParaRPr lang="es-ES" altLang="es-ES"/>
          </a:p>
        </p:txBody>
      </p:sp>
      <p:sp>
        <p:nvSpPr>
          <p:cNvPr id="101377" name="Rectangle 1">
            <a:extLst>
              <a:ext uri="{FF2B5EF4-FFF2-40B4-BE49-F238E27FC236}">
                <a16:creationId xmlns:a16="http://schemas.microsoft.com/office/drawing/2014/main" id="{3045F1EF-2C4F-42CF-8E1B-A30E6C0185C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1378" name="Text Box 2">
            <a:extLst>
              <a:ext uri="{FF2B5EF4-FFF2-40B4-BE49-F238E27FC236}">
                <a16:creationId xmlns:a16="http://schemas.microsoft.com/office/drawing/2014/main" id="{6B7392D4-A9A2-46A6-9ED6-7A638FA2D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1AD347BA-1F7F-4AAF-AFEC-792AB90E8C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4DA4661-920B-47A3-99E0-069F885388DB}" type="slidenum">
              <a:rPr lang="es-ES" altLang="es-ES"/>
              <a:pPr/>
              <a:t>79</a:t>
            </a:fld>
            <a:endParaRPr lang="es-ES" altLang="es-ES"/>
          </a:p>
        </p:txBody>
      </p:sp>
      <p:sp>
        <p:nvSpPr>
          <p:cNvPr id="102401" name="Rectangle 1">
            <a:extLst>
              <a:ext uri="{FF2B5EF4-FFF2-40B4-BE49-F238E27FC236}">
                <a16:creationId xmlns:a16="http://schemas.microsoft.com/office/drawing/2014/main" id="{31104809-F9B1-43EA-B4BC-554DF15FF36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2402" name="Text Box 2">
            <a:extLst>
              <a:ext uri="{FF2B5EF4-FFF2-40B4-BE49-F238E27FC236}">
                <a16:creationId xmlns:a16="http://schemas.microsoft.com/office/drawing/2014/main" id="{C91D4963-D67E-49EF-9DE9-DBE5BD268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A4B14D2E-0644-4B91-839D-411745F37E2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61914C7-B01C-46F6-84B6-61A59BE497B0}" type="slidenum">
              <a:rPr lang="es-ES" altLang="es-ES"/>
              <a:pPr/>
              <a:t>80</a:t>
            </a:fld>
            <a:endParaRPr lang="es-ES" altLang="es-ES"/>
          </a:p>
        </p:txBody>
      </p:sp>
      <p:sp>
        <p:nvSpPr>
          <p:cNvPr id="103425" name="Rectangle 1">
            <a:extLst>
              <a:ext uri="{FF2B5EF4-FFF2-40B4-BE49-F238E27FC236}">
                <a16:creationId xmlns:a16="http://schemas.microsoft.com/office/drawing/2014/main" id="{C7197485-7E73-486E-A23E-04E6291CA01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3426" name="Text Box 2">
            <a:extLst>
              <a:ext uri="{FF2B5EF4-FFF2-40B4-BE49-F238E27FC236}">
                <a16:creationId xmlns:a16="http://schemas.microsoft.com/office/drawing/2014/main" id="{BE4AA7E1-B0E2-4C3A-B403-680926D3C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30DB148F-5B8E-4ED8-811F-3B9F472B539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98A9322-56E9-45E3-B34B-8E79C66F9F96}" type="slidenum">
              <a:rPr lang="es-ES" altLang="es-ES"/>
              <a:pPr/>
              <a:t>81</a:t>
            </a:fld>
            <a:endParaRPr lang="es-ES" altLang="es-ES"/>
          </a:p>
        </p:txBody>
      </p:sp>
      <p:sp>
        <p:nvSpPr>
          <p:cNvPr id="104449" name="Rectangle 1">
            <a:extLst>
              <a:ext uri="{FF2B5EF4-FFF2-40B4-BE49-F238E27FC236}">
                <a16:creationId xmlns:a16="http://schemas.microsoft.com/office/drawing/2014/main" id="{CC6B9D51-A0A1-4FE3-A452-AB27B8338C8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4450" name="Text Box 2">
            <a:extLst>
              <a:ext uri="{FF2B5EF4-FFF2-40B4-BE49-F238E27FC236}">
                <a16:creationId xmlns:a16="http://schemas.microsoft.com/office/drawing/2014/main" id="{233B0540-1FDD-482B-929A-E76DF4A52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8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76870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4AD093A4-384E-C6C0-CCF2-976B5732C76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0C967E-B68A-43AD-B600-27CC7B23D9C3}" type="slidenum">
              <a:rPr lang="es-ES" altLang="es-ES"/>
              <a:pPr/>
              <a:t>82</a:t>
            </a:fld>
            <a:endParaRPr lang="es-ES" altLang="es-ES"/>
          </a:p>
        </p:txBody>
      </p:sp>
      <p:sp>
        <p:nvSpPr>
          <p:cNvPr id="137217" name="Rectangle 1">
            <a:extLst>
              <a:ext uri="{FF2B5EF4-FFF2-40B4-BE49-F238E27FC236}">
                <a16:creationId xmlns:a16="http://schemas.microsoft.com/office/drawing/2014/main" id="{EC9F8F9E-85FF-2FA4-4065-D1F00C76793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7218" name="Text Box 2">
            <a:extLst>
              <a:ext uri="{FF2B5EF4-FFF2-40B4-BE49-F238E27FC236}">
                <a16:creationId xmlns:a16="http://schemas.microsoft.com/office/drawing/2014/main" id="{85072A7A-1854-59CB-BC2D-A5A66F54A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2585A834-466D-B7E9-E697-1BC99486437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0F297A5-FB64-4836-BC8F-BD5EAE1F6D5F}" type="slidenum">
              <a:rPr lang="es-ES" altLang="es-ES"/>
              <a:pPr/>
              <a:t>83</a:t>
            </a:fld>
            <a:endParaRPr lang="es-ES" altLang="es-ES"/>
          </a:p>
        </p:txBody>
      </p:sp>
      <p:sp>
        <p:nvSpPr>
          <p:cNvPr id="138241" name="Rectangle 1">
            <a:extLst>
              <a:ext uri="{FF2B5EF4-FFF2-40B4-BE49-F238E27FC236}">
                <a16:creationId xmlns:a16="http://schemas.microsoft.com/office/drawing/2014/main" id="{611C8AC0-4C6D-7C3E-762F-F2BA0D23915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2" name="Text Box 2">
            <a:extLst>
              <a:ext uri="{FF2B5EF4-FFF2-40B4-BE49-F238E27FC236}">
                <a16:creationId xmlns:a16="http://schemas.microsoft.com/office/drawing/2014/main" id="{0F5CF4A6-81D5-3374-61FF-D8C9D679B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D5157673-051A-D937-0102-4F20DF41701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CB181C-D084-4DD2-A593-4EFE99EA0FFE}" type="slidenum">
              <a:rPr lang="es-ES" altLang="es-ES"/>
              <a:pPr/>
              <a:t>84</a:t>
            </a:fld>
            <a:endParaRPr lang="es-ES" altLang="es-ES"/>
          </a:p>
        </p:txBody>
      </p:sp>
      <p:sp>
        <p:nvSpPr>
          <p:cNvPr id="139265" name="Rectangle 1">
            <a:extLst>
              <a:ext uri="{FF2B5EF4-FFF2-40B4-BE49-F238E27FC236}">
                <a16:creationId xmlns:a16="http://schemas.microsoft.com/office/drawing/2014/main" id="{1CB96BA4-83BC-5BFD-00A2-B3D07B1299F7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9266" name="Text Box 2">
            <a:extLst>
              <a:ext uri="{FF2B5EF4-FFF2-40B4-BE49-F238E27FC236}">
                <a16:creationId xmlns:a16="http://schemas.microsoft.com/office/drawing/2014/main" id="{4F699352-1D58-C7D6-E143-75C3BF93A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11ABB67D-FDF4-EEFB-F0B3-2067CB42528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F5F8AF-968A-473B-93EB-E5B0B03B77B6}" type="slidenum">
              <a:rPr lang="es-ES" altLang="es-ES"/>
              <a:pPr/>
              <a:t>85</a:t>
            </a:fld>
            <a:endParaRPr lang="es-ES" altLang="es-ES"/>
          </a:p>
        </p:txBody>
      </p:sp>
      <p:sp>
        <p:nvSpPr>
          <p:cNvPr id="140289" name="Rectangle 1">
            <a:extLst>
              <a:ext uri="{FF2B5EF4-FFF2-40B4-BE49-F238E27FC236}">
                <a16:creationId xmlns:a16="http://schemas.microsoft.com/office/drawing/2014/main" id="{89D4E741-014C-7D52-A4EE-737CDB537C0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0290" name="Text Box 2">
            <a:extLst>
              <a:ext uri="{FF2B5EF4-FFF2-40B4-BE49-F238E27FC236}">
                <a16:creationId xmlns:a16="http://schemas.microsoft.com/office/drawing/2014/main" id="{CBE1DE66-CA83-7CED-FC3D-16B7D0BB0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212335F-28F4-5F13-D858-3CCA20E921B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A07C706-92FB-4473-AA87-31A9429C0451}" type="slidenum">
              <a:rPr lang="es-ES" altLang="es-ES"/>
              <a:pPr/>
              <a:t>86</a:t>
            </a:fld>
            <a:endParaRPr lang="es-ES" altLang="es-ES"/>
          </a:p>
        </p:txBody>
      </p:sp>
      <p:sp>
        <p:nvSpPr>
          <p:cNvPr id="141313" name="Rectangle 1">
            <a:extLst>
              <a:ext uri="{FF2B5EF4-FFF2-40B4-BE49-F238E27FC236}">
                <a16:creationId xmlns:a16="http://schemas.microsoft.com/office/drawing/2014/main" id="{D6E1B0B3-F8EC-C4C9-59F7-C7E2AAD2703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1314" name="Text Box 2">
            <a:extLst>
              <a:ext uri="{FF2B5EF4-FFF2-40B4-BE49-F238E27FC236}">
                <a16:creationId xmlns:a16="http://schemas.microsoft.com/office/drawing/2014/main" id="{36143B8E-BC50-34AC-FF12-AD4D564B8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1EC7C010-3111-EB58-DB1E-543C01B877C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6643F5-4DC3-47E0-A4C5-F34DAFBC8841}" type="slidenum">
              <a:rPr lang="es-ES" altLang="es-ES"/>
              <a:pPr/>
              <a:t>87</a:t>
            </a:fld>
            <a:endParaRPr lang="es-ES" altLang="es-ES"/>
          </a:p>
        </p:txBody>
      </p:sp>
      <p:sp>
        <p:nvSpPr>
          <p:cNvPr id="142337" name="Rectangle 1">
            <a:extLst>
              <a:ext uri="{FF2B5EF4-FFF2-40B4-BE49-F238E27FC236}">
                <a16:creationId xmlns:a16="http://schemas.microsoft.com/office/drawing/2014/main" id="{6405C70C-C54F-545F-59DC-8986A54735D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38" name="Text Box 2">
            <a:extLst>
              <a:ext uri="{FF2B5EF4-FFF2-40B4-BE49-F238E27FC236}">
                <a16:creationId xmlns:a16="http://schemas.microsoft.com/office/drawing/2014/main" id="{15A75FFC-32C9-53F0-4D1E-A5408F167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FAF68772-D5A5-89C5-100F-0690984B3E0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947F85B-5BE5-49B8-9101-2890DFBB48CC}" type="slidenum">
              <a:rPr lang="es-ES" altLang="es-ES"/>
              <a:pPr/>
              <a:t>88</a:t>
            </a:fld>
            <a:endParaRPr lang="es-ES" altLang="es-ES"/>
          </a:p>
        </p:txBody>
      </p:sp>
      <p:sp>
        <p:nvSpPr>
          <p:cNvPr id="143361" name="Rectangle 1">
            <a:extLst>
              <a:ext uri="{FF2B5EF4-FFF2-40B4-BE49-F238E27FC236}">
                <a16:creationId xmlns:a16="http://schemas.microsoft.com/office/drawing/2014/main" id="{11BB290C-3CDA-06A0-A532-8787C9FAC4E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62" name="Text Box 2">
            <a:extLst>
              <a:ext uri="{FF2B5EF4-FFF2-40B4-BE49-F238E27FC236}">
                <a16:creationId xmlns:a16="http://schemas.microsoft.com/office/drawing/2014/main" id="{9A6E83C5-11DF-F8E8-F285-87C2E95F2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C1D1FF1-5E1D-8913-2929-527000BBCB3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4F0A596-AD7E-4C04-BAE9-28E6C17DB663}" type="slidenum">
              <a:rPr lang="es-ES" altLang="es-ES"/>
              <a:pPr/>
              <a:t>89</a:t>
            </a:fld>
            <a:endParaRPr lang="es-ES" altLang="es-ES"/>
          </a:p>
        </p:txBody>
      </p:sp>
      <p:sp>
        <p:nvSpPr>
          <p:cNvPr id="144385" name="Rectangle 1">
            <a:extLst>
              <a:ext uri="{FF2B5EF4-FFF2-40B4-BE49-F238E27FC236}">
                <a16:creationId xmlns:a16="http://schemas.microsoft.com/office/drawing/2014/main" id="{66F29760-F428-9DEA-1B82-76599807A1BB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4386" name="Text Box 2">
            <a:extLst>
              <a:ext uri="{FF2B5EF4-FFF2-40B4-BE49-F238E27FC236}">
                <a16:creationId xmlns:a16="http://schemas.microsoft.com/office/drawing/2014/main" id="{8B77BEA5-4C06-A2C5-0BC5-F4203B558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6FF97F15-3386-C6F7-DA22-827CB51C7B4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6601CDA-2593-47A5-B904-F90AD419AEF3}" type="slidenum">
              <a:rPr lang="es-ES" altLang="es-ES"/>
              <a:pPr/>
              <a:t>90</a:t>
            </a:fld>
            <a:endParaRPr lang="es-ES" altLang="es-ES"/>
          </a:p>
        </p:txBody>
      </p:sp>
      <p:sp>
        <p:nvSpPr>
          <p:cNvPr id="145409" name="Rectangle 1">
            <a:extLst>
              <a:ext uri="{FF2B5EF4-FFF2-40B4-BE49-F238E27FC236}">
                <a16:creationId xmlns:a16="http://schemas.microsoft.com/office/drawing/2014/main" id="{32634A94-E4B0-7583-74F1-5EFF2581BDB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72FF3B85-30B7-86E4-2F38-6CE2213BE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B0D957C5-C41E-0131-BA6E-79782591E93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33B1C6-B636-415A-A82B-243F5BFC790E}" type="slidenum">
              <a:rPr lang="es-ES" altLang="es-ES"/>
              <a:pPr/>
              <a:t>91</a:t>
            </a:fld>
            <a:endParaRPr lang="es-ES" altLang="es-ES"/>
          </a:p>
        </p:txBody>
      </p:sp>
      <p:sp>
        <p:nvSpPr>
          <p:cNvPr id="146433" name="Rectangle 1">
            <a:extLst>
              <a:ext uri="{FF2B5EF4-FFF2-40B4-BE49-F238E27FC236}">
                <a16:creationId xmlns:a16="http://schemas.microsoft.com/office/drawing/2014/main" id="{C4B985F8-3D6A-A05F-FC35-A703984DA57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F10EEF2A-D57F-00F6-420C-6A6D6AA24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8F25397-ECEE-4575-BD1B-632E73E215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183940-45FC-4C37-B7E0-0FEBD4A75D21}" type="slidenum">
              <a:rPr lang="es-ES" altLang="es-ES"/>
              <a:pPr/>
              <a:t>9</a:t>
            </a:fld>
            <a:endParaRPr lang="es-ES" altLang="es-ES"/>
          </a:p>
        </p:txBody>
      </p:sp>
      <p:sp>
        <p:nvSpPr>
          <p:cNvPr id="94209" name="Rectangle 1">
            <a:extLst>
              <a:ext uri="{FF2B5EF4-FFF2-40B4-BE49-F238E27FC236}">
                <a16:creationId xmlns:a16="http://schemas.microsoft.com/office/drawing/2014/main" id="{26F320F0-09CD-4A36-B7B2-06E8D058425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94210" name="Text Box 2">
            <a:extLst>
              <a:ext uri="{FF2B5EF4-FFF2-40B4-BE49-F238E27FC236}">
                <a16:creationId xmlns:a16="http://schemas.microsoft.com/office/drawing/2014/main" id="{8608A196-73E2-4112-8383-A106F4876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4743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5D4A9EAE-229A-87FF-0B78-97B5D2CB523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D13579D-27BD-4324-AA71-B15FDD1B9C5D}" type="slidenum">
              <a:rPr lang="es-ES" altLang="es-ES"/>
              <a:pPr/>
              <a:t>92</a:t>
            </a:fld>
            <a:endParaRPr lang="es-ES" altLang="es-ES"/>
          </a:p>
        </p:txBody>
      </p:sp>
      <p:sp>
        <p:nvSpPr>
          <p:cNvPr id="147457" name="Rectangle 1">
            <a:extLst>
              <a:ext uri="{FF2B5EF4-FFF2-40B4-BE49-F238E27FC236}">
                <a16:creationId xmlns:a16="http://schemas.microsoft.com/office/drawing/2014/main" id="{3D34A679-5533-63F1-5236-4F69CFD207C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7458" name="Text Box 2">
            <a:extLst>
              <a:ext uri="{FF2B5EF4-FFF2-40B4-BE49-F238E27FC236}">
                <a16:creationId xmlns:a16="http://schemas.microsoft.com/office/drawing/2014/main" id="{DA53F598-2CBF-000D-F7C1-BB0DF43B7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82830EF9-69CD-7FD1-261D-5D42C918CAB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2053BA9-ACBB-48BA-8127-8811F859F33F}" type="slidenum">
              <a:rPr lang="es-ES" altLang="es-ES"/>
              <a:pPr/>
              <a:t>93</a:t>
            </a:fld>
            <a:endParaRPr lang="es-ES" altLang="es-ES"/>
          </a:p>
        </p:txBody>
      </p:sp>
      <p:sp>
        <p:nvSpPr>
          <p:cNvPr id="148481" name="Rectangle 1">
            <a:extLst>
              <a:ext uri="{FF2B5EF4-FFF2-40B4-BE49-F238E27FC236}">
                <a16:creationId xmlns:a16="http://schemas.microsoft.com/office/drawing/2014/main" id="{B0A2AF98-B62B-70C9-E87D-ED5BCD9CB7F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8482" name="Text Box 2">
            <a:extLst>
              <a:ext uri="{FF2B5EF4-FFF2-40B4-BE49-F238E27FC236}">
                <a16:creationId xmlns:a16="http://schemas.microsoft.com/office/drawing/2014/main" id="{D84DCD49-FBDD-B99E-BD0F-8D6D33A9F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19CB4BE8-0202-2CC0-F945-0D83A81BC67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D387434-DD35-4D0D-9525-70694793B4D3}" type="slidenum">
              <a:rPr lang="es-ES" altLang="es-ES"/>
              <a:pPr/>
              <a:t>94</a:t>
            </a:fld>
            <a:endParaRPr lang="es-ES" altLang="es-ES"/>
          </a:p>
        </p:txBody>
      </p:sp>
      <p:sp>
        <p:nvSpPr>
          <p:cNvPr id="149505" name="Rectangle 1">
            <a:extLst>
              <a:ext uri="{FF2B5EF4-FFF2-40B4-BE49-F238E27FC236}">
                <a16:creationId xmlns:a16="http://schemas.microsoft.com/office/drawing/2014/main" id="{044F4085-5CB4-1031-9ACD-B40FA746CE7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9506" name="Text Box 2">
            <a:extLst>
              <a:ext uri="{FF2B5EF4-FFF2-40B4-BE49-F238E27FC236}">
                <a16:creationId xmlns:a16="http://schemas.microsoft.com/office/drawing/2014/main" id="{C02E2E47-B2ED-A67C-105D-A314B9BD1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BBC3B098-A62D-20CF-D32E-E95D33959A3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FFF1BD-CE13-4F07-B39A-42365BC13D32}" type="slidenum">
              <a:rPr lang="es-ES" altLang="es-ES"/>
              <a:pPr/>
              <a:t>95</a:t>
            </a:fld>
            <a:endParaRPr lang="es-ES" altLang="es-ES"/>
          </a:p>
        </p:txBody>
      </p:sp>
      <p:sp>
        <p:nvSpPr>
          <p:cNvPr id="150529" name="Rectangle 1">
            <a:extLst>
              <a:ext uri="{FF2B5EF4-FFF2-40B4-BE49-F238E27FC236}">
                <a16:creationId xmlns:a16="http://schemas.microsoft.com/office/drawing/2014/main" id="{630DBA70-3849-6165-E407-6008141091D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0530" name="Text Box 2">
            <a:extLst>
              <a:ext uri="{FF2B5EF4-FFF2-40B4-BE49-F238E27FC236}">
                <a16:creationId xmlns:a16="http://schemas.microsoft.com/office/drawing/2014/main" id="{8F052758-E77E-9F24-BA41-A1637C306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FFBDC63-B25A-4C04-8B10-1C57B44F3A79}" type="slidenum">
              <a:rPr lang="es-ES"/>
              <a:pPr/>
              <a:t>96</a:t>
            </a:fld>
            <a:endParaRPr lang="es-ES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4D0C0886-F671-4BF8-AC1D-88ACD79E5D50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96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96D75BC4-8810-4BB3-AEBE-8ACF3DAE7202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96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4211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A7318F8-8522-4CCB-9109-7CAB6153D14D}" type="slidenum">
              <a:rPr lang="es-ES"/>
              <a:pPr/>
              <a:t>97</a:t>
            </a:fld>
            <a:endParaRPr lang="es-ES"/>
          </a:p>
        </p:txBody>
      </p:sp>
      <p:sp>
        <p:nvSpPr>
          <p:cNvPr id="9523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3AF723FC-1525-427D-BD6A-2E09F4711A91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97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A34EAD87-4C6B-4647-A5B7-D3BA09236C6A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97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5235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914400" y="4343400"/>
            <a:ext cx="50228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E1520F-C2D0-4A08-A058-3FF1AA9E76B1}" type="slidenum">
              <a:rPr lang="es-ES"/>
              <a:pPr/>
              <a:t>98</a:t>
            </a:fld>
            <a:endParaRPr lang="es-ES"/>
          </a:p>
        </p:txBody>
      </p:sp>
      <p:sp>
        <p:nvSpPr>
          <p:cNvPr id="9625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B70C45A0-1765-42B2-A5B6-BEF6A8897AB0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98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A3CE9E2C-F88A-4213-BAE1-863D9AAC938D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98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6259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5A626CE-AD97-4B25-A29D-97D06372E73C}" type="slidenum">
              <a:rPr lang="es-ES"/>
              <a:pPr/>
              <a:t>99</a:t>
            </a:fld>
            <a:endParaRPr lang="es-ES"/>
          </a:p>
        </p:txBody>
      </p:sp>
      <p:sp>
        <p:nvSpPr>
          <p:cNvPr id="97281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99F837C6-17EB-4E55-8A01-93608D8C9BB9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99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057023AD-6383-4B87-984F-89BFBC84C2DC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99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7283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BD25EF-204B-4C27-A367-EB59D5E98367}" type="slidenum">
              <a:rPr lang="es-ES"/>
              <a:pPr/>
              <a:t>100</a:t>
            </a:fld>
            <a:endParaRPr lang="es-ES"/>
          </a:p>
        </p:txBody>
      </p:sp>
      <p:sp>
        <p:nvSpPr>
          <p:cNvPr id="9830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F6A3C309-81A8-464F-AB88-A5835AA6C00E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100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3C56E797-926F-4DA0-AA17-A216A8F8EDF0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100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8307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BD25EF-204B-4C27-A367-EB59D5E98367}" type="slidenum">
              <a:rPr lang="es-ES"/>
              <a:pPr/>
              <a:t>101</a:t>
            </a:fld>
            <a:endParaRPr lang="es-ES"/>
          </a:p>
        </p:txBody>
      </p:sp>
      <p:sp>
        <p:nvSpPr>
          <p:cNvPr id="98305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65450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F6A3C309-81A8-464F-AB88-A5835AA6C00E}" type="slidenum">
              <a:rPr lang="es-ES" sz="1200">
                <a:solidFill>
                  <a:srgbClr val="000000"/>
                </a:solidFill>
                <a:cs typeface="Arial" charset="0"/>
              </a:rPr>
              <a:pPr algn="r">
                <a:buClrTx/>
                <a:buFontTx/>
                <a:buNone/>
              </a:pPr>
              <a:t>101</a:t>
            </a:fld>
            <a:endParaRPr lang="es-ES" sz="12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r">
              <a:buClrTx/>
              <a:buFontTx/>
              <a:buNone/>
            </a:pPr>
            <a:fld id="{3C56E797-926F-4DA0-AA17-A216A8F8EDF0}" type="slidenum">
              <a:rPr lang="es-ES" sz="12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101</a:t>
            </a:fld>
            <a:endParaRPr lang="es-ES" sz="1200">
              <a:solidFill>
                <a:srgbClr val="000000"/>
              </a:solidFill>
            </a:endParaRPr>
          </a:p>
        </p:txBody>
      </p:sp>
      <p:sp>
        <p:nvSpPr>
          <p:cNvPr id="98307" name="Rectangle 3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6848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DEAA72-DBF0-43E3-AE0D-7E7F30F24D84}"/>
              </a:ext>
            </a:extLst>
          </p:cNvPr>
          <p:cNvSpPr/>
          <p:nvPr userDrawn="1"/>
        </p:nvSpPr>
        <p:spPr bwMode="auto">
          <a:xfrm>
            <a:off x="323528" y="6381328"/>
            <a:ext cx="856895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27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3050" y="273050"/>
            <a:ext cx="2054225" cy="52990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3450" cy="52990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CD1F7B-33C9-45D0-893E-F6BE2D29B13B}"/>
              </a:ext>
            </a:extLst>
          </p:cNvPr>
          <p:cNvSpPr/>
          <p:nvPr userDrawn="1"/>
        </p:nvSpPr>
        <p:spPr bwMode="auto">
          <a:xfrm>
            <a:off x="323528" y="6381328"/>
            <a:ext cx="856895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32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53136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5543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3838" cy="3967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3438" y="1604963"/>
            <a:ext cx="4033837" cy="3967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88384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7241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0230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DCFB7A-C586-40D9-BFB0-1CA792A84984}"/>
              </a:ext>
            </a:extLst>
          </p:cNvPr>
          <p:cNvSpPr/>
          <p:nvPr userDrawn="1"/>
        </p:nvSpPr>
        <p:spPr bwMode="auto">
          <a:xfrm>
            <a:off x="323528" y="6381328"/>
            <a:ext cx="856895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74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538C2D-5267-4E06-B8A0-A8AD32F48845}"/>
              </a:ext>
            </a:extLst>
          </p:cNvPr>
          <p:cNvSpPr/>
          <p:nvPr userDrawn="1"/>
        </p:nvSpPr>
        <p:spPr bwMode="auto">
          <a:xfrm>
            <a:off x="323528" y="6381328"/>
            <a:ext cx="856895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72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FD9E81-1685-45F6-B030-04947B98E74C}"/>
              </a:ext>
            </a:extLst>
          </p:cNvPr>
          <p:cNvSpPr/>
          <p:nvPr userDrawn="1"/>
        </p:nvSpPr>
        <p:spPr bwMode="auto">
          <a:xfrm>
            <a:off x="323528" y="6381328"/>
            <a:ext cx="856895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0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Line 1"/>
          <p:cNvSpPr>
            <a:spLocks noChangeShapeType="1"/>
          </p:cNvSpPr>
          <p:nvPr/>
        </p:nvSpPr>
        <p:spPr bwMode="auto">
          <a:xfrm>
            <a:off x="396875" y="300038"/>
            <a:ext cx="8351838" cy="1587"/>
          </a:xfrm>
          <a:prstGeom prst="line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396875" y="6562725"/>
            <a:ext cx="8351838" cy="1588"/>
          </a:xfrm>
          <a:prstGeom prst="line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808663" y="6381750"/>
            <a:ext cx="2363787" cy="3683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1800">
                <a:solidFill>
                  <a:srgbClr val="000000"/>
                </a:solidFill>
                <a:cs typeface="Arial" charset="0"/>
              </a:rPr>
              <a:t>Poznan, 4</a:t>
            </a:r>
            <a:r>
              <a:rPr lang="es-ES" sz="1800" baseline="30000">
                <a:solidFill>
                  <a:srgbClr val="000000"/>
                </a:solidFill>
                <a:cs typeface="Arial" charset="0"/>
              </a:rPr>
              <a:t>rd</a:t>
            </a:r>
            <a:r>
              <a:rPr lang="es-ES" sz="1800">
                <a:solidFill>
                  <a:srgbClr val="000000"/>
                </a:solidFill>
                <a:cs typeface="Arial" charset="0"/>
              </a:rPr>
              <a:t> Sep 2017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77" t="10971" r="-2345" b="10446"/>
          <a:stretch>
            <a:fillRect/>
          </a:stretch>
        </p:blipFill>
        <p:spPr bwMode="auto">
          <a:xfrm>
            <a:off x="809625" y="33338"/>
            <a:ext cx="811213" cy="539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0075" cy="113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0075" cy="396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 Sharp" charset="0"/>
          <a:cs typeface="WenQuanYi Zen Hei Sharp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9.emf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78.emf"/><Relationship Id="rId4" Type="http://schemas.openxmlformats.org/officeDocument/2006/relationships/image" Target="../media/image77.emf"/><Relationship Id="rId9" Type="http://schemas.openxmlformats.org/officeDocument/2006/relationships/image" Target="../media/image11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gif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png"/><Relationship Id="rId4" Type="http://schemas.openxmlformats.org/officeDocument/2006/relationships/image" Target="../media/image77.e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38.png"/><Relationship Id="rId4" Type="http://schemas.openxmlformats.org/officeDocument/2006/relationships/image" Target="../media/image137.wmf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gif"/><Relationship Id="rId7" Type="http://schemas.openxmlformats.org/officeDocument/2006/relationships/image" Target="../media/image143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m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tm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tm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tm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tm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tm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mp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tm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mp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9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78.emf"/><Relationship Id="rId4" Type="http://schemas.openxmlformats.org/officeDocument/2006/relationships/image" Target="../media/image77.emf"/><Relationship Id="rId9" Type="http://schemas.openxmlformats.org/officeDocument/2006/relationships/image" Target="../media/image8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9.emf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78.emf"/><Relationship Id="rId4" Type="http://schemas.openxmlformats.org/officeDocument/2006/relationships/image" Target="../media/image77.emf"/><Relationship Id="rId9" Type="http://schemas.openxmlformats.org/officeDocument/2006/relationships/image" Target="../media/image111.emf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9.emf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78.emf"/><Relationship Id="rId10" Type="http://schemas.openxmlformats.org/officeDocument/2006/relationships/image" Target="../media/image113.png"/><Relationship Id="rId4" Type="http://schemas.openxmlformats.org/officeDocument/2006/relationships/image" Target="../media/image77.emf"/><Relationship Id="rId9" Type="http://schemas.openxmlformats.org/officeDocument/2006/relationships/image" Target="../media/image112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9.emf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78.emf"/><Relationship Id="rId10" Type="http://schemas.openxmlformats.org/officeDocument/2006/relationships/image" Target="../media/image115.png"/><Relationship Id="rId4" Type="http://schemas.openxmlformats.org/officeDocument/2006/relationships/image" Target="../media/image77.emf"/><Relationship Id="rId9" Type="http://schemas.openxmlformats.org/officeDocument/2006/relationships/image" Target="../media/image114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3" Type="http://schemas.openxmlformats.org/officeDocument/2006/relationships/oleObject" Target="../embeddings/oleObject12.bin"/><Relationship Id="rId7" Type="http://schemas.openxmlformats.org/officeDocument/2006/relationships/image" Target="../media/image79.emf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78.emf"/><Relationship Id="rId10" Type="http://schemas.openxmlformats.org/officeDocument/2006/relationships/image" Target="../media/image117.png"/><Relationship Id="rId4" Type="http://schemas.openxmlformats.org/officeDocument/2006/relationships/image" Target="../media/image77.emf"/><Relationship Id="rId9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5588" cy="68595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07950" y="1412875"/>
            <a:ext cx="8929688" cy="1295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Simulación de propiedades</a:t>
            </a:r>
            <a:br>
              <a:rPr lang="es-E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ES" sz="36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493837" y="4320382"/>
            <a:ext cx="6156325" cy="1485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en-GB" sz="2000" dirty="0">
                <a:solidFill>
                  <a:srgbClr val="000000"/>
                </a:solidFill>
              </a:rPr>
              <a:t>     Miriam Marqu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é</a:t>
            </a:r>
            <a:r>
              <a:rPr lang="en-GB" sz="2000" dirty="0">
                <a:solidFill>
                  <a:srgbClr val="000000"/>
                </a:solidFill>
              </a:rPr>
              <a:t>s Arias</a:t>
            </a:r>
          </a:p>
          <a:p>
            <a:pPr algn="ctr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endParaRPr lang="en-GB" sz="1800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endParaRPr lang="en-GB" sz="1800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endParaRPr lang="en-GB" sz="1800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endParaRPr lang="en-GB" sz="1800" dirty="0">
              <a:solidFill>
                <a:srgbClr val="000000"/>
              </a:solidFill>
            </a:endParaRPr>
          </a:p>
          <a:p>
            <a:pPr algn="ctr">
              <a:lnSpc>
                <a:spcPct val="80000"/>
              </a:lnSpc>
              <a:spcBef>
                <a:spcPts val="450"/>
              </a:spcBef>
              <a:buClrTx/>
              <a:buFontTx/>
              <a:buNone/>
            </a:pPr>
            <a:endParaRPr lang="en-GB" sz="1800" dirty="0">
              <a:solidFill>
                <a:srgbClr val="00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4770"/>
            <a:ext cx="1239838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843338"/>
            <a:ext cx="1512887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9EF261-C548-EE81-F30A-FDBB82E9B9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45125"/>
            <a:ext cx="1962089" cy="111618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Simulación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computacional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?   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360211D-DA97-49B4-81F6-A81F25EA685B}"/>
              </a:ext>
            </a:extLst>
          </p:cNvPr>
          <p:cNvSpPr txBox="1"/>
          <p:nvPr/>
        </p:nvSpPr>
        <p:spPr>
          <a:xfrm>
            <a:off x="494664" y="1314309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2"/>
                </a:solidFill>
              </a:rPr>
              <a:t>MODELO:</a:t>
            </a:r>
          </a:p>
          <a:p>
            <a:endParaRPr lang="es-ES" sz="2000" dirty="0">
              <a:solidFill>
                <a:schemeClr val="accent2"/>
              </a:solidFill>
            </a:endParaRPr>
          </a:p>
        </p:txBody>
      </p:sp>
      <p:pic>
        <p:nvPicPr>
          <p:cNvPr id="5" name="Imagen 4" descr="Gráfico, Gráfico radial&#10;&#10;Descripción generada automáticamente">
            <a:extLst>
              <a:ext uri="{FF2B5EF4-FFF2-40B4-BE49-F238E27FC236}">
                <a16:creationId xmlns:a16="http://schemas.microsoft.com/office/drawing/2014/main" id="{AD923678-5C84-4F05-A6C9-56B5127F2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25" y="1967337"/>
            <a:ext cx="5004866" cy="44867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B312012-CF99-4E83-98B6-F1BA967C8AC3}"/>
              </a:ext>
            </a:extLst>
          </p:cNvPr>
          <p:cNvSpPr txBox="1"/>
          <p:nvPr/>
        </p:nvSpPr>
        <p:spPr>
          <a:xfrm>
            <a:off x="5436096" y="1916832"/>
            <a:ext cx="3528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Distancias, direcciones?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Conectividad O.K.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Qué nos interesa?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51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Incommensurate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structures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215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215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1223963" y="2017713"/>
          <a:ext cx="4897437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073840" imgH="3597840" progId="">
                  <p:embed/>
                </p:oleObj>
              </mc:Choice>
              <mc:Fallback>
                <p:oleObj r:id="rId6" imgW="5073840" imgH="3597840" progId="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2017713"/>
                        <a:ext cx="4897437" cy="3238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1268413"/>
            <a:ext cx="5183188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5256213" y="1484313"/>
            <a:ext cx="36718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 Different guest structures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5884863" y="4824413"/>
            <a:ext cx="31877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000">
                <a:solidFill>
                  <a:srgbClr val="000000"/>
                </a:solidFill>
              </a:rPr>
              <a:t>Rb-IV: I4/</a:t>
            </a:r>
            <a:r>
              <a:rPr lang="es-ES" sz="2000" i="1">
                <a:solidFill>
                  <a:srgbClr val="000000"/>
                </a:solidFill>
              </a:rPr>
              <a:t>mmm, 2</a:t>
            </a:r>
            <a:r>
              <a:rPr lang="es-ES" sz="2000">
                <a:solidFill>
                  <a:srgbClr val="000000"/>
                </a:solidFill>
              </a:rPr>
              <a:t>a (0,0,0)</a:t>
            </a:r>
          </a:p>
          <a:p>
            <a:pPr>
              <a:buClrTx/>
              <a:buFontTx/>
              <a:buNone/>
            </a:pPr>
            <a:r>
              <a:rPr lang="es-ES" sz="2000">
                <a:solidFill>
                  <a:srgbClr val="000000"/>
                </a:solidFill>
              </a:rPr>
              <a:t>a</a:t>
            </a:r>
            <a:r>
              <a:rPr lang="es-ES" sz="2000" baseline="-33000">
                <a:solidFill>
                  <a:srgbClr val="000000"/>
                </a:solidFill>
              </a:rPr>
              <a:t>guest</a:t>
            </a:r>
            <a:r>
              <a:rPr lang="es-ES" sz="2000" i="1" baseline="-33000">
                <a:solidFill>
                  <a:srgbClr val="000000"/>
                </a:solidFill>
              </a:rPr>
              <a:t> </a:t>
            </a:r>
            <a:r>
              <a:rPr lang="es-ES" sz="2000" i="1">
                <a:solidFill>
                  <a:srgbClr val="000000"/>
                </a:solidFill>
              </a:rPr>
              <a:t>= a</a:t>
            </a:r>
            <a:r>
              <a:rPr lang="es-ES" sz="2000" i="1" baseline="-33000">
                <a:solidFill>
                  <a:srgbClr val="000000"/>
                </a:solidFill>
              </a:rPr>
              <a:t>host  </a:t>
            </a:r>
            <a:r>
              <a:rPr lang="es-ES" sz="2000" i="1">
                <a:solidFill>
                  <a:srgbClr val="000000"/>
                </a:solidFill>
              </a:rPr>
              <a:t> </a:t>
            </a:r>
          </a:p>
          <a:p>
            <a:pPr>
              <a:buClrTx/>
              <a:buFontTx/>
              <a:buNone/>
            </a:pPr>
            <a:r>
              <a:rPr lang="es-ES" sz="2000" i="1">
                <a:solidFill>
                  <a:srgbClr val="000000"/>
                </a:solidFill>
              </a:rPr>
              <a:t> c</a:t>
            </a:r>
            <a:r>
              <a:rPr lang="es-ES" sz="2000" i="1" baseline="-33000">
                <a:solidFill>
                  <a:srgbClr val="000000"/>
                </a:solidFill>
              </a:rPr>
              <a:t>host</a:t>
            </a:r>
            <a:r>
              <a:rPr lang="es-ES" sz="2000" i="1">
                <a:solidFill>
                  <a:srgbClr val="000000"/>
                </a:solidFill>
              </a:rPr>
              <a:t>/</a:t>
            </a:r>
            <a:r>
              <a:rPr lang="es-ES" sz="2000" i="1" baseline="-33000">
                <a:solidFill>
                  <a:srgbClr val="000000"/>
                </a:solidFill>
              </a:rPr>
              <a:t>guest</a:t>
            </a:r>
            <a:r>
              <a:rPr lang="es-ES" sz="2000" i="1">
                <a:solidFill>
                  <a:srgbClr val="000000"/>
                </a:solidFill>
              </a:rPr>
              <a:t>= 1.631</a:t>
            </a:r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" t="20058" r="15305" b="12421"/>
          <a:stretch>
            <a:fillRect/>
          </a:stretch>
        </p:blipFill>
        <p:spPr bwMode="auto">
          <a:xfrm>
            <a:off x="5759450" y="3163888"/>
            <a:ext cx="2919413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141" t="20058" r="15305" b="1242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Computational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approach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649680" y="4417927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indent="-274638">
              <a:buBlip>
                <a:blip r:embed="rId3"/>
              </a:buBlip>
            </a:pPr>
            <a:r>
              <a:rPr lang="es-ES" sz="2000" dirty="0" err="1">
                <a:solidFill>
                  <a:schemeClr val="tx1"/>
                </a:solidFill>
              </a:rPr>
              <a:t>c</a:t>
            </a:r>
            <a:r>
              <a:rPr lang="es-ES" sz="2000" baseline="-25000" dirty="0" err="1">
                <a:solidFill>
                  <a:schemeClr val="tx1"/>
                </a:solidFill>
              </a:rPr>
              <a:t>H</a:t>
            </a:r>
            <a:r>
              <a:rPr lang="es-ES" sz="2000" dirty="0">
                <a:solidFill>
                  <a:schemeClr val="tx1"/>
                </a:solidFill>
              </a:rPr>
              <a:t>/</a:t>
            </a:r>
            <a:r>
              <a:rPr lang="es-ES" sz="2000" dirty="0" err="1">
                <a:solidFill>
                  <a:schemeClr val="tx1"/>
                </a:solidFill>
              </a:rPr>
              <a:t>c</a:t>
            </a:r>
            <a:r>
              <a:rPr lang="es-ES" sz="2000" baseline="-25000" dirty="0" err="1">
                <a:solidFill>
                  <a:schemeClr val="tx1"/>
                </a:solidFill>
              </a:rPr>
              <a:t>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chosen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to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cover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respective</a:t>
            </a:r>
            <a:r>
              <a:rPr lang="es-ES" sz="2000" dirty="0">
                <a:solidFill>
                  <a:schemeClr val="tx1"/>
                </a:solidFill>
              </a:rPr>
              <a:t> experimental </a:t>
            </a:r>
            <a:r>
              <a:rPr lang="es-ES" sz="2000" dirty="0" err="1">
                <a:solidFill>
                  <a:schemeClr val="tx1"/>
                </a:solidFill>
              </a:rPr>
              <a:t>range</a:t>
            </a:r>
            <a:r>
              <a:rPr lang="es-ES" sz="2000" baseline="-25000" dirty="0">
                <a:solidFill>
                  <a:schemeClr val="tx1"/>
                </a:solidFill>
              </a:rPr>
              <a:t> </a:t>
            </a:r>
          </a:p>
          <a:p>
            <a:pPr marL="274638" indent="-274638">
              <a:buBlip>
                <a:blip r:embed="rId3"/>
              </a:buBlip>
            </a:pPr>
            <a:r>
              <a:rPr lang="es-ES" sz="2000" dirty="0">
                <a:solidFill>
                  <a:schemeClr val="tx1"/>
                </a:solidFill>
              </a:rPr>
              <a:t>4g/3h (56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), 3g/2h (38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), 8g/5h (96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), 5g/3h (58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), 7g/4h (78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), 9g/5h (98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), 2g/1h (20 </a:t>
            </a:r>
            <a:r>
              <a:rPr lang="es-ES" sz="2000" dirty="0" err="1">
                <a:solidFill>
                  <a:schemeClr val="tx1"/>
                </a:solidFill>
              </a:rPr>
              <a:t>atoms</a:t>
            </a:r>
            <a:r>
              <a:rPr lang="es-ES" sz="2000" dirty="0">
                <a:solidFill>
                  <a:schemeClr val="tx1"/>
                </a:solidFill>
              </a:rPr>
              <a:t>)</a:t>
            </a:r>
          </a:p>
          <a:p>
            <a:pPr marL="274638" indent="-274638">
              <a:buBlip>
                <a:blip r:embed="rId3"/>
              </a:buBlip>
            </a:pPr>
            <a:r>
              <a:rPr lang="es-ES" sz="2000" dirty="0" err="1">
                <a:solidFill>
                  <a:schemeClr val="tx1"/>
                </a:solidFill>
              </a:rPr>
              <a:t>Unit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cells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for</a:t>
            </a:r>
            <a:r>
              <a:rPr lang="es-ES" sz="2000" dirty="0">
                <a:solidFill>
                  <a:schemeClr val="tx1"/>
                </a:solidFill>
              </a:rPr>
              <a:t> K-</a:t>
            </a:r>
            <a:r>
              <a:rPr lang="es-ES" sz="2000" dirty="0" err="1">
                <a:solidFill>
                  <a:schemeClr val="tx1"/>
                </a:solidFill>
              </a:rPr>
              <a:t>IIIb</a:t>
            </a:r>
            <a:r>
              <a:rPr lang="es-ES" sz="2000" dirty="0">
                <a:solidFill>
                  <a:schemeClr val="tx1"/>
                </a:solidFill>
              </a:rPr>
              <a:t> are </a:t>
            </a:r>
            <a:r>
              <a:rPr lang="es-ES" sz="2000" dirty="0" err="1">
                <a:solidFill>
                  <a:schemeClr val="tx1"/>
                </a:solidFill>
              </a:rPr>
              <a:t>twice</a:t>
            </a:r>
            <a:r>
              <a:rPr lang="es-ES" sz="2000" dirty="0">
                <a:solidFill>
                  <a:schemeClr val="tx1"/>
                </a:solidFill>
              </a:rPr>
              <a:t> as </a:t>
            </a:r>
            <a:r>
              <a:rPr lang="es-ES" sz="2000" dirty="0" err="1">
                <a:solidFill>
                  <a:schemeClr val="tx1"/>
                </a:solidFill>
              </a:rPr>
              <a:t>large</a:t>
            </a:r>
            <a:endParaRPr lang="es-ES" sz="2000" dirty="0">
              <a:solidFill>
                <a:schemeClr val="tx1"/>
              </a:solidFill>
            </a:endParaRPr>
          </a:p>
          <a:p>
            <a:pPr marL="274638" indent="-274638">
              <a:buBlip>
                <a:blip r:embed="rId3"/>
              </a:buBlip>
            </a:pPr>
            <a:r>
              <a:rPr lang="es-ES" sz="2000" dirty="0" err="1">
                <a:solidFill>
                  <a:schemeClr val="tx1"/>
                </a:solidFill>
              </a:rPr>
              <a:t>c</a:t>
            </a:r>
            <a:r>
              <a:rPr lang="es-ES" sz="2000" baseline="-25000" dirty="0" err="1">
                <a:solidFill>
                  <a:schemeClr val="tx1"/>
                </a:solidFill>
              </a:rPr>
              <a:t>H</a:t>
            </a:r>
            <a:r>
              <a:rPr lang="es-ES" sz="2000" dirty="0">
                <a:solidFill>
                  <a:schemeClr val="tx1"/>
                </a:solidFill>
              </a:rPr>
              <a:t>/</a:t>
            </a:r>
            <a:r>
              <a:rPr lang="es-ES" sz="2000" dirty="0" err="1">
                <a:solidFill>
                  <a:schemeClr val="tx1"/>
                </a:solidFill>
              </a:rPr>
              <a:t>c</a:t>
            </a:r>
            <a:r>
              <a:rPr lang="es-ES" sz="2000" baseline="-25000" dirty="0" err="1">
                <a:solidFill>
                  <a:schemeClr val="tx1"/>
                </a:solidFill>
              </a:rPr>
              <a:t>G</a:t>
            </a:r>
            <a:r>
              <a:rPr lang="es-ES" sz="2000" dirty="0">
                <a:solidFill>
                  <a:schemeClr val="tx1"/>
                </a:solidFill>
              </a:rPr>
              <a:t>: 1.3333, 1.5, 1.6, 1.6666, 1.75, 1.8, 2</a:t>
            </a:r>
          </a:p>
          <a:p>
            <a:pPr marL="274638" indent="-274638">
              <a:buBlip>
                <a:blip r:embed="rId3"/>
              </a:buBlip>
            </a:pPr>
            <a:r>
              <a:rPr lang="es-ES" sz="2000" dirty="0" err="1">
                <a:solidFill>
                  <a:schemeClr val="tx1"/>
                </a:solidFill>
              </a:rPr>
              <a:t>Na</a:t>
            </a:r>
            <a:r>
              <a:rPr lang="es-ES" sz="2000" dirty="0">
                <a:solidFill>
                  <a:schemeClr val="tx1"/>
                </a:solidFill>
              </a:rPr>
              <a:t>-V </a:t>
            </a:r>
            <a:r>
              <a:rPr lang="es-ES" sz="2000" dirty="0" err="1">
                <a:solidFill>
                  <a:schemeClr val="tx1"/>
                </a:solidFill>
              </a:rPr>
              <a:t>approximants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with</a:t>
            </a:r>
            <a:r>
              <a:rPr lang="es-ES" sz="2000" dirty="0">
                <a:solidFill>
                  <a:schemeClr val="tx1"/>
                </a:solidFill>
              </a:rPr>
              <a:t> tetragonal </a:t>
            </a:r>
            <a:r>
              <a:rPr lang="es-ES" sz="2000" dirty="0" err="1">
                <a:solidFill>
                  <a:schemeClr val="tx1"/>
                </a:solidFill>
              </a:rPr>
              <a:t>guest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lattices</a:t>
            </a:r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14439" r="17495" b="14123"/>
          <a:stretch/>
        </p:blipFill>
        <p:spPr>
          <a:xfrm>
            <a:off x="893738" y="1333500"/>
            <a:ext cx="2501335" cy="252000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3" t="10809" r="20234" b="11669"/>
          <a:stretch/>
        </p:blipFill>
        <p:spPr>
          <a:xfrm>
            <a:off x="3541520" y="1477170"/>
            <a:ext cx="1935480" cy="2232660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2" r="4077"/>
          <a:stretch/>
        </p:blipFill>
        <p:spPr>
          <a:xfrm>
            <a:off x="5531484" y="1219870"/>
            <a:ext cx="3037257" cy="28800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12659" y="3739655"/>
            <a:ext cx="2700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chemeClr val="tx1"/>
                </a:solidFill>
              </a:rPr>
              <a:t>Empty</a:t>
            </a:r>
            <a:r>
              <a:rPr lang="es-ES" sz="2000" dirty="0">
                <a:solidFill>
                  <a:schemeClr val="tx1"/>
                </a:solidFill>
              </a:rPr>
              <a:t> tI19 host </a:t>
            </a:r>
            <a:r>
              <a:rPr lang="es-ES" sz="2000" dirty="0" err="1">
                <a:solidFill>
                  <a:schemeClr val="tx1"/>
                </a:solidFill>
              </a:rPr>
              <a:t>lattice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710020" y="375424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tx1"/>
                </a:solidFill>
              </a:rPr>
              <a:t>3g/2h </a:t>
            </a:r>
            <a:r>
              <a:rPr lang="es-ES" sz="2000" dirty="0" err="1">
                <a:solidFill>
                  <a:schemeClr val="tx1"/>
                </a:solidFill>
              </a:rPr>
              <a:t>approx</a:t>
            </a:r>
            <a:r>
              <a:rPr lang="es-ES" sz="2000" dirty="0">
                <a:solidFill>
                  <a:schemeClr val="tx1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7 CuadroTexto"/>
              <p:cNvSpPr txBox="1"/>
              <p:nvPr/>
            </p:nvSpPr>
            <p:spPr>
              <a:xfrm>
                <a:off x="5870260" y="3976015"/>
                <a:ext cx="2664593" cy="430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000" dirty="0">
                    <a:solidFill>
                      <a:schemeClr val="tx1"/>
                    </a:solidFill>
                  </a:rPr>
                  <a:t>7g/4h </a:t>
                </a:r>
                <a:r>
                  <a:rPr lang="es-ES" sz="2000" dirty="0" err="1">
                    <a:solidFill>
                      <a:schemeClr val="tx1"/>
                    </a:solidFill>
                  </a:rPr>
                  <a:t>approx</a:t>
                </a:r>
                <a:r>
                  <a:rPr lang="es-ES" sz="20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E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  <m:rad>
                      <m:radPr>
                        <m:degHide m:val="on"/>
                        <m:ctrlPr>
                          <a:rPr lang="es-E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s-ES" sz="2000" dirty="0">
                    <a:solidFill>
                      <a:schemeClr val="tx1"/>
                    </a:solidFill>
                  </a:rPr>
                  <a:t> )</a:t>
                </a:r>
              </a:p>
            </p:txBody>
          </p:sp>
        </mc:Choice>
        <mc:Fallback xmlns="">
          <p:sp>
            <p:nvSpPr>
              <p:cNvPr id="8" name="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260" y="3976015"/>
                <a:ext cx="2664593" cy="430118"/>
              </a:xfrm>
              <a:prstGeom prst="rect">
                <a:avLst/>
              </a:prstGeom>
              <a:blipFill rotWithShape="1">
                <a:blip r:embed="rId7"/>
                <a:stretch>
                  <a:fillRect l="-2517" b="-23944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3076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885825" y="555625"/>
            <a:ext cx="7458075" cy="7191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Potassium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2457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011863" y="1557338"/>
            <a:ext cx="2736850" cy="39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000"/>
              <a:t>9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708650" y="1533525"/>
            <a:ext cx="3313113" cy="177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73038" indent="-173038"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3038" algn="l"/>
                <a:tab pos="620713" algn="l"/>
                <a:tab pos="1069975" algn="l"/>
                <a:tab pos="1519238" algn="l"/>
                <a:tab pos="1968500" algn="l"/>
                <a:tab pos="2417763" algn="l"/>
                <a:tab pos="2867025" algn="l"/>
                <a:tab pos="3316288" algn="l"/>
                <a:tab pos="3765550" algn="l"/>
                <a:tab pos="4214813" algn="l"/>
                <a:tab pos="4664075" algn="l"/>
                <a:tab pos="5113338" algn="l"/>
                <a:tab pos="5562600" algn="l"/>
                <a:tab pos="6011863" algn="l"/>
                <a:tab pos="6461125" algn="l"/>
                <a:tab pos="6910388" algn="l"/>
                <a:tab pos="7359650" algn="l"/>
                <a:tab pos="7808913" algn="l"/>
                <a:tab pos="8258175" algn="l"/>
                <a:tab pos="8707438" algn="l"/>
                <a:tab pos="9156700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>
                <a:solidFill>
                  <a:srgbClr val="000000"/>
                </a:solidFill>
              </a:rPr>
              <a:t>bcc      fcc at 11 GPa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>
                <a:solidFill>
                  <a:srgbClr val="000000"/>
                </a:solidFill>
              </a:rPr>
              <a:t>17.5 GPa &lt; tI19 &lt; 39 GPa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>
                <a:solidFill>
                  <a:srgbClr val="000000"/>
                </a:solidFill>
              </a:rPr>
              <a:t>oP8     tI4 at 51 GPa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>
                <a:solidFill>
                  <a:srgbClr val="000000"/>
                </a:solidFill>
              </a:rPr>
              <a:t>tI4      oC16 at 96 GPa</a:t>
            </a: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6310313" y="3195638"/>
            <a:ext cx="269875" cy="1587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6419850" y="1819275"/>
            <a:ext cx="269875" cy="1588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>
            <a:off x="6445250" y="2781300"/>
            <a:ext cx="269875" cy="1588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5708650" y="3933825"/>
            <a:ext cx="3435350" cy="1008063"/>
          </a:xfrm>
          <a:prstGeom prst="rect">
            <a:avLst/>
          </a:prstGeom>
          <a:solidFill>
            <a:srgbClr val="47FFD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000">
                <a:solidFill>
                  <a:srgbClr val="000000"/>
                </a:solidFill>
              </a:rPr>
              <a:t>K-IIIa &lt; 23 GPa</a:t>
            </a:r>
          </a:p>
          <a:p>
            <a:pPr>
              <a:buClrTx/>
              <a:buFontTx/>
              <a:buNone/>
            </a:pPr>
            <a:r>
              <a:rPr lang="es-ES" sz="2000">
                <a:solidFill>
                  <a:srgbClr val="000000"/>
                </a:solidFill>
              </a:rPr>
              <a:t>23 GPa &lt; Rb-IV &gt; 38 GPa</a:t>
            </a:r>
          </a:p>
          <a:p>
            <a:pPr>
              <a:buClrTx/>
              <a:buFontTx/>
              <a:buNone/>
            </a:pPr>
            <a:r>
              <a:rPr lang="es-ES" sz="2000">
                <a:solidFill>
                  <a:srgbClr val="000000"/>
                </a:solidFill>
              </a:rPr>
              <a:t>K-IIIa &gt; 38 GPa</a:t>
            </a:r>
          </a:p>
        </p:txBody>
      </p:sp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079500"/>
            <a:ext cx="4056063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868363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Potassium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256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011863" y="1557338"/>
            <a:ext cx="2736850" cy="39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000"/>
              <a:t>9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810250" y="2781300"/>
            <a:ext cx="3313113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74625" indent="-174625"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74625" algn="l"/>
                <a:tab pos="622300" algn="l"/>
                <a:tab pos="1071563" algn="l"/>
                <a:tab pos="1520825" algn="l"/>
                <a:tab pos="1970088" algn="l"/>
                <a:tab pos="2419350" algn="l"/>
                <a:tab pos="2868613" algn="l"/>
                <a:tab pos="3317875" algn="l"/>
                <a:tab pos="3767138" algn="l"/>
                <a:tab pos="4216400" algn="l"/>
                <a:tab pos="4665663" algn="l"/>
                <a:tab pos="5114925" algn="l"/>
                <a:tab pos="5564188" algn="l"/>
                <a:tab pos="6013450" algn="l"/>
                <a:tab pos="6462713" algn="l"/>
                <a:tab pos="6911975" algn="l"/>
                <a:tab pos="7361238" algn="l"/>
                <a:tab pos="7810500" algn="l"/>
                <a:tab pos="8259763" algn="l"/>
                <a:tab pos="8709025" algn="l"/>
                <a:tab pos="9158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 dirty="0" err="1">
                <a:solidFill>
                  <a:srgbClr val="000000"/>
                </a:solidFill>
              </a:rPr>
              <a:t>Optimal</a:t>
            </a:r>
            <a:r>
              <a:rPr lang="es-ES" sz="2000" dirty="0">
                <a:solidFill>
                  <a:srgbClr val="000000"/>
                </a:solidFill>
              </a:rPr>
              <a:t> 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H</a:t>
            </a:r>
            <a:r>
              <a:rPr lang="es-ES" sz="2000" dirty="0">
                <a:solidFill>
                  <a:srgbClr val="000000"/>
                </a:solidFill>
              </a:rPr>
              <a:t>/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G</a:t>
            </a:r>
            <a:r>
              <a:rPr lang="es-ES" sz="2000" dirty="0">
                <a:solidFill>
                  <a:srgbClr val="000000"/>
                </a:solidFill>
              </a:rPr>
              <a:t> at </a:t>
            </a:r>
            <a:r>
              <a:rPr lang="es-ES" sz="2000" dirty="0" err="1">
                <a:solidFill>
                  <a:srgbClr val="000000"/>
                </a:solidFill>
              </a:rPr>
              <a:t>each</a:t>
            </a:r>
            <a:r>
              <a:rPr lang="es-ES" sz="2000" dirty="0">
                <a:solidFill>
                  <a:srgbClr val="000000"/>
                </a:solidFill>
              </a:rPr>
              <a:t> P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 dirty="0" err="1">
                <a:solidFill>
                  <a:srgbClr val="000000"/>
                </a:solidFill>
              </a:rPr>
              <a:t>Parabollic</a:t>
            </a:r>
            <a:r>
              <a:rPr lang="es-ES" sz="2000" dirty="0">
                <a:solidFill>
                  <a:srgbClr val="000000"/>
                </a:solidFill>
              </a:rPr>
              <a:t> </a:t>
            </a:r>
            <a:r>
              <a:rPr lang="es-ES" sz="2000" dirty="0" err="1">
                <a:solidFill>
                  <a:srgbClr val="000000"/>
                </a:solidFill>
              </a:rPr>
              <a:t>fits</a:t>
            </a:r>
            <a:r>
              <a:rPr lang="es-ES" sz="2000" dirty="0">
                <a:solidFill>
                  <a:srgbClr val="000000"/>
                </a:solidFill>
              </a:rPr>
              <a:t> H--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H</a:t>
            </a:r>
            <a:r>
              <a:rPr lang="es-ES" sz="2000" dirty="0">
                <a:solidFill>
                  <a:srgbClr val="000000"/>
                </a:solidFill>
              </a:rPr>
              <a:t>/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G</a:t>
            </a:r>
            <a:endParaRPr lang="es-ES" sz="2000" baseline="-25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 dirty="0" err="1">
                <a:solidFill>
                  <a:srgbClr val="000000"/>
                </a:solidFill>
              </a:rPr>
              <a:t>Minimum</a:t>
            </a:r>
            <a:r>
              <a:rPr lang="es-ES" sz="2000" dirty="0">
                <a:solidFill>
                  <a:srgbClr val="000000"/>
                </a:solidFill>
              </a:rPr>
              <a:t> 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H</a:t>
            </a:r>
            <a:r>
              <a:rPr lang="es-ES" sz="2000" dirty="0">
                <a:solidFill>
                  <a:srgbClr val="000000"/>
                </a:solidFill>
              </a:rPr>
              <a:t>/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G</a:t>
            </a:r>
            <a:r>
              <a:rPr lang="es-ES" sz="2000" baseline="-25000" dirty="0">
                <a:solidFill>
                  <a:srgbClr val="000000"/>
                </a:solidFill>
              </a:rPr>
              <a:t> </a:t>
            </a:r>
            <a:r>
              <a:rPr lang="es-ES" sz="2000" dirty="0">
                <a:solidFill>
                  <a:srgbClr val="000000"/>
                </a:solidFill>
              </a:rPr>
              <a:t> (24 </a:t>
            </a:r>
            <a:r>
              <a:rPr lang="es-ES" sz="2000" dirty="0" err="1">
                <a:solidFill>
                  <a:srgbClr val="000000"/>
                </a:solidFill>
              </a:rPr>
              <a:t>GPa</a:t>
            </a:r>
            <a:r>
              <a:rPr lang="es-ES" sz="2000" dirty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H</a:t>
            </a:r>
            <a:r>
              <a:rPr lang="es-ES" sz="2000" dirty="0">
                <a:solidFill>
                  <a:srgbClr val="000000"/>
                </a:solidFill>
              </a:rPr>
              <a:t>/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G</a:t>
            </a:r>
            <a:r>
              <a:rPr lang="es-ES" sz="2000" baseline="-25000" dirty="0">
                <a:solidFill>
                  <a:srgbClr val="000000"/>
                </a:solidFill>
              </a:rPr>
              <a:t> </a:t>
            </a:r>
            <a:r>
              <a:rPr lang="es-ES" sz="2000" dirty="0">
                <a:solidFill>
                  <a:srgbClr val="000000"/>
                </a:solidFill>
              </a:rPr>
              <a:t> = 1.5---1.66</a:t>
            </a:r>
          </a:p>
          <a:p>
            <a:pPr marL="177800">
              <a:buClrTx/>
              <a:buFontTx/>
              <a:buNone/>
            </a:pPr>
            <a:r>
              <a:rPr lang="es-ES" sz="20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76225" y="1333500"/>
            <a:ext cx="8642350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000" dirty="0" err="1">
                <a:solidFill>
                  <a:srgbClr val="3333CC"/>
                </a:solidFill>
              </a:rPr>
              <a:t>Approximants</a:t>
            </a:r>
            <a:r>
              <a:rPr lang="es-ES" sz="2000" dirty="0">
                <a:solidFill>
                  <a:srgbClr val="3333CC"/>
                </a:solidFill>
              </a:rPr>
              <a:t> </a:t>
            </a:r>
            <a:r>
              <a:rPr lang="es-ES" sz="2000" dirty="0" err="1">
                <a:solidFill>
                  <a:srgbClr val="3333CC"/>
                </a:solidFill>
              </a:rPr>
              <a:t>with</a:t>
            </a:r>
            <a:r>
              <a:rPr lang="es-ES" sz="2000" dirty="0">
                <a:solidFill>
                  <a:srgbClr val="3333CC"/>
                </a:solidFill>
              </a:rPr>
              <a:t> </a:t>
            </a:r>
            <a:r>
              <a:rPr lang="es-ES" sz="2000" dirty="0" err="1">
                <a:solidFill>
                  <a:srgbClr val="3333CC"/>
                </a:solidFill>
              </a:rPr>
              <a:t>c</a:t>
            </a:r>
            <a:r>
              <a:rPr lang="es-ES" sz="2000" baseline="-25000" dirty="0" err="1">
                <a:solidFill>
                  <a:srgbClr val="3333CC"/>
                </a:solidFill>
              </a:rPr>
              <a:t>H</a:t>
            </a:r>
            <a:r>
              <a:rPr lang="es-ES" sz="2000" baseline="-25000" dirty="0">
                <a:solidFill>
                  <a:srgbClr val="3333CC"/>
                </a:solidFill>
              </a:rPr>
              <a:t>/</a:t>
            </a:r>
            <a:r>
              <a:rPr lang="es-ES" sz="2000" dirty="0" err="1">
                <a:solidFill>
                  <a:srgbClr val="3333CC"/>
                </a:solidFill>
              </a:rPr>
              <a:t>c</a:t>
            </a:r>
            <a:r>
              <a:rPr lang="es-ES" sz="2000" baseline="-25000" dirty="0" err="1">
                <a:solidFill>
                  <a:srgbClr val="3333CC"/>
                </a:solidFill>
              </a:rPr>
              <a:t>G</a:t>
            </a:r>
            <a:r>
              <a:rPr lang="es-ES" sz="2000" baseline="-25000" dirty="0">
                <a:solidFill>
                  <a:srgbClr val="3333CC"/>
                </a:solidFill>
              </a:rPr>
              <a:t> </a:t>
            </a:r>
            <a:r>
              <a:rPr lang="es-ES" sz="2000" dirty="0" err="1">
                <a:solidFill>
                  <a:srgbClr val="3333CC"/>
                </a:solidFill>
              </a:rPr>
              <a:t>from</a:t>
            </a:r>
            <a:r>
              <a:rPr lang="es-ES" sz="2000" dirty="0">
                <a:solidFill>
                  <a:srgbClr val="3333CC"/>
                </a:solidFill>
              </a:rPr>
              <a:t> 1.5 (3g/2h </a:t>
            </a:r>
            <a:r>
              <a:rPr lang="es-ES" sz="2000" dirty="0" err="1">
                <a:solidFill>
                  <a:srgbClr val="3333CC"/>
                </a:solidFill>
              </a:rPr>
              <a:t>structure</a:t>
            </a:r>
            <a:r>
              <a:rPr lang="es-ES" sz="2000" dirty="0">
                <a:solidFill>
                  <a:srgbClr val="3333CC"/>
                </a:solidFill>
              </a:rPr>
              <a:t>) </a:t>
            </a:r>
            <a:r>
              <a:rPr lang="es-ES" sz="2000" dirty="0" err="1">
                <a:solidFill>
                  <a:srgbClr val="3333CC"/>
                </a:solidFill>
              </a:rPr>
              <a:t>to</a:t>
            </a:r>
            <a:r>
              <a:rPr lang="es-ES" sz="2000" dirty="0">
                <a:solidFill>
                  <a:srgbClr val="3333CC"/>
                </a:solidFill>
              </a:rPr>
              <a:t> 1.8 (9g/5h </a:t>
            </a:r>
            <a:r>
              <a:rPr lang="es-ES" sz="2000" dirty="0" err="1">
                <a:solidFill>
                  <a:srgbClr val="3333CC"/>
                </a:solidFill>
              </a:rPr>
              <a:t>structure</a:t>
            </a:r>
            <a:r>
              <a:rPr lang="es-ES" sz="2000" dirty="0">
                <a:solidFill>
                  <a:srgbClr val="3333CC"/>
                </a:solidFill>
              </a:rPr>
              <a:t>)</a:t>
            </a: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25"/>
            <a:ext cx="5946775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539750" y="5886450"/>
            <a:ext cx="8208963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69863" indent="-169863"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169863" algn="l"/>
                <a:tab pos="617538" algn="l"/>
                <a:tab pos="1066800" algn="l"/>
                <a:tab pos="1516063" algn="l"/>
                <a:tab pos="1965325" algn="l"/>
                <a:tab pos="2414588" algn="l"/>
                <a:tab pos="2863850" algn="l"/>
                <a:tab pos="3313113" algn="l"/>
                <a:tab pos="3762375" algn="l"/>
                <a:tab pos="4211638" algn="l"/>
                <a:tab pos="4660900" algn="l"/>
                <a:tab pos="5110163" algn="l"/>
                <a:tab pos="5559425" algn="l"/>
                <a:tab pos="6008688" algn="l"/>
                <a:tab pos="6457950" algn="l"/>
                <a:tab pos="6907213" algn="l"/>
                <a:tab pos="7356475" algn="l"/>
                <a:tab pos="7805738" algn="l"/>
                <a:tab pos="8255000" algn="l"/>
                <a:tab pos="8704263" algn="l"/>
                <a:tab pos="9153525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s-ES" sz="2000" dirty="0">
                <a:solidFill>
                  <a:srgbClr val="000000"/>
                </a:solidFill>
              </a:rPr>
              <a:t>6-8 </a:t>
            </a:r>
            <a:r>
              <a:rPr lang="es-ES" sz="2000" dirty="0" err="1">
                <a:solidFill>
                  <a:srgbClr val="000000"/>
                </a:solidFill>
              </a:rPr>
              <a:t>GPa</a:t>
            </a:r>
            <a:r>
              <a:rPr lang="es-ES" sz="2000" dirty="0">
                <a:solidFill>
                  <a:srgbClr val="000000"/>
                </a:solidFill>
              </a:rPr>
              <a:t> offset </a:t>
            </a:r>
            <a:r>
              <a:rPr lang="es-ES" sz="2000" dirty="0" err="1">
                <a:solidFill>
                  <a:srgbClr val="000000"/>
                </a:solidFill>
              </a:rPr>
              <a:t>calculated</a:t>
            </a:r>
            <a:r>
              <a:rPr lang="es-ES" sz="2000" dirty="0">
                <a:solidFill>
                  <a:srgbClr val="000000"/>
                </a:solidFill>
              </a:rPr>
              <a:t> vs </a:t>
            </a:r>
            <a:r>
              <a:rPr lang="es-ES" sz="2000" dirty="0" err="1">
                <a:solidFill>
                  <a:srgbClr val="000000"/>
                </a:solidFill>
              </a:rPr>
              <a:t>measured</a:t>
            </a:r>
            <a:r>
              <a:rPr lang="es-ES" sz="2000" dirty="0">
                <a:solidFill>
                  <a:srgbClr val="000000"/>
                </a:solidFill>
              </a:rPr>
              <a:t> 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H</a:t>
            </a:r>
            <a:r>
              <a:rPr lang="es-ES" sz="2000" dirty="0">
                <a:solidFill>
                  <a:srgbClr val="000000"/>
                </a:solidFill>
              </a:rPr>
              <a:t>/</a:t>
            </a:r>
            <a:r>
              <a:rPr lang="es-ES" sz="2000" dirty="0" err="1">
                <a:solidFill>
                  <a:srgbClr val="000000"/>
                </a:solidFill>
              </a:rPr>
              <a:t>c</a:t>
            </a:r>
            <a:r>
              <a:rPr lang="es-ES" sz="2000" baseline="-25000" dirty="0" err="1">
                <a:solidFill>
                  <a:srgbClr val="000000"/>
                </a:solidFill>
              </a:rPr>
              <a:t>G</a:t>
            </a:r>
            <a:r>
              <a:rPr lang="es-ES" sz="2000" dirty="0">
                <a:solidFill>
                  <a:srgbClr val="000000"/>
                </a:solidFill>
              </a:rPr>
              <a:t> curves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Na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-V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(ELF)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307013" y="4305300"/>
            <a:ext cx="180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5" t="14961" r="18866" b="15706"/>
          <a:stretch>
            <a:fillRect/>
          </a:stretch>
        </p:blipFill>
        <p:spPr bwMode="auto">
          <a:xfrm rot="16200000">
            <a:off x="323850" y="1836738"/>
            <a:ext cx="39592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915" t="14961" r="18866" b="1570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" t="9514" r="2336" b="9682"/>
          <a:stretch>
            <a:fillRect/>
          </a:stretch>
        </p:blipFill>
        <p:spPr bwMode="auto">
          <a:xfrm rot="16200000">
            <a:off x="3190082" y="2205831"/>
            <a:ext cx="3905250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85" t="9514" r="2336" b="96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15616" y="5661248"/>
            <a:ext cx="2627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rgbClr val="00B050"/>
                </a:solidFill>
              </a:rPr>
              <a:t>Guest</a:t>
            </a:r>
            <a:r>
              <a:rPr lang="es-ES" sz="2000" dirty="0">
                <a:solidFill>
                  <a:srgbClr val="00B050"/>
                </a:solidFill>
              </a:rPr>
              <a:t> ELF </a:t>
            </a:r>
            <a:r>
              <a:rPr lang="es-ES" sz="2000" dirty="0" err="1">
                <a:solidFill>
                  <a:srgbClr val="00B050"/>
                </a:solidFill>
              </a:rPr>
              <a:t>maxima</a:t>
            </a:r>
            <a:endParaRPr lang="es-ES" sz="2000" dirty="0">
              <a:solidFill>
                <a:srgbClr val="00B050"/>
              </a:solidFill>
            </a:endParaRPr>
          </a:p>
          <a:p>
            <a:r>
              <a:rPr lang="es-ES" sz="2000" dirty="0" err="1">
                <a:solidFill>
                  <a:schemeClr val="tx1"/>
                </a:solidFill>
              </a:rPr>
              <a:t>ELF</a:t>
            </a:r>
            <a:r>
              <a:rPr lang="es-ES" sz="2000" baseline="-25000" dirty="0" err="1">
                <a:solidFill>
                  <a:schemeClr val="tx1"/>
                </a:solidFill>
              </a:rPr>
              <a:t>av</a:t>
            </a:r>
            <a:r>
              <a:rPr lang="es-ES" sz="2000" dirty="0">
                <a:solidFill>
                  <a:schemeClr val="tx1"/>
                </a:solidFill>
              </a:rPr>
              <a:t>=0.94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63888" y="5661248"/>
            <a:ext cx="2659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                  </a:t>
            </a:r>
            <a:r>
              <a:rPr lang="es-ES" dirty="0" err="1">
                <a:solidFill>
                  <a:srgbClr val="FF0066"/>
                </a:solidFill>
              </a:rPr>
              <a:t>H</a:t>
            </a:r>
            <a:r>
              <a:rPr lang="es-ES" sz="2000" dirty="0" err="1">
                <a:solidFill>
                  <a:srgbClr val="FF0066"/>
                </a:solidFill>
              </a:rPr>
              <a:t>Host</a:t>
            </a:r>
            <a:r>
              <a:rPr lang="es-ES" sz="2000" dirty="0">
                <a:solidFill>
                  <a:srgbClr val="FF0066"/>
                </a:solidFill>
              </a:rPr>
              <a:t> ELF </a:t>
            </a:r>
            <a:r>
              <a:rPr lang="es-ES" sz="2000" dirty="0" err="1">
                <a:solidFill>
                  <a:srgbClr val="FF0066"/>
                </a:solidFill>
              </a:rPr>
              <a:t>maxima</a:t>
            </a:r>
            <a:endParaRPr lang="es-ES" sz="2000" dirty="0">
              <a:solidFill>
                <a:srgbClr val="FF0066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      </a:t>
            </a:r>
            <a:r>
              <a:rPr lang="es-ES" sz="2000" dirty="0" err="1">
                <a:solidFill>
                  <a:schemeClr val="tx1"/>
                </a:solidFill>
              </a:rPr>
              <a:t>ELF</a:t>
            </a:r>
            <a:r>
              <a:rPr lang="es-ES" sz="2000" baseline="-25000" dirty="0" err="1">
                <a:solidFill>
                  <a:schemeClr val="tx1"/>
                </a:solidFill>
              </a:rPr>
              <a:t>av</a:t>
            </a:r>
            <a:r>
              <a:rPr lang="es-ES" sz="2000" dirty="0">
                <a:solidFill>
                  <a:schemeClr val="tx1"/>
                </a:solidFill>
              </a:rPr>
              <a:t>=0.965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223002" y="1484784"/>
            <a:ext cx="25257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rgbClr val="00B050"/>
                </a:solidFill>
              </a:rPr>
              <a:t>Guest</a:t>
            </a:r>
            <a:r>
              <a:rPr lang="es-ES" sz="2000" dirty="0">
                <a:solidFill>
                  <a:srgbClr val="00B050"/>
                </a:solidFill>
              </a:rPr>
              <a:t> ELF </a:t>
            </a:r>
            <a:r>
              <a:rPr lang="es-ES" sz="2000" dirty="0" err="1">
                <a:solidFill>
                  <a:srgbClr val="00B050"/>
                </a:solidFill>
              </a:rPr>
              <a:t>maxima</a:t>
            </a:r>
            <a:endParaRPr lang="es-ES" sz="2000" dirty="0">
              <a:solidFill>
                <a:srgbClr val="00B050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ELF(bip)=0.85</a:t>
            </a:r>
          </a:p>
          <a:p>
            <a:r>
              <a:rPr lang="es-ES" sz="2000" dirty="0">
                <a:solidFill>
                  <a:schemeClr val="tx1"/>
                </a:solidFill>
              </a:rPr>
              <a:t>1.058 e</a:t>
            </a:r>
            <a:r>
              <a:rPr lang="es-ES" sz="2000" baseline="30000" dirty="0">
                <a:solidFill>
                  <a:schemeClr val="tx1"/>
                </a:solidFill>
              </a:rPr>
              <a:t>-</a:t>
            </a:r>
            <a:r>
              <a:rPr lang="es-ES" sz="2000" dirty="0">
                <a:solidFill>
                  <a:schemeClr val="tx1"/>
                </a:solidFill>
              </a:rPr>
              <a:t>/</a:t>
            </a:r>
            <a:r>
              <a:rPr lang="es-ES" sz="2000" dirty="0" err="1">
                <a:solidFill>
                  <a:schemeClr val="tx1"/>
                </a:solidFill>
              </a:rPr>
              <a:t>max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0.02961 e</a:t>
            </a:r>
            <a:r>
              <a:rPr lang="es-ES" sz="2000" baseline="30000" dirty="0">
                <a:solidFill>
                  <a:schemeClr val="tx1"/>
                </a:solidFill>
              </a:rPr>
              <a:t>-</a:t>
            </a:r>
            <a:r>
              <a:rPr lang="es-ES" sz="2000" dirty="0">
                <a:solidFill>
                  <a:schemeClr val="tx1"/>
                </a:solidFill>
              </a:rPr>
              <a:t>/bohr</a:t>
            </a:r>
            <a:r>
              <a:rPr lang="es-ES" sz="2000" baseline="30000" dirty="0">
                <a:solidFill>
                  <a:schemeClr val="tx1"/>
                </a:solidFill>
              </a:rPr>
              <a:t>3</a:t>
            </a:r>
          </a:p>
          <a:p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rgbClr val="FF0066"/>
                </a:solidFill>
              </a:rPr>
              <a:t>Host ELF </a:t>
            </a:r>
            <a:r>
              <a:rPr lang="es-ES" sz="2000" dirty="0" err="1">
                <a:solidFill>
                  <a:srgbClr val="FF0066"/>
                </a:solidFill>
              </a:rPr>
              <a:t>maxima</a:t>
            </a:r>
            <a:endParaRPr lang="es-ES" sz="2000" dirty="0">
              <a:solidFill>
                <a:srgbClr val="FF0066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ELF(bip)=0.35</a:t>
            </a:r>
          </a:p>
          <a:p>
            <a:r>
              <a:rPr lang="es-ES" sz="2000" dirty="0">
                <a:solidFill>
                  <a:schemeClr val="tx1"/>
                </a:solidFill>
              </a:rPr>
              <a:t>1.695 e</a:t>
            </a:r>
            <a:r>
              <a:rPr lang="es-ES" sz="2000" baseline="30000" dirty="0">
                <a:solidFill>
                  <a:schemeClr val="tx1"/>
                </a:solidFill>
              </a:rPr>
              <a:t>-</a:t>
            </a:r>
            <a:r>
              <a:rPr lang="es-ES" sz="2000" dirty="0">
                <a:solidFill>
                  <a:schemeClr val="tx1"/>
                </a:solidFill>
              </a:rPr>
              <a:t>/</a:t>
            </a:r>
            <a:r>
              <a:rPr lang="es-ES" sz="2000" dirty="0" err="1">
                <a:solidFill>
                  <a:schemeClr val="tx1"/>
                </a:solidFill>
              </a:rPr>
              <a:t>max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0.02994 e</a:t>
            </a:r>
            <a:r>
              <a:rPr lang="es-ES" sz="2000" baseline="30000" dirty="0">
                <a:solidFill>
                  <a:schemeClr val="tx1"/>
                </a:solidFill>
              </a:rPr>
              <a:t>-</a:t>
            </a:r>
            <a:r>
              <a:rPr lang="es-ES" sz="2000" dirty="0">
                <a:solidFill>
                  <a:schemeClr val="tx1"/>
                </a:solidFill>
              </a:rPr>
              <a:t>/bohr</a:t>
            </a:r>
            <a:r>
              <a:rPr lang="es-ES" sz="2000" baseline="30000" dirty="0">
                <a:solidFill>
                  <a:schemeClr val="tx1"/>
                </a:solidFill>
              </a:rPr>
              <a:t>3</a:t>
            </a:r>
          </a:p>
          <a:p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04248" y="5661248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tx1"/>
                </a:solidFill>
              </a:rPr>
              <a:t> At 160 </a:t>
            </a:r>
            <a:r>
              <a:rPr lang="es-ES" sz="2000" dirty="0" err="1">
                <a:solidFill>
                  <a:schemeClr val="tx1"/>
                </a:solidFill>
              </a:rPr>
              <a:t>GPa</a:t>
            </a:r>
            <a:endParaRPr lang="es-E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K-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IIIa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(ELF)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5307013" y="4305300"/>
            <a:ext cx="1809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1115616" y="5661248"/>
            <a:ext cx="2627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chemeClr val="tx1"/>
                </a:solidFill>
              </a:rPr>
              <a:t>Guest</a:t>
            </a:r>
            <a:r>
              <a:rPr lang="es-ES" sz="2000" dirty="0">
                <a:solidFill>
                  <a:schemeClr val="tx1"/>
                </a:solidFill>
              </a:rPr>
              <a:t> ELF </a:t>
            </a:r>
            <a:r>
              <a:rPr lang="es-ES" sz="2000" dirty="0" err="1">
                <a:solidFill>
                  <a:schemeClr val="tx1"/>
                </a:solidFill>
              </a:rPr>
              <a:t>maxima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 err="1">
                <a:solidFill>
                  <a:schemeClr val="tx1"/>
                </a:solidFill>
              </a:rPr>
              <a:t>ELF</a:t>
            </a:r>
            <a:r>
              <a:rPr lang="es-ES" sz="2000" baseline="-25000" dirty="0" err="1">
                <a:solidFill>
                  <a:schemeClr val="tx1"/>
                </a:solidFill>
              </a:rPr>
              <a:t>av</a:t>
            </a:r>
            <a:r>
              <a:rPr lang="es-ES" sz="2000" dirty="0">
                <a:solidFill>
                  <a:schemeClr val="tx1"/>
                </a:solidFill>
              </a:rPr>
              <a:t>=0.89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63888" y="5661248"/>
            <a:ext cx="2659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                  </a:t>
            </a:r>
            <a:r>
              <a:rPr lang="es-ES" dirty="0" err="1"/>
              <a:t>H</a:t>
            </a:r>
            <a:r>
              <a:rPr lang="es-ES" sz="2000" dirty="0" err="1">
                <a:solidFill>
                  <a:schemeClr val="tx1"/>
                </a:solidFill>
              </a:rPr>
              <a:t>Host</a:t>
            </a:r>
            <a:r>
              <a:rPr lang="es-ES" sz="2000" dirty="0">
                <a:solidFill>
                  <a:schemeClr val="tx1"/>
                </a:solidFill>
              </a:rPr>
              <a:t> ELF </a:t>
            </a:r>
            <a:r>
              <a:rPr lang="es-ES" sz="2000" dirty="0" err="1">
                <a:solidFill>
                  <a:schemeClr val="tx1"/>
                </a:solidFill>
              </a:rPr>
              <a:t>maxima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      </a:t>
            </a:r>
            <a:r>
              <a:rPr lang="es-ES" sz="2000" dirty="0" err="1">
                <a:solidFill>
                  <a:schemeClr val="tx1"/>
                </a:solidFill>
              </a:rPr>
              <a:t>ELF</a:t>
            </a:r>
            <a:r>
              <a:rPr lang="es-ES" sz="2000" baseline="-25000" dirty="0" err="1">
                <a:solidFill>
                  <a:schemeClr val="tx1"/>
                </a:solidFill>
              </a:rPr>
              <a:t>av</a:t>
            </a:r>
            <a:r>
              <a:rPr lang="es-ES" sz="2000" dirty="0">
                <a:solidFill>
                  <a:schemeClr val="tx1"/>
                </a:solidFill>
              </a:rPr>
              <a:t>=0.95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223002" y="1484784"/>
            <a:ext cx="25257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chemeClr val="accent1"/>
                </a:solidFill>
              </a:rPr>
              <a:t>Guest</a:t>
            </a:r>
            <a:r>
              <a:rPr lang="es-ES" sz="2000" dirty="0">
                <a:solidFill>
                  <a:schemeClr val="accent1"/>
                </a:solidFill>
              </a:rPr>
              <a:t> ELF </a:t>
            </a:r>
            <a:r>
              <a:rPr lang="es-ES" sz="2000" dirty="0" err="1">
                <a:solidFill>
                  <a:schemeClr val="accent1"/>
                </a:solidFill>
              </a:rPr>
              <a:t>maxima</a:t>
            </a:r>
            <a:endParaRPr lang="es-ES" sz="2000" dirty="0">
              <a:solidFill>
                <a:schemeClr val="accent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ELF(bip)=0.49</a:t>
            </a:r>
          </a:p>
          <a:p>
            <a:r>
              <a:rPr lang="es-ES" sz="2000" dirty="0">
                <a:solidFill>
                  <a:schemeClr val="tx1"/>
                </a:solidFill>
              </a:rPr>
              <a:t>0.721 e</a:t>
            </a:r>
            <a:r>
              <a:rPr lang="es-ES" sz="2000" baseline="30000" dirty="0">
                <a:solidFill>
                  <a:schemeClr val="tx1"/>
                </a:solidFill>
              </a:rPr>
              <a:t>-</a:t>
            </a:r>
            <a:r>
              <a:rPr lang="es-ES" sz="2000" dirty="0">
                <a:solidFill>
                  <a:schemeClr val="tx1"/>
                </a:solidFill>
              </a:rPr>
              <a:t>/</a:t>
            </a:r>
            <a:r>
              <a:rPr lang="es-ES" sz="2000" dirty="0" err="1">
                <a:solidFill>
                  <a:schemeClr val="tx1"/>
                </a:solidFill>
              </a:rPr>
              <a:t>max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0.01826 e/bohr</a:t>
            </a:r>
            <a:r>
              <a:rPr lang="es-ES" sz="2000" baseline="30000" dirty="0">
                <a:solidFill>
                  <a:schemeClr val="tx1"/>
                </a:solidFill>
              </a:rPr>
              <a:t>3</a:t>
            </a:r>
          </a:p>
          <a:p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rgbClr val="FFC000"/>
                </a:solidFill>
              </a:rPr>
              <a:t>Host ELF </a:t>
            </a:r>
            <a:r>
              <a:rPr lang="es-ES" sz="2000" dirty="0" err="1">
                <a:solidFill>
                  <a:srgbClr val="FFC000"/>
                </a:solidFill>
              </a:rPr>
              <a:t>maxima</a:t>
            </a:r>
            <a:endParaRPr lang="es-ES" sz="2000" dirty="0">
              <a:solidFill>
                <a:srgbClr val="FFC000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ELF(bip)=0.15</a:t>
            </a:r>
          </a:p>
          <a:p>
            <a:r>
              <a:rPr lang="es-ES" sz="2000" dirty="0">
                <a:solidFill>
                  <a:schemeClr val="tx1"/>
                </a:solidFill>
              </a:rPr>
              <a:t>1.165 e</a:t>
            </a:r>
            <a:r>
              <a:rPr lang="es-ES" sz="2000" baseline="30000" dirty="0">
                <a:solidFill>
                  <a:schemeClr val="tx1"/>
                </a:solidFill>
              </a:rPr>
              <a:t>-</a:t>
            </a:r>
            <a:r>
              <a:rPr lang="es-ES" sz="2000" dirty="0">
                <a:solidFill>
                  <a:schemeClr val="tx1"/>
                </a:solidFill>
              </a:rPr>
              <a:t>/</a:t>
            </a:r>
            <a:r>
              <a:rPr lang="es-ES" sz="2000" dirty="0" err="1">
                <a:solidFill>
                  <a:schemeClr val="tx1"/>
                </a:solidFill>
              </a:rPr>
              <a:t>max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0.01680 e/bohr</a:t>
            </a:r>
            <a:r>
              <a:rPr lang="es-ES" sz="2000" baseline="30000" dirty="0">
                <a:solidFill>
                  <a:schemeClr val="tx1"/>
                </a:solidFill>
              </a:rPr>
              <a:t>3</a:t>
            </a:r>
          </a:p>
          <a:p>
            <a:endParaRPr lang="es-ES" sz="2000" dirty="0">
              <a:solidFill>
                <a:schemeClr val="tx1"/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9" t="2720" r="27833" b="6558"/>
          <a:stretch/>
        </p:blipFill>
        <p:spPr>
          <a:xfrm>
            <a:off x="539552" y="1484784"/>
            <a:ext cx="2779207" cy="360000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7" t="6480" r="31944" b="4433"/>
          <a:stretch/>
        </p:blipFill>
        <p:spPr>
          <a:xfrm>
            <a:off x="3795168" y="1537097"/>
            <a:ext cx="219655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033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>
            <a:extLst>
              <a:ext uri="{FF2B5EF4-FFF2-40B4-BE49-F238E27FC236}">
                <a16:creationId xmlns:a16="http://schemas.microsoft.com/office/drawing/2014/main" id="{7C35C940-1105-2BC8-43CC-D78042D2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582613"/>
            <a:ext cx="2760662" cy="1992312"/>
          </a:xfrm>
          <a:prstGeom prst="rect">
            <a:avLst/>
          </a:prstGeom>
          <a:noFill/>
          <a:ln w="38160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4" name="Picture 2">
            <a:extLst>
              <a:ext uri="{FF2B5EF4-FFF2-40B4-BE49-F238E27FC236}">
                <a16:creationId xmlns:a16="http://schemas.microsoft.com/office/drawing/2014/main" id="{AEBAA17C-C3D7-E1BA-2ED8-BC5035033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781300"/>
            <a:ext cx="2614612" cy="3476625"/>
          </a:xfrm>
          <a:prstGeom prst="rect">
            <a:avLst/>
          </a:prstGeom>
          <a:noFill/>
          <a:ln w="38160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5" name="Picture 3">
            <a:extLst>
              <a:ext uri="{FF2B5EF4-FFF2-40B4-BE49-F238E27FC236}">
                <a16:creationId xmlns:a16="http://schemas.microsoft.com/office/drawing/2014/main" id="{9278BBAC-8507-B7E3-2624-E20B33AD8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2338388"/>
            <a:ext cx="2728912" cy="3887787"/>
          </a:xfrm>
          <a:prstGeom prst="rect">
            <a:avLst/>
          </a:prstGeom>
          <a:noFill/>
          <a:ln w="38160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9636" name="Text Box 4">
            <a:extLst>
              <a:ext uri="{FF2B5EF4-FFF2-40B4-BE49-F238E27FC236}">
                <a16:creationId xmlns:a16="http://schemas.microsoft.com/office/drawing/2014/main" id="{B59981D1-58CE-97A7-7616-333B88A90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6925" y="5259388"/>
            <a:ext cx="2514600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1800" b="1">
                <a:latin typeface="Calibri" panose="020F0502020204030204" pitchFamily="34" charset="0"/>
                <a:ea typeface="ＭＳ Ｐゴシック" panose="020B0600070205080204" pitchFamily="34" charset="-128"/>
              </a:rPr>
              <a:t>xSiO</a:t>
            </a:r>
            <a:r>
              <a:rPr lang="es-ES" altLang="es-ES" sz="1800" b="1" baseline="-25000">
                <a:latin typeface="Calibri" panose="020F0502020204030204" pitchFamily="34" charset="0"/>
                <a:ea typeface="ＭＳ Ｐゴシック" panose="020B0600070205080204" pitchFamily="34" charset="-128"/>
              </a:rPr>
              <a:t>2</a:t>
            </a:r>
            <a:r>
              <a:rPr lang="es-ES" altLang="es-ES" sz="1800" b="1">
                <a:latin typeface="Calibri" panose="020F0502020204030204" pitchFamily="34" charset="0"/>
                <a:ea typeface="ＭＳ Ｐゴシック" panose="020B0600070205080204" pitchFamily="34" charset="-128"/>
              </a:rPr>
              <a:t> + yCO</a:t>
            </a:r>
            <a:r>
              <a:rPr lang="es-ES" altLang="es-ES" sz="1800" b="1" baseline="-25000">
                <a:latin typeface="Calibri" panose="020F0502020204030204" pitchFamily="34" charset="0"/>
                <a:ea typeface="ＭＳ Ｐゴシック" panose="020B0600070205080204" pitchFamily="34" charset="-128"/>
              </a:rPr>
              <a:t>2</a:t>
            </a:r>
            <a:r>
              <a:rPr lang="es-ES" altLang="es-ES" sz="1800" b="1">
                <a:latin typeface="Calibri" panose="020F0502020204030204" pitchFamily="34" charset="0"/>
                <a:ea typeface="ＭＳ Ｐゴシック" panose="020B0600070205080204" pitchFamily="34" charset="-128"/>
              </a:rPr>
              <a:t> -&gt; Si</a:t>
            </a:r>
            <a:r>
              <a:rPr lang="es-ES" altLang="es-ES" sz="1800" b="1" baseline="-25000">
                <a:latin typeface="Calibri" panose="020F0502020204030204" pitchFamily="34" charset="0"/>
                <a:ea typeface="ＭＳ Ｐゴシック" panose="020B0600070205080204" pitchFamily="34" charset="-128"/>
              </a:rPr>
              <a:t>x</a:t>
            </a:r>
            <a:r>
              <a:rPr lang="es-ES" altLang="es-ES" sz="1800" b="1">
                <a:latin typeface="Calibri" panose="020F0502020204030204" pitchFamily="34" charset="0"/>
                <a:ea typeface="ＭＳ Ｐゴシック" panose="020B0600070205080204" pitchFamily="34" charset="-128"/>
              </a:rPr>
              <a:t>C</a:t>
            </a:r>
            <a:r>
              <a:rPr lang="es-ES" altLang="es-ES" sz="1800" b="1" baseline="-25000">
                <a:latin typeface="Calibri" panose="020F0502020204030204" pitchFamily="34" charset="0"/>
                <a:ea typeface="ＭＳ Ｐゴシック" panose="020B0600070205080204" pitchFamily="34" charset="-128"/>
              </a:rPr>
              <a:t>y</a:t>
            </a:r>
            <a:r>
              <a:rPr lang="es-ES" altLang="es-ES" sz="1800" b="1">
                <a:latin typeface="Calibri" panose="020F0502020204030204" pitchFamily="34" charset="0"/>
                <a:ea typeface="ＭＳ Ｐゴシック" panose="020B0600070205080204" pitchFamily="34" charset="-128"/>
              </a:rPr>
              <a:t>O</a:t>
            </a:r>
            <a:r>
              <a:rPr lang="es-ES" altLang="es-ES" sz="1800" b="1" baseline="-25000">
                <a:latin typeface="Calibri" panose="020F0502020204030204" pitchFamily="34" charset="0"/>
                <a:ea typeface="ＭＳ Ｐゴシック" panose="020B0600070205080204" pitchFamily="34" charset="-128"/>
              </a:rPr>
              <a:t>2x+2y</a:t>
            </a:r>
          </a:p>
          <a:p>
            <a:pPr algn="ctr">
              <a:buClrTx/>
              <a:buFontTx/>
              <a:buNone/>
            </a:pPr>
            <a:r>
              <a:rPr lang="es-ES" altLang="es-ES" sz="1800" b="1">
                <a:latin typeface="Calibri" panose="020F0502020204030204" pitchFamily="34" charset="0"/>
                <a:ea typeface="ＭＳ Ｐゴシック" panose="020B0600070205080204" pitchFamily="34" charset="-128"/>
              </a:rPr>
              <a:t>18-26 GPa &amp; 296-980 K</a:t>
            </a:r>
          </a:p>
        </p:txBody>
      </p:sp>
      <p:pic>
        <p:nvPicPr>
          <p:cNvPr id="69637" name="Picture 5">
            <a:extLst>
              <a:ext uri="{FF2B5EF4-FFF2-40B4-BE49-F238E27FC236}">
                <a16:creationId xmlns:a16="http://schemas.microsoft.com/office/drawing/2014/main" id="{5C7ADD29-30A8-CAAE-7B1D-1A58ECAD4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38163"/>
            <a:ext cx="5883275" cy="1638300"/>
          </a:xfrm>
          <a:prstGeom prst="rect">
            <a:avLst/>
          </a:prstGeom>
          <a:noFill/>
          <a:ln w="38160" cap="sq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8" name="Picture 6">
            <a:extLst>
              <a:ext uri="{FF2B5EF4-FFF2-40B4-BE49-F238E27FC236}">
                <a16:creationId xmlns:a16="http://schemas.microsoft.com/office/drawing/2014/main" id="{F54120EB-93D4-BD15-1725-50AC55D9D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63" y="2878138"/>
            <a:ext cx="1936750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ext Box 1">
            <a:extLst>
              <a:ext uri="{FF2B5EF4-FFF2-40B4-BE49-F238E27FC236}">
                <a16:creationId xmlns:a16="http://schemas.microsoft.com/office/drawing/2014/main" id="{7B31C1D0-D78B-D154-C684-2A3745A4B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4802188"/>
            <a:ext cx="8278813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ClrTx/>
              <a:buFontTx/>
              <a:buNone/>
            </a:pPr>
            <a:r>
              <a:rPr lang="es-ES" altLang="es-ES" sz="2300">
                <a:solidFill>
                  <a:srgbClr val="0000FF"/>
                </a:solidFill>
              </a:rPr>
              <a:t>After optimization…</a:t>
            </a:r>
          </a:p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s-ES" altLang="es-ES" sz="2300"/>
              <a:t>Distorted CO</a:t>
            </a:r>
            <a:r>
              <a:rPr lang="es-ES" altLang="es-ES" sz="2300" baseline="-25000"/>
              <a:t>4</a:t>
            </a:r>
            <a:r>
              <a:rPr lang="es-ES" altLang="es-ES" sz="2300"/>
              <a:t> + SiO</a:t>
            </a:r>
            <a:r>
              <a:rPr lang="es-ES" altLang="es-ES" sz="2300" baseline="-25000"/>
              <a:t>6</a:t>
            </a:r>
            <a:r>
              <a:rPr lang="es-ES" altLang="es-ES" sz="2300"/>
              <a:t> units </a:t>
            </a:r>
          </a:p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s-ES" altLang="es-ES" sz="2300"/>
              <a:t>unstable vs decomposition into CO</a:t>
            </a:r>
            <a:r>
              <a:rPr lang="es-ES" altLang="es-ES" sz="2300" baseline="-25000"/>
              <a:t>2</a:t>
            </a:r>
            <a:r>
              <a:rPr lang="es-ES" altLang="es-ES" sz="2300"/>
              <a:t>-III and SiO</a:t>
            </a:r>
            <a:r>
              <a:rPr lang="es-ES" altLang="es-ES" sz="2300" baseline="-25000"/>
              <a:t>2</a:t>
            </a:r>
            <a:r>
              <a:rPr lang="es-ES" altLang="es-ES" sz="2300"/>
              <a:t>-stishovite</a:t>
            </a:r>
          </a:p>
        </p:txBody>
      </p:sp>
      <p:sp>
        <p:nvSpPr>
          <p:cNvPr id="70658" name="Text Box 2">
            <a:extLst>
              <a:ext uri="{FF2B5EF4-FFF2-40B4-BE49-F238E27FC236}">
                <a16:creationId xmlns:a16="http://schemas.microsoft.com/office/drawing/2014/main" id="{0FF3CF09-2AD1-63E0-E21C-95F7E76A7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360363"/>
            <a:ext cx="8231187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Is there any SiCO compound?</a:t>
            </a:r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id="{665B7783-5437-9E77-1FE0-87300ACC8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3816350"/>
            <a:ext cx="36417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0660" name="Text Box 4">
            <a:extLst>
              <a:ext uri="{FF2B5EF4-FFF2-40B4-BE49-F238E27FC236}">
                <a16:creationId xmlns:a16="http://schemas.microsoft.com/office/drawing/2014/main" id="{712B84A8-6A0F-779E-7A40-0230102E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152525"/>
            <a:ext cx="79438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SzPct val="45000"/>
              <a:buFontTx/>
              <a:buNone/>
            </a:pPr>
            <a:r>
              <a:rPr lang="es-ES" altLang="es-ES" sz="2300">
                <a:solidFill>
                  <a:srgbClr val="0000FF"/>
                </a:solidFill>
              </a:rPr>
              <a:t>From database analysis</a:t>
            </a:r>
          </a:p>
          <a:p>
            <a:pPr>
              <a:buSzPct val="45000"/>
              <a:buFont typeface="Wingdings" panose="05000000000000000000" pitchFamily="2" charset="2"/>
              <a:buChar char=""/>
            </a:pPr>
            <a:r>
              <a:rPr lang="es-ES" altLang="es-ES" sz="2300"/>
              <a:t> Candidate structure UB</a:t>
            </a:r>
            <a:r>
              <a:rPr lang="es-ES" altLang="es-ES" sz="2300" baseline="-33000"/>
              <a:t>2</a:t>
            </a:r>
            <a:r>
              <a:rPr lang="es-ES" altLang="es-ES" sz="2300"/>
              <a:t>O</a:t>
            </a:r>
            <a:r>
              <a:rPr lang="es-ES" altLang="es-ES" sz="2300" baseline="-33000"/>
              <a:t>6</a:t>
            </a:r>
            <a:r>
              <a:rPr lang="es-ES" altLang="es-ES" sz="2300"/>
              <a:t> &amp; (</a:t>
            </a:r>
            <a:r>
              <a:rPr lang="es-ES" altLang="es-ES" sz="2300" i="1"/>
              <a:t>C2/c</a:t>
            </a:r>
            <a:r>
              <a:rPr lang="es-ES" altLang="es-ES" sz="2300"/>
              <a:t>, Z=4)</a:t>
            </a:r>
          </a:p>
          <a:p>
            <a:pPr>
              <a:buSzPct val="45000"/>
              <a:buFont typeface="Wingdings" panose="05000000000000000000" pitchFamily="2" charset="2"/>
              <a:buChar char=""/>
            </a:pPr>
            <a:r>
              <a:rPr lang="es-ES" altLang="es-ES" sz="2300"/>
              <a:t> Correct Si</a:t>
            </a:r>
            <a:r>
              <a:rPr lang="es-ES" altLang="es-ES" sz="2300" baseline="-33000"/>
              <a:t>1-x</a:t>
            </a:r>
            <a:r>
              <a:rPr lang="es-ES" altLang="es-ES" sz="2300"/>
              <a:t>C</a:t>
            </a:r>
            <a:r>
              <a:rPr lang="es-ES" altLang="es-ES" sz="2300" baseline="-33000"/>
              <a:t>x</a:t>
            </a:r>
            <a:r>
              <a:rPr lang="es-ES" altLang="es-ES" sz="2300"/>
              <a:t>O</a:t>
            </a:r>
            <a:r>
              <a:rPr lang="es-ES" altLang="es-ES" sz="2300" baseline="-33000"/>
              <a:t>2</a:t>
            </a:r>
            <a:r>
              <a:rPr lang="es-ES" altLang="es-ES" sz="2300"/>
              <a:t> stoichiometry &amp; BO</a:t>
            </a:r>
            <a:r>
              <a:rPr lang="es-ES" altLang="es-ES" sz="2300" baseline="-33000"/>
              <a:t>3</a:t>
            </a:r>
            <a:r>
              <a:rPr lang="es-ES" altLang="es-ES" sz="2300"/>
              <a:t> units</a:t>
            </a:r>
          </a:p>
        </p:txBody>
      </p:sp>
      <p:pic>
        <p:nvPicPr>
          <p:cNvPr id="70661" name="Picture 5">
            <a:extLst>
              <a:ext uri="{FF2B5EF4-FFF2-40B4-BE49-F238E27FC236}">
                <a16:creationId xmlns:a16="http://schemas.microsoft.com/office/drawing/2014/main" id="{748730CF-6B0D-51A9-F6A1-29C1E89D3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" t="-4231" r="2223" b="3075"/>
          <a:stretch>
            <a:fillRect/>
          </a:stretch>
        </p:blipFill>
        <p:spPr bwMode="auto">
          <a:xfrm>
            <a:off x="1223963" y="2447925"/>
            <a:ext cx="3095625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217" t="-4231" r="2223" b="307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ext Box 1">
            <a:extLst>
              <a:ext uri="{FF2B5EF4-FFF2-40B4-BE49-F238E27FC236}">
                <a16:creationId xmlns:a16="http://schemas.microsoft.com/office/drawing/2014/main" id="{ED2F08D8-D969-15DA-C1C1-49E06F19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Global Si</a:t>
            </a:r>
            <a:r>
              <a:rPr lang="en-GB" altLang="es-ES" sz="3800" baseline="-330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x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</a:t>
            </a:r>
            <a:r>
              <a:rPr lang="en-GB" altLang="es-ES" sz="3800" baseline="-330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y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</a:t>
            </a:r>
            <a:r>
              <a:rPr lang="en-GB" altLang="es-ES" sz="3800" baseline="-330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2(x+y) 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searches</a:t>
            </a:r>
          </a:p>
        </p:txBody>
      </p:sp>
      <p:sp>
        <p:nvSpPr>
          <p:cNvPr id="72706" name="Text Box 2">
            <a:extLst>
              <a:ext uri="{FF2B5EF4-FFF2-40B4-BE49-F238E27FC236}">
                <a16:creationId xmlns:a16="http://schemas.microsoft.com/office/drawing/2014/main" id="{CD67814C-9B29-0A0A-7E5A-1A0A40B74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03350"/>
            <a:ext cx="8075613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020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Our calculations:</a:t>
            </a:r>
            <a:r>
              <a:rPr lang="en-GB" altLang="es-ES" sz="2300">
                <a:ea typeface="Microsoft YaHei" panose="020B0503020204020204" pitchFamily="34" charset="-122"/>
              </a:rPr>
              <a:t>    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n-GB" altLang="es-ES" sz="2300">
                <a:ea typeface="Microsoft YaHei" panose="020B0503020204020204" pitchFamily="34" charset="-122"/>
              </a:rPr>
              <a:t> Searches with the USPEX code + DFT calculation 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n-GB" altLang="es-ES" sz="2300">
                <a:ea typeface="Microsoft YaHei" panose="020B0503020204020204" pitchFamily="34" charset="-122"/>
              </a:rPr>
              <a:t>VASP code, PBE PP, cutoff energy: 600 eV... 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n-GB" altLang="es-ES" sz="2300">
                <a:ea typeface="Microsoft YaHei" panose="020B0503020204020204" pitchFamily="34" charset="-122"/>
              </a:rPr>
              <a:t>Stringent reoptimization of the lowest-enthalpy structures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300">
                <a:ea typeface="Microsoft YaHei" panose="020B0503020204020204" pitchFamily="34" charset="-122"/>
              </a:rPr>
              <a:t> x,y =1-3; </a:t>
            </a:r>
            <a:r>
              <a:rPr lang="es-ES" altLang="es-ES" sz="2300" i="1">
                <a:ea typeface="Microsoft YaHei" panose="020B0503020204020204" pitchFamily="34" charset="-122"/>
              </a:rPr>
              <a:t>Z</a:t>
            </a:r>
            <a:r>
              <a:rPr lang="es-ES" altLang="es-ES" sz="2300">
                <a:ea typeface="Microsoft YaHei" panose="020B0503020204020204" pitchFamily="34" charset="-122"/>
              </a:rPr>
              <a:t> = 1-4. Selected pressures from 0 to 100 GPa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300">
                <a:ea typeface="Microsoft YaHei" panose="020B0503020204020204" pitchFamily="34" charset="-122"/>
              </a:rPr>
              <a:t> </a:t>
            </a:r>
            <a:r>
              <a:rPr lang="es-ES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Initial population:</a:t>
            </a:r>
            <a:r>
              <a:rPr lang="es-ES" altLang="es-ES" sz="2300">
                <a:ea typeface="Microsoft YaHei" panose="020B0503020204020204" pitchFamily="34" charset="-122"/>
              </a:rPr>
              <a:t> </a:t>
            </a: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SzPct val="45000"/>
              <a:buFontTx/>
              <a:buNone/>
            </a:pPr>
            <a:r>
              <a:rPr lang="es-ES" altLang="es-ES" sz="2300">
                <a:ea typeface="Microsoft YaHei" panose="020B0503020204020204" pitchFamily="34" charset="-122"/>
              </a:rPr>
              <a:t>     random + C(Si)O</a:t>
            </a:r>
            <a:r>
              <a:rPr lang="es-ES" altLang="es-ES" sz="2300" baseline="-33000">
                <a:ea typeface="Microsoft YaHei" panose="020B0503020204020204" pitchFamily="34" charset="-122"/>
              </a:rPr>
              <a:t>2</a:t>
            </a:r>
            <a:r>
              <a:rPr lang="es-ES" altLang="es-ES" sz="2300">
                <a:ea typeface="Microsoft YaHei" panose="020B0503020204020204" pitchFamily="34" charset="-122"/>
              </a:rPr>
              <a:t>-derived + CO</a:t>
            </a:r>
            <a:r>
              <a:rPr lang="es-ES" altLang="es-ES" sz="2300" baseline="-33000">
                <a:ea typeface="Microsoft YaHei" panose="020B0503020204020204" pitchFamily="34" charset="-122"/>
              </a:rPr>
              <a:t>4</a:t>
            </a:r>
            <a:r>
              <a:rPr lang="es-ES" altLang="es-ES" sz="2300">
                <a:ea typeface="Microsoft YaHei" panose="020B0503020204020204" pitchFamily="34" charset="-122"/>
              </a:rPr>
              <a:t>, SiO</a:t>
            </a:r>
            <a:r>
              <a:rPr lang="es-ES" altLang="es-ES" sz="2300" baseline="-33000">
                <a:ea typeface="Microsoft YaHei" panose="020B0503020204020204" pitchFamily="34" charset="-122"/>
              </a:rPr>
              <a:t>4</a:t>
            </a:r>
            <a:r>
              <a:rPr lang="es-ES" altLang="es-ES" sz="2300">
                <a:ea typeface="Microsoft YaHei" panose="020B0503020204020204" pitchFamily="34" charset="-122"/>
              </a:rPr>
              <a:t>, CO</a:t>
            </a:r>
            <a:r>
              <a:rPr lang="es-ES" altLang="es-ES" sz="2300" baseline="-33000">
                <a:ea typeface="Microsoft YaHei" panose="020B0503020204020204" pitchFamily="34" charset="-122"/>
              </a:rPr>
              <a:t>3</a:t>
            </a:r>
            <a:r>
              <a:rPr lang="es-ES" altLang="es-ES" sz="2300">
                <a:ea typeface="Microsoft YaHei" panose="020B0503020204020204" pitchFamily="34" charset="-122"/>
              </a:rPr>
              <a:t>, SiO</a:t>
            </a:r>
            <a:r>
              <a:rPr lang="es-ES" altLang="es-ES" sz="2300" baseline="-33000">
                <a:ea typeface="Microsoft YaHei" panose="020B0503020204020204" pitchFamily="34" charset="-122"/>
              </a:rPr>
              <a:t>6</a:t>
            </a:r>
            <a:r>
              <a:rPr lang="es-ES" altLang="es-ES" sz="2300">
                <a:ea typeface="Microsoft YaHei" panose="020B0503020204020204" pitchFamily="34" charset="-122"/>
              </a:rPr>
              <a:t> units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300">
                <a:ea typeface="Microsoft YaHei" panose="020B0503020204020204" pitchFamily="34" charset="-122"/>
              </a:rPr>
              <a:t> </a:t>
            </a:r>
            <a:r>
              <a:rPr lang="es-ES" altLang="es-ES" sz="2300">
                <a:solidFill>
                  <a:srgbClr val="00CC00"/>
                </a:solidFill>
                <a:ea typeface="Microsoft YaHei" panose="020B0503020204020204" pitchFamily="34" charset="-122"/>
              </a:rPr>
              <a:t>Generations</a:t>
            </a:r>
            <a:r>
              <a:rPr lang="es-ES" altLang="es-ES" sz="2300">
                <a:ea typeface="Microsoft YaHei" panose="020B0503020204020204" pitchFamily="34" charset="-122"/>
              </a:rPr>
              <a:t> with 40</a:t>
            </a:r>
            <a:r>
              <a:rPr lang="es-ES" altLang="es-ES" sz="2300" i="1">
                <a:ea typeface="Microsoft YaHei" panose="020B0503020204020204" pitchFamily="34" charset="-122"/>
              </a:rPr>
              <a:t>Z</a:t>
            </a:r>
            <a:r>
              <a:rPr lang="es-ES" altLang="es-ES" sz="2300">
                <a:ea typeface="Microsoft YaHei" panose="020B0503020204020204" pitchFamily="34" charset="-122"/>
              </a:rPr>
              <a:t> structures (heredity &amp;  random)</a:t>
            </a:r>
          </a:p>
          <a:p>
            <a:pPr>
              <a:lnSpc>
                <a:spcPct val="80000"/>
              </a:lnSpc>
              <a:spcBef>
                <a:spcPts val="575"/>
              </a:spcBef>
              <a:buSzPct val="45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300">
                <a:ea typeface="Microsoft YaHei" panose="020B0503020204020204" pitchFamily="34" charset="-122"/>
              </a:rPr>
              <a:t> </a:t>
            </a:r>
            <a:r>
              <a:rPr lang="es-ES" altLang="es-ES" sz="2300">
                <a:solidFill>
                  <a:srgbClr val="FF3333"/>
                </a:solidFill>
                <a:ea typeface="Microsoft YaHei" panose="020B0503020204020204" pitchFamily="34" charset="-122"/>
              </a:rPr>
              <a:t>Convergence</a:t>
            </a:r>
            <a:r>
              <a:rPr lang="es-ES" altLang="es-ES" sz="2300">
                <a:ea typeface="Microsoft YaHei" panose="020B0503020204020204" pitchFamily="34" charset="-122"/>
              </a:rPr>
              <a:t> reached on 30-60 generations.</a:t>
            </a: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SzPct val="45000"/>
              <a:buFontTx/>
              <a:buNone/>
            </a:pPr>
            <a:endParaRPr lang="es-ES" altLang="es-ES" sz="2300"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1">
            <a:extLst>
              <a:ext uri="{FF2B5EF4-FFF2-40B4-BE49-F238E27FC236}">
                <a16:creationId xmlns:a16="http://schemas.microsoft.com/office/drawing/2014/main" id="{13ADACEB-4CFC-443B-EC9A-476051CDE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1053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Global Si</a:t>
            </a:r>
            <a:r>
              <a:rPr lang="en-GB" altLang="es-ES" sz="3800" baseline="-330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x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</a:t>
            </a:r>
            <a:r>
              <a:rPr lang="en-GB" altLang="es-ES" sz="3800" baseline="-330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y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</a:t>
            </a:r>
            <a:r>
              <a:rPr lang="en-GB" altLang="es-ES" sz="3800" baseline="-330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2(</a:t>
            </a:r>
            <a:r>
              <a:rPr lang="en-GB" altLang="es-ES" sz="3800" baseline="-330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x+y</a:t>
            </a:r>
            <a:r>
              <a:rPr lang="en-GB" altLang="es-ES" sz="3800" baseline="-330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) 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searches</a:t>
            </a:r>
          </a:p>
        </p:txBody>
      </p:sp>
      <p:graphicFrame>
        <p:nvGraphicFramePr>
          <p:cNvPr id="73730" name="Object 2">
            <a:extLst>
              <a:ext uri="{FF2B5EF4-FFF2-40B4-BE49-F238E27FC236}">
                <a16:creationId xmlns:a16="http://schemas.microsoft.com/office/drawing/2014/main" id="{E9EF19A1-7A07-43EE-0279-4F5934832FC3}"/>
              </a:ext>
            </a:extLst>
          </p:cNvPr>
          <p:cNvGraphicFramePr>
            <a:graphicFrameLocks noChangeAspect="1"/>
          </p:cNvGraphicFramePr>
          <p:nvPr/>
        </p:nvGraphicFramePr>
        <p:xfrm rot="5400000">
          <a:off x="1385094" y="377031"/>
          <a:ext cx="3779838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800600" imgH="6858000" progId="">
                  <p:embed/>
                </p:oleObj>
              </mc:Choice>
              <mc:Fallback>
                <p:oleObj r:id="rId3" imgW="4800600" imgH="6858000" progId="">
                  <p:embed/>
                  <p:pic>
                    <p:nvPicPr>
                      <p:cNvPr id="73730" name="Object 2">
                        <a:extLst>
                          <a:ext uri="{FF2B5EF4-FFF2-40B4-BE49-F238E27FC236}">
                            <a16:creationId xmlns:a16="http://schemas.microsoft.com/office/drawing/2014/main" id="{E9EF19A1-7A07-43EE-0279-4F5934832F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rot="5400000">
                        <a:off x="1385094" y="377031"/>
                        <a:ext cx="3779838" cy="54006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1" name="Text Box 3">
            <a:extLst>
              <a:ext uri="{FF2B5EF4-FFF2-40B4-BE49-F238E27FC236}">
                <a16:creationId xmlns:a16="http://schemas.microsoft.com/office/drawing/2014/main" id="{18793B7F-B50F-35C6-0E79-082771DF6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368425"/>
            <a:ext cx="77041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3732" name="Text Box 4">
            <a:extLst>
              <a:ext uri="{FF2B5EF4-FFF2-40B4-BE49-F238E27FC236}">
                <a16:creationId xmlns:a16="http://schemas.microsoft.com/office/drawing/2014/main" id="{8E47A13E-4E66-8CE1-5A88-7BEDAC452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4895850"/>
            <a:ext cx="85693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000">
                <a:solidFill>
                  <a:srgbClr val="FF3333"/>
                </a:solidFill>
              </a:rPr>
              <a:t>ΔH</a:t>
            </a:r>
            <a:r>
              <a:rPr lang="es-ES" altLang="es-ES" sz="2000"/>
              <a:t> = H(Si</a:t>
            </a:r>
            <a:r>
              <a:rPr lang="es-ES" altLang="es-ES" sz="2000" baseline="-33000"/>
              <a:t>x</a:t>
            </a:r>
            <a:r>
              <a:rPr lang="es-ES" altLang="es-ES" sz="2000"/>
              <a:t>C</a:t>
            </a:r>
            <a:r>
              <a:rPr lang="es-ES" altLang="es-ES" sz="2000" baseline="-33000"/>
              <a:t>y</a:t>
            </a:r>
            <a:r>
              <a:rPr lang="es-ES" altLang="es-ES" sz="2000"/>
              <a:t>O</a:t>
            </a:r>
            <a:r>
              <a:rPr lang="es-ES" altLang="es-ES" sz="2000" baseline="-33000"/>
              <a:t>2(x+y</a:t>
            </a:r>
            <a:r>
              <a:rPr lang="es-ES" altLang="es-ES" sz="2000"/>
              <a:t>)-xH(SiO</a:t>
            </a:r>
            <a:r>
              <a:rPr lang="es-ES" altLang="es-ES" sz="2000" baseline="-33000"/>
              <a:t>2</a:t>
            </a:r>
            <a:r>
              <a:rPr lang="es-ES" altLang="es-ES" sz="2000"/>
              <a:t>)-yH(CO</a:t>
            </a:r>
            <a:r>
              <a:rPr lang="es-ES" altLang="es-ES" sz="2000" baseline="-33000"/>
              <a:t>2</a:t>
            </a:r>
            <a:r>
              <a:rPr lang="es-ES" altLang="es-ES" sz="2000"/>
              <a:t>)</a:t>
            </a:r>
          </a:p>
        </p:txBody>
      </p:sp>
      <p:grpSp>
        <p:nvGrpSpPr>
          <p:cNvPr id="73733" name="Group 5">
            <a:extLst>
              <a:ext uri="{FF2B5EF4-FFF2-40B4-BE49-F238E27FC236}">
                <a16:creationId xmlns:a16="http://schemas.microsoft.com/office/drawing/2014/main" id="{CB1D4B2E-3F7E-F906-E4CF-F2ECDCD6931B}"/>
              </a:ext>
            </a:extLst>
          </p:cNvPr>
          <p:cNvGrpSpPr>
            <a:grpSpLocks/>
          </p:cNvGrpSpPr>
          <p:nvPr/>
        </p:nvGrpSpPr>
        <p:grpSpPr bwMode="auto">
          <a:xfrm>
            <a:off x="3887788" y="5184775"/>
            <a:ext cx="4559300" cy="1276350"/>
            <a:chOff x="2449" y="3266"/>
            <a:chExt cx="2872" cy="804"/>
          </a:xfrm>
        </p:grpSpPr>
        <p:grpSp>
          <p:nvGrpSpPr>
            <p:cNvPr id="73734" name="Group 6">
              <a:extLst>
                <a:ext uri="{FF2B5EF4-FFF2-40B4-BE49-F238E27FC236}">
                  <a16:creationId xmlns:a16="http://schemas.microsoft.com/office/drawing/2014/main" id="{638862A1-C7E9-C062-6729-0DCCC42223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9" y="3574"/>
              <a:ext cx="2842" cy="496"/>
              <a:chOff x="2449" y="3574"/>
              <a:chExt cx="2842" cy="496"/>
            </a:xfrm>
          </p:grpSpPr>
          <p:grpSp>
            <p:nvGrpSpPr>
              <p:cNvPr id="73735" name="Group 7">
                <a:extLst>
                  <a:ext uri="{FF2B5EF4-FFF2-40B4-BE49-F238E27FC236}">
                    <a16:creationId xmlns:a16="http://schemas.microsoft.com/office/drawing/2014/main" id="{7DA7066C-1A74-7A2B-371A-D56B61C44E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72" y="3574"/>
                <a:ext cx="2719" cy="496"/>
                <a:chOff x="2572" y="3574"/>
                <a:chExt cx="2719" cy="496"/>
              </a:xfrm>
            </p:grpSpPr>
            <p:grpSp>
              <p:nvGrpSpPr>
                <p:cNvPr id="73736" name="Group 8">
                  <a:extLst>
                    <a:ext uri="{FF2B5EF4-FFF2-40B4-BE49-F238E27FC236}">
                      <a16:creationId xmlns:a16="http://schemas.microsoft.com/office/drawing/2014/main" id="{AA0F29C8-53A9-D5A3-A595-2875423382F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73" y="3699"/>
                  <a:ext cx="2435" cy="103"/>
                  <a:chOff x="2673" y="3699"/>
                  <a:chExt cx="2435" cy="103"/>
                </a:xfrm>
              </p:grpSpPr>
              <p:sp>
                <p:nvSpPr>
                  <p:cNvPr id="73737" name="Rectangle 9">
                    <a:extLst>
                      <a:ext uri="{FF2B5EF4-FFF2-40B4-BE49-F238E27FC236}">
                        <a16:creationId xmlns:a16="http://schemas.microsoft.com/office/drawing/2014/main" id="{1C021652-BD59-B7BE-8FD8-4F9241321D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118" y="3699"/>
                    <a:ext cx="1990" cy="103"/>
                  </a:xfrm>
                  <a:prstGeom prst="rect">
                    <a:avLst/>
                  </a:prstGeom>
                  <a:solidFill>
                    <a:srgbClr val="FF0000"/>
                  </a:solidFill>
                  <a:ln w="9360" cap="flat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3040" dir="5400000" algn="ctr" rotWithShape="0">
                      <a:srgbClr val="000000">
                        <a:alpha val="35036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  <p:sp>
                <p:nvSpPr>
                  <p:cNvPr id="73738" name="Rectangle 10">
                    <a:extLst>
                      <a:ext uri="{FF2B5EF4-FFF2-40B4-BE49-F238E27FC236}">
                        <a16:creationId xmlns:a16="http://schemas.microsoft.com/office/drawing/2014/main" id="{D9E42853-38AC-4407-8CBA-12DDD124CC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9" y="3699"/>
                    <a:ext cx="119" cy="103"/>
                  </a:xfrm>
                  <a:prstGeom prst="rect">
                    <a:avLst/>
                  </a:prstGeom>
                  <a:solidFill>
                    <a:srgbClr val="3366FF"/>
                  </a:solidFill>
                  <a:ln w="9360" cap="flat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3040" dir="5400000" algn="ctr" rotWithShape="0">
                      <a:srgbClr val="000000">
                        <a:alpha val="35036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  <p:sp>
                <p:nvSpPr>
                  <p:cNvPr id="73739" name="Rectangle 11">
                    <a:extLst>
                      <a:ext uri="{FF2B5EF4-FFF2-40B4-BE49-F238E27FC236}">
                        <a16:creationId xmlns:a16="http://schemas.microsoft.com/office/drawing/2014/main" id="{9C6120D5-3F0B-FDFE-A2DD-7FA847793A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73" y="3699"/>
                    <a:ext cx="310" cy="103"/>
                  </a:xfrm>
                  <a:prstGeom prst="rect">
                    <a:avLst/>
                  </a:prstGeom>
                  <a:solidFill>
                    <a:srgbClr val="008000"/>
                  </a:solidFill>
                  <a:ln w="9360" cap="flat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dist="23040" dir="5400000" algn="ctr" rotWithShape="0">
                      <a:srgbClr val="000000">
                        <a:alpha val="35036"/>
                      </a:srgbClr>
                    </a:outerShdw>
                  </a:effectLst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</p:grpSp>
            <p:sp>
              <p:nvSpPr>
                <p:cNvPr id="73740" name="Rectangle 12">
                  <a:extLst>
                    <a:ext uri="{FF2B5EF4-FFF2-40B4-BE49-F238E27FC236}">
                      <a16:creationId xmlns:a16="http://schemas.microsoft.com/office/drawing/2014/main" id="{4FB5A7DC-7436-ABEA-C532-E8E31CE8CF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72" y="3784"/>
                  <a:ext cx="2719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cap="flat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5000" rIns="90000" bIns="45000">
                  <a:spAutoFit/>
                </a:bodyPr>
                <a:lstStyle>
                  <a:lvl1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buClrTx/>
                    <a:buFontTx/>
                    <a:buNone/>
                  </a:pPr>
                  <a:r>
                    <a:rPr lang="es-ES" altLang="es-ES" sz="1200">
                      <a:latin typeface="Calibri" panose="020F0502020204030204" pitchFamily="34" charset="0"/>
                    </a:rPr>
                    <a:t>0          13   18.2                                                                                    100</a:t>
                  </a:r>
                </a:p>
                <a:p>
                  <a:pPr>
                    <a:buClrTx/>
                    <a:buFontTx/>
                    <a:buNone/>
                  </a:pPr>
                  <a:r>
                    <a:rPr lang="es-ES" altLang="es-ES" sz="1200">
                      <a:latin typeface="Calibri" panose="020F0502020204030204" pitchFamily="34" charset="0"/>
                    </a:rPr>
                    <a:t>                                                        GPa</a:t>
                  </a:r>
                </a:p>
              </p:txBody>
            </p:sp>
            <p:sp>
              <p:nvSpPr>
                <p:cNvPr id="73741" name="Rectangle 13">
                  <a:extLst>
                    <a:ext uri="{FF2B5EF4-FFF2-40B4-BE49-F238E27FC236}">
                      <a16:creationId xmlns:a16="http://schemas.microsoft.com/office/drawing/2014/main" id="{1B3AF5E0-E67C-C928-8C56-1A0F39B1AE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1" y="3574"/>
                  <a:ext cx="1988" cy="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cap="flat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5000" rIns="90000" bIns="45000">
                  <a:spAutoFit/>
                </a:bodyPr>
                <a:lstStyle>
                  <a:lvl1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defTabSz="449263" fontAlgn="base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 sz="280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buClrTx/>
                    <a:buFontTx/>
                    <a:buNone/>
                  </a:pPr>
                  <a:r>
                    <a:rPr lang="es-ES" altLang="es-ES" sz="1200" i="1">
                      <a:solidFill>
                        <a:srgbClr val="008000"/>
                      </a:solidFill>
                      <a:latin typeface="Calibri" panose="020F0502020204030204" pitchFamily="34" charset="0"/>
                    </a:rPr>
                    <a:t>Pa-3  </a:t>
                  </a:r>
                  <a:r>
                    <a:rPr lang="es-ES" altLang="es-ES" sz="1200" i="1">
                      <a:solidFill>
                        <a:srgbClr val="3366FF"/>
                      </a:solidFill>
                      <a:latin typeface="Calibri" panose="020F0502020204030204" pitchFamily="34" charset="0"/>
                    </a:rPr>
                    <a:t> P4</a:t>
                  </a:r>
                  <a:r>
                    <a:rPr lang="es-ES" altLang="es-ES" sz="1200" i="1" baseline="-25000">
                      <a:solidFill>
                        <a:srgbClr val="3366FF"/>
                      </a:solidFill>
                      <a:latin typeface="Calibri" panose="020F0502020204030204" pitchFamily="34" charset="0"/>
                    </a:rPr>
                    <a:t>2</a:t>
                  </a:r>
                  <a:r>
                    <a:rPr lang="es-ES" altLang="es-ES" sz="1200" i="1">
                      <a:solidFill>
                        <a:srgbClr val="3366FF"/>
                      </a:solidFill>
                      <a:latin typeface="Calibri" panose="020F0502020204030204" pitchFamily="34" charset="0"/>
                    </a:rPr>
                    <a:t>/mnm                                 </a:t>
                  </a:r>
                  <a:r>
                    <a:rPr lang="es-ES" altLang="es-ES" sz="1200" i="1">
                      <a:solidFill>
                        <a:srgbClr val="FF0000"/>
                      </a:solidFill>
                      <a:latin typeface="Calibri" panose="020F0502020204030204" pitchFamily="34" charset="0"/>
                    </a:rPr>
                    <a:t> β-cristobalite</a:t>
                  </a:r>
                </a:p>
              </p:txBody>
            </p:sp>
          </p:grpSp>
          <p:sp>
            <p:nvSpPr>
              <p:cNvPr id="73742" name="Rectangle 14">
                <a:extLst>
                  <a:ext uri="{FF2B5EF4-FFF2-40B4-BE49-F238E27FC236}">
                    <a16:creationId xmlns:a16="http://schemas.microsoft.com/office/drawing/2014/main" id="{8C8AFB04-477E-BB88-6A0F-453B633A36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" y="3688"/>
                <a:ext cx="257" cy="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5000" rIns="90000" bIns="4500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44926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buClrTx/>
                  <a:buFontTx/>
                  <a:buNone/>
                </a:pPr>
                <a:r>
                  <a:rPr lang="es-ES" altLang="es-ES" sz="1200" b="1">
                    <a:latin typeface="Calibri" panose="020F0502020204030204" pitchFamily="34" charset="0"/>
                  </a:rPr>
                  <a:t>CO</a:t>
                </a:r>
                <a:r>
                  <a:rPr lang="es-ES" altLang="es-ES" sz="1200" b="1" baseline="-25000">
                    <a:latin typeface="Calibri" panose="020F0502020204030204" pitchFamily="34" charset="0"/>
                  </a:rPr>
                  <a:t>2</a:t>
                </a:r>
              </a:p>
            </p:txBody>
          </p:sp>
        </p:grpSp>
        <p:sp>
          <p:nvSpPr>
            <p:cNvPr id="73743" name="Rectangle 15">
              <a:extLst>
                <a:ext uri="{FF2B5EF4-FFF2-40B4-BE49-F238E27FC236}">
                  <a16:creationId xmlns:a16="http://schemas.microsoft.com/office/drawing/2014/main" id="{D54329FE-7ECE-3E5B-00E3-29FA5F067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4" y="3399"/>
              <a:ext cx="117" cy="102"/>
            </a:xfrm>
            <a:prstGeom prst="rect">
              <a:avLst/>
            </a:prstGeom>
            <a:solidFill>
              <a:srgbClr val="1F497D"/>
            </a:solidFill>
            <a:ln w="9360" cap="flat">
              <a:solidFill>
                <a:srgbClr val="000000"/>
              </a:solidFill>
              <a:round/>
              <a:headEnd/>
              <a:tailEnd/>
            </a:ln>
            <a:effectLst>
              <a:outerShdw dist="2304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3744" name="Rectangle 16">
              <a:extLst>
                <a:ext uri="{FF2B5EF4-FFF2-40B4-BE49-F238E27FC236}">
                  <a16:creationId xmlns:a16="http://schemas.microsoft.com/office/drawing/2014/main" id="{ED4A1505-5D85-16C8-07BC-D52162261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4" y="3399"/>
              <a:ext cx="84" cy="102"/>
            </a:xfrm>
            <a:prstGeom prst="rect">
              <a:avLst/>
            </a:prstGeom>
            <a:solidFill>
              <a:srgbClr val="4F81BD"/>
            </a:solidFill>
            <a:ln w="9360" cap="flat">
              <a:solidFill>
                <a:srgbClr val="000000"/>
              </a:solidFill>
              <a:round/>
              <a:headEnd/>
              <a:tailEnd/>
            </a:ln>
            <a:effectLst>
              <a:outerShdw dist="2304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3745" name="Rectangle 17">
              <a:extLst>
                <a:ext uri="{FF2B5EF4-FFF2-40B4-BE49-F238E27FC236}">
                  <a16:creationId xmlns:a16="http://schemas.microsoft.com/office/drawing/2014/main" id="{184F6C2B-44C5-015E-8C92-23AF44A4E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3399"/>
              <a:ext cx="1128" cy="102"/>
            </a:xfrm>
            <a:prstGeom prst="rect">
              <a:avLst/>
            </a:prstGeom>
            <a:solidFill>
              <a:srgbClr val="C0504D"/>
            </a:solidFill>
            <a:ln w="9360" cap="flat">
              <a:solidFill>
                <a:srgbClr val="000000"/>
              </a:solidFill>
              <a:round/>
              <a:headEnd/>
              <a:tailEnd/>
            </a:ln>
            <a:effectLst>
              <a:outerShdw dist="2304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3746" name="Rectangle 18">
              <a:extLst>
                <a:ext uri="{FF2B5EF4-FFF2-40B4-BE49-F238E27FC236}">
                  <a16:creationId xmlns:a16="http://schemas.microsoft.com/office/drawing/2014/main" id="{7DE2FCE3-229F-7E54-318F-926A0095A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3" y="3400"/>
              <a:ext cx="724" cy="102"/>
            </a:xfrm>
            <a:prstGeom prst="rect">
              <a:avLst/>
            </a:prstGeom>
            <a:solidFill>
              <a:srgbClr val="4BACC6"/>
            </a:solidFill>
            <a:ln w="9360" cap="flat">
              <a:solidFill>
                <a:srgbClr val="000000"/>
              </a:solidFill>
              <a:round/>
              <a:headEnd/>
              <a:tailEnd/>
            </a:ln>
            <a:effectLst>
              <a:outerShdw dist="2304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3747" name="Rectangle 19">
              <a:extLst>
                <a:ext uri="{FF2B5EF4-FFF2-40B4-BE49-F238E27FC236}">
                  <a16:creationId xmlns:a16="http://schemas.microsoft.com/office/drawing/2014/main" id="{53B82BFB-4F30-605D-45BD-B031C0FCC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5" y="3400"/>
              <a:ext cx="348" cy="102"/>
            </a:xfrm>
            <a:prstGeom prst="rect">
              <a:avLst/>
            </a:prstGeom>
            <a:solidFill>
              <a:srgbClr val="8064A2"/>
            </a:solidFill>
            <a:ln w="9360" cap="flat">
              <a:solidFill>
                <a:srgbClr val="000000"/>
              </a:solidFill>
              <a:round/>
              <a:headEnd/>
              <a:tailEnd/>
            </a:ln>
            <a:effectLst>
              <a:outerShdw dist="2304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3748" name="Rectangle 20">
              <a:extLst>
                <a:ext uri="{FF2B5EF4-FFF2-40B4-BE49-F238E27FC236}">
                  <a16:creationId xmlns:a16="http://schemas.microsoft.com/office/drawing/2014/main" id="{AF331609-21A2-645C-4CAE-A47B051B0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7" y="3490"/>
              <a:ext cx="2713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altLang="es-ES" sz="1200">
                  <a:latin typeface="Calibri" panose="020F0502020204030204" pitchFamily="34" charset="0"/>
                </a:rPr>
                <a:t>0  4.8  8.5                                            55                              85           100</a:t>
              </a:r>
            </a:p>
          </p:txBody>
        </p:sp>
        <p:sp>
          <p:nvSpPr>
            <p:cNvPr id="73749" name="Rectangle 21">
              <a:extLst>
                <a:ext uri="{FF2B5EF4-FFF2-40B4-BE49-F238E27FC236}">
                  <a16:creationId xmlns:a16="http://schemas.microsoft.com/office/drawing/2014/main" id="{1975FFA6-2AD5-BE4A-1C92-ED1E8932F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0" y="3377"/>
              <a:ext cx="275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altLang="es-ES" sz="1200" b="1">
                  <a:latin typeface="Calibri" panose="020F0502020204030204" pitchFamily="34" charset="0"/>
                </a:rPr>
                <a:t>SiO</a:t>
              </a:r>
              <a:r>
                <a:rPr lang="es-ES" altLang="es-ES" sz="1200" b="1" baseline="-25000"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73750" name="Rectangle 22">
              <a:extLst>
                <a:ext uri="{FF2B5EF4-FFF2-40B4-BE49-F238E27FC236}">
                  <a16:creationId xmlns:a16="http://schemas.microsoft.com/office/drawing/2014/main" id="{4403D8CB-6622-50D6-22C2-B64343CDC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3266"/>
              <a:ext cx="2475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5000" rIns="90000" bIns="450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altLang="es-ES" sz="1200" i="1">
                  <a:solidFill>
                    <a:srgbClr val="1F497D"/>
                  </a:solidFill>
                  <a:latin typeface="Calibri" panose="020F0502020204030204" pitchFamily="34" charset="0"/>
                </a:rPr>
                <a:t>α-quartz   </a:t>
              </a:r>
              <a:r>
                <a:rPr lang="es-ES" altLang="es-ES" sz="1200" i="1">
                  <a:solidFill>
                    <a:srgbClr val="4F81BD"/>
                  </a:solidFill>
                  <a:latin typeface="Calibri" panose="020F0502020204030204" pitchFamily="34" charset="0"/>
                </a:rPr>
                <a:t>coesite</a:t>
              </a:r>
              <a:r>
                <a:rPr lang="es-ES" altLang="es-ES" sz="1200" i="1">
                  <a:solidFill>
                    <a:srgbClr val="FF0000"/>
                  </a:solidFill>
                  <a:latin typeface="Calibri" panose="020F0502020204030204" pitchFamily="34" charset="0"/>
                </a:rPr>
                <a:t>       </a:t>
              </a:r>
              <a:r>
                <a:rPr lang="es-ES" altLang="es-ES" sz="1200" i="1">
                  <a:solidFill>
                    <a:srgbClr val="C0504D"/>
                  </a:solidFill>
                  <a:latin typeface="Calibri" panose="020F0502020204030204" pitchFamily="34" charset="0"/>
                </a:rPr>
                <a:t> stishovite</a:t>
              </a:r>
              <a:r>
                <a:rPr lang="es-ES" altLang="es-ES" sz="1200" i="1">
                  <a:solidFill>
                    <a:srgbClr val="FF0000"/>
                  </a:solidFill>
                  <a:latin typeface="Calibri" panose="020F0502020204030204" pitchFamily="34" charset="0"/>
                </a:rPr>
                <a:t>       </a:t>
              </a:r>
              <a:r>
                <a:rPr lang="es-ES" altLang="es-ES" sz="1200" i="1">
                  <a:solidFill>
                    <a:srgbClr val="4BACC6"/>
                  </a:solidFill>
                  <a:latin typeface="Calibri" panose="020F0502020204030204" pitchFamily="34" charset="0"/>
                </a:rPr>
                <a:t>CaCl</a:t>
              </a:r>
              <a:r>
                <a:rPr lang="es-ES" altLang="es-ES" sz="1200" i="1" baseline="-25000">
                  <a:solidFill>
                    <a:srgbClr val="4BACC6"/>
                  </a:solidFill>
                  <a:latin typeface="Calibri" panose="020F0502020204030204" pitchFamily="34" charset="0"/>
                </a:rPr>
                <a:t>2</a:t>
              </a:r>
              <a:r>
                <a:rPr lang="es-ES" altLang="es-ES" sz="1200" i="1">
                  <a:solidFill>
                    <a:srgbClr val="4BACC6"/>
                  </a:solidFill>
                  <a:latin typeface="Calibri" panose="020F0502020204030204" pitchFamily="34" charset="0"/>
                </a:rPr>
                <a:t>-type     </a:t>
              </a:r>
              <a:r>
                <a:rPr lang="es-ES" altLang="es-ES" sz="1200" i="1">
                  <a:solidFill>
                    <a:srgbClr val="8064A2"/>
                  </a:solidFill>
                  <a:latin typeface="Calibri" panose="020F0502020204030204" pitchFamily="34" charset="0"/>
                </a:rPr>
                <a:t>α-PbO</a:t>
              </a:r>
              <a:r>
                <a:rPr lang="es-ES" altLang="es-ES" sz="1200" i="1" baseline="-25000">
                  <a:solidFill>
                    <a:srgbClr val="8064A2"/>
                  </a:solidFill>
                  <a:latin typeface="Calibri" panose="020F0502020204030204" pitchFamily="34" charset="0"/>
                </a:rPr>
                <a:t>2</a:t>
              </a:r>
              <a:r>
                <a:rPr lang="es-ES" altLang="es-ES" sz="1200" i="1">
                  <a:solidFill>
                    <a:srgbClr val="8064A2"/>
                  </a:solidFill>
                  <a:latin typeface="Calibri" panose="020F0502020204030204" pitchFamily="34" charset="0"/>
                </a:rPr>
                <a:t>-type</a:t>
              </a:r>
            </a:p>
          </p:txBody>
        </p:sp>
      </p:grpSp>
      <p:sp>
        <p:nvSpPr>
          <p:cNvPr id="73751" name="Text Box 23">
            <a:extLst>
              <a:ext uri="{FF2B5EF4-FFF2-40B4-BE49-F238E27FC236}">
                <a16:creationId xmlns:a16="http://schemas.microsoft.com/office/drawing/2014/main" id="{6234B7A2-4206-769E-08F4-3AFAD3B64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350" y="1295400"/>
            <a:ext cx="2663825" cy="1152525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000"/>
              <a:t> ΔH &lt; 0 </a:t>
            </a:r>
          </a:p>
          <a:p>
            <a:pPr>
              <a:buClrTx/>
              <a:buFontTx/>
              <a:buNone/>
            </a:pPr>
            <a:endParaRPr lang="es-ES" altLang="es-ES" sz="2000"/>
          </a:p>
          <a:p>
            <a:pPr>
              <a:buClrTx/>
              <a:buFontTx/>
              <a:buNone/>
            </a:pPr>
            <a:r>
              <a:rPr lang="es-ES" altLang="es-ES" sz="2000"/>
              <a:t>Stable Si</a:t>
            </a:r>
            <a:r>
              <a:rPr lang="es-ES" altLang="es-ES" sz="2000" baseline="-33000"/>
              <a:t>x</a:t>
            </a:r>
            <a:r>
              <a:rPr lang="es-ES" altLang="es-ES" sz="2000"/>
              <a:t>C</a:t>
            </a:r>
            <a:r>
              <a:rPr lang="es-ES" altLang="es-ES" sz="2000" baseline="-33000"/>
              <a:t>y</a:t>
            </a:r>
            <a:r>
              <a:rPr lang="es-ES" altLang="es-ES" sz="2000"/>
              <a:t>O</a:t>
            </a:r>
            <a:r>
              <a:rPr lang="es-ES" altLang="es-ES" sz="2000" baseline="-33000"/>
              <a:t>2(x+y)</a:t>
            </a:r>
          </a:p>
        </p:txBody>
      </p:sp>
      <p:sp>
        <p:nvSpPr>
          <p:cNvPr id="73752" name="Line 24">
            <a:extLst>
              <a:ext uri="{FF2B5EF4-FFF2-40B4-BE49-F238E27FC236}">
                <a16:creationId xmlns:a16="http://schemas.microsoft.com/office/drawing/2014/main" id="{A3634F1B-B85F-8845-9878-A2AD960853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4638" y="1584325"/>
            <a:ext cx="1587" cy="431800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Simulación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computacional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?   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35C5E995-B92D-49AF-AC21-03A2AD6E1328}"/>
              </a:ext>
            </a:extLst>
          </p:cNvPr>
          <p:cNvSpPr/>
          <p:nvPr/>
        </p:nvSpPr>
        <p:spPr bwMode="auto">
          <a:xfrm>
            <a:off x="899592" y="1751274"/>
            <a:ext cx="2520280" cy="1224136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Experimentos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A101FD7-1084-4E08-B496-94C2773E17E4}"/>
              </a:ext>
            </a:extLst>
          </p:cNvPr>
          <p:cNvSpPr/>
          <p:nvPr/>
        </p:nvSpPr>
        <p:spPr bwMode="auto">
          <a:xfrm>
            <a:off x="5940152" y="1751274"/>
            <a:ext cx="2520280" cy="1224136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Teoría</a:t>
            </a:r>
          </a:p>
        </p:txBody>
      </p:sp>
      <p:sp>
        <p:nvSpPr>
          <p:cNvPr id="3" name="Flecha: a la izquierda y derecha 2">
            <a:extLst>
              <a:ext uri="{FF2B5EF4-FFF2-40B4-BE49-F238E27FC236}">
                <a16:creationId xmlns:a16="http://schemas.microsoft.com/office/drawing/2014/main" id="{29C26555-B316-472C-B53F-E59DBE4FE7CE}"/>
              </a:ext>
            </a:extLst>
          </p:cNvPr>
          <p:cNvSpPr/>
          <p:nvPr/>
        </p:nvSpPr>
        <p:spPr bwMode="auto">
          <a:xfrm>
            <a:off x="3563888" y="2132856"/>
            <a:ext cx="2160242" cy="432048"/>
          </a:xfrm>
          <a:prstGeom prst="left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549FF8-B193-47F8-ACA5-3F5E624158C7}"/>
              </a:ext>
            </a:extLst>
          </p:cNvPr>
          <p:cNvSpPr txBox="1"/>
          <p:nvPr/>
        </p:nvSpPr>
        <p:spPr>
          <a:xfrm>
            <a:off x="3203850" y="2775355"/>
            <a:ext cx="302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tx1"/>
                </a:solidFill>
              </a:rPr>
              <a:t>   SIMULACIONES</a:t>
            </a:r>
          </a:p>
          <a:p>
            <a:r>
              <a:rPr lang="es-ES" sz="2000" dirty="0">
                <a:solidFill>
                  <a:schemeClr val="tx1"/>
                </a:solidFill>
              </a:rPr>
              <a:t> COMPUTACIONALES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E4E6CA-FBED-4A83-919A-EA53F67001F2}"/>
              </a:ext>
            </a:extLst>
          </p:cNvPr>
          <p:cNvSpPr txBox="1"/>
          <p:nvPr/>
        </p:nvSpPr>
        <p:spPr>
          <a:xfrm>
            <a:off x="251520" y="3741428"/>
            <a:ext cx="8387655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Arial"/>
              </a:rPr>
              <a:t>Presentes en nuestra vida diaria (simulaciones en economía, previsión </a:t>
            </a:r>
            <a:r>
              <a:rPr lang="es-ES" sz="2000" dirty="0" err="1">
                <a:solidFill>
                  <a:schemeClr val="tx1"/>
                </a:solidFill>
                <a:latin typeface="Arial"/>
              </a:rPr>
              <a:t>metereológica</a:t>
            </a:r>
            <a:r>
              <a:rPr lang="es-ES" sz="2000" dirty="0">
                <a:solidFill>
                  <a:schemeClr val="tx1"/>
                </a:solidFill>
                <a:latin typeface="Arial"/>
              </a:rPr>
              <a:t>, simuladores de vuelos…)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Método general para resolver modelos que no pueden resolverse analíticamente por su complejidad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Se basan en algoritmos (series de instrucciones)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856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 Box 1">
            <a:extLst>
              <a:ext uri="{FF2B5EF4-FFF2-40B4-BE49-F238E27FC236}">
                <a16:creationId xmlns:a16="http://schemas.microsoft.com/office/drawing/2014/main" id="{B88C8BF3-CB58-5858-5161-E6563D6D0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1053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Global Si</a:t>
            </a:r>
            <a:r>
              <a:rPr lang="en-GB" altLang="es-ES" sz="3800" baseline="-330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x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</a:t>
            </a:r>
            <a:r>
              <a:rPr lang="en-GB" altLang="es-ES" sz="3800" baseline="-330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y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</a:t>
            </a:r>
            <a:r>
              <a:rPr lang="en-GB" altLang="es-ES" sz="3800" baseline="-330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2(x+y) 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searches</a:t>
            </a:r>
          </a:p>
        </p:txBody>
      </p:sp>
      <p:graphicFrame>
        <p:nvGraphicFramePr>
          <p:cNvPr id="76802" name="Object 2">
            <a:extLst>
              <a:ext uri="{FF2B5EF4-FFF2-40B4-BE49-F238E27FC236}">
                <a16:creationId xmlns:a16="http://schemas.microsoft.com/office/drawing/2014/main" id="{3BECB309-1DBE-DC36-6BB6-74201211833B}"/>
              </a:ext>
            </a:extLst>
          </p:cNvPr>
          <p:cNvGraphicFramePr>
            <a:graphicFrameLocks noChangeAspect="1"/>
          </p:cNvGraphicFramePr>
          <p:nvPr/>
        </p:nvGraphicFramePr>
        <p:xfrm rot="5400000">
          <a:off x="1458119" y="377031"/>
          <a:ext cx="3779838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4800600" imgH="6858000" progId="">
                  <p:embed/>
                </p:oleObj>
              </mc:Choice>
              <mc:Fallback>
                <p:oleObj r:id="rId3" imgW="4800600" imgH="6858000" progId="">
                  <p:embed/>
                  <p:pic>
                    <p:nvPicPr>
                      <p:cNvPr id="76802" name="Object 2">
                        <a:extLst>
                          <a:ext uri="{FF2B5EF4-FFF2-40B4-BE49-F238E27FC236}">
                            <a16:creationId xmlns:a16="http://schemas.microsoft.com/office/drawing/2014/main" id="{3BECB309-1DBE-DC36-6BB6-742012118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rot="5400000">
                        <a:off x="1458119" y="377031"/>
                        <a:ext cx="3779838" cy="54006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3" name="Text Box 3">
            <a:extLst>
              <a:ext uri="{FF2B5EF4-FFF2-40B4-BE49-F238E27FC236}">
                <a16:creationId xmlns:a16="http://schemas.microsoft.com/office/drawing/2014/main" id="{103F0B32-6228-ABE5-2AF8-342E5EF2E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368425"/>
            <a:ext cx="77041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6804" name="Text Box 4">
            <a:extLst>
              <a:ext uri="{FF2B5EF4-FFF2-40B4-BE49-F238E27FC236}">
                <a16:creationId xmlns:a16="http://schemas.microsoft.com/office/drawing/2014/main" id="{28DA4889-42D4-43A8-AB26-FF104C6E6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967288"/>
            <a:ext cx="8496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300">
                <a:solidFill>
                  <a:srgbClr val="0000FF"/>
                </a:solidFill>
              </a:rPr>
              <a:t>On pressure increase, </a:t>
            </a:r>
          </a:p>
          <a:p>
            <a:pPr>
              <a:buSzPct val="72000"/>
              <a:buFont typeface="Times New Roman" panose="02020603050405020304" pitchFamily="18" charset="0"/>
              <a:buBlip>
                <a:blip r:embed="rId5"/>
              </a:buBlip>
            </a:pPr>
            <a:r>
              <a:rPr lang="es-ES" altLang="es-ES" sz="2300"/>
              <a:t>  Minima ΔH region in the experimental range of stability.</a:t>
            </a:r>
          </a:p>
          <a:p>
            <a:pPr>
              <a:buSzPct val="72000"/>
              <a:buFont typeface="Times New Roman" panose="02020603050405020304" pitchFamily="18" charset="0"/>
              <a:buBlip>
                <a:blip r:embed="rId5"/>
              </a:buBlip>
            </a:pPr>
            <a:r>
              <a:rPr lang="es-ES" altLang="es-ES" sz="2300">
                <a:solidFill>
                  <a:srgbClr val="00CC00"/>
                </a:solidFill>
              </a:rPr>
              <a:t>  </a:t>
            </a:r>
            <a:r>
              <a:rPr lang="es-ES" altLang="es-ES" sz="2300"/>
              <a:t>Lowest H structures consisting of</a:t>
            </a:r>
            <a:r>
              <a:rPr lang="es-ES" altLang="es-ES" sz="2300">
                <a:solidFill>
                  <a:srgbClr val="00CC00"/>
                </a:solidFill>
              </a:rPr>
              <a:t> SiO</a:t>
            </a:r>
            <a:r>
              <a:rPr lang="es-ES" altLang="es-ES" sz="2300" baseline="-33000">
                <a:solidFill>
                  <a:srgbClr val="00CC00"/>
                </a:solidFill>
              </a:rPr>
              <a:t>6</a:t>
            </a:r>
            <a:r>
              <a:rPr lang="es-ES" altLang="es-ES" sz="2300">
                <a:solidFill>
                  <a:srgbClr val="00CC00"/>
                </a:solidFill>
              </a:rPr>
              <a:t> and CO</a:t>
            </a:r>
            <a:r>
              <a:rPr lang="es-ES" altLang="es-ES" sz="2300" baseline="-33000">
                <a:solidFill>
                  <a:srgbClr val="00CC00"/>
                </a:solidFill>
              </a:rPr>
              <a:t>3</a:t>
            </a:r>
            <a:r>
              <a:rPr lang="es-ES" altLang="es-ES" sz="2300">
                <a:solidFill>
                  <a:srgbClr val="00CC00"/>
                </a:solidFill>
              </a:rPr>
              <a:t> units.</a:t>
            </a:r>
          </a:p>
        </p:txBody>
      </p:sp>
      <p:sp>
        <p:nvSpPr>
          <p:cNvPr id="76805" name="Freeform 5">
            <a:extLst>
              <a:ext uri="{FF2B5EF4-FFF2-40B4-BE49-F238E27FC236}">
                <a16:creationId xmlns:a16="http://schemas.microsoft.com/office/drawing/2014/main" id="{B6348E63-3DDE-9D86-D9F8-4253789A9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8788" y="1079500"/>
            <a:ext cx="1512887" cy="3744913"/>
          </a:xfrm>
          <a:custGeom>
            <a:avLst/>
            <a:gdLst>
              <a:gd name="T0" fmla="*/ 0 w 4201"/>
              <a:gd name="T1" fmla="*/ 0 h 10401"/>
              <a:gd name="T2" fmla="*/ 0 w 4201"/>
              <a:gd name="T3" fmla="*/ 10400 h 10401"/>
              <a:gd name="T4" fmla="*/ 4200 w 4201"/>
              <a:gd name="T5" fmla="*/ 10400 h 10401"/>
              <a:gd name="T6" fmla="*/ 4200 w 4201"/>
              <a:gd name="T7" fmla="*/ 0 h 10401"/>
              <a:gd name="T8" fmla="*/ 0 w 4201"/>
              <a:gd name="T9" fmla="*/ 0 h 10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01" h="10401">
                <a:moveTo>
                  <a:pt x="0" y="0"/>
                </a:moveTo>
                <a:lnTo>
                  <a:pt x="0" y="10400"/>
                </a:lnTo>
                <a:lnTo>
                  <a:pt x="4200" y="10400"/>
                </a:lnTo>
                <a:lnTo>
                  <a:pt x="4200" y="0"/>
                </a:lnTo>
                <a:lnTo>
                  <a:pt x="0" y="0"/>
                </a:lnTo>
              </a:path>
            </a:pathLst>
          </a:custGeom>
          <a:noFill/>
          <a:ln w="9360" cap="flat">
            <a:solidFill>
              <a:srgbClr val="FF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6806" name="Text Box 6">
            <a:extLst>
              <a:ext uri="{FF2B5EF4-FFF2-40B4-BE49-F238E27FC236}">
                <a16:creationId xmlns:a16="http://schemas.microsoft.com/office/drawing/2014/main" id="{437A77EB-5B29-0DDA-6A41-ABD6387CA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75" y="1223963"/>
            <a:ext cx="2879725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300">
                <a:solidFill>
                  <a:srgbClr val="FF3333"/>
                </a:solidFill>
              </a:rPr>
              <a:t>SiC</a:t>
            </a:r>
            <a:r>
              <a:rPr lang="es-ES" altLang="es-ES" sz="2300" baseline="-33000">
                <a:solidFill>
                  <a:srgbClr val="FF3333"/>
                </a:solidFill>
              </a:rPr>
              <a:t>2</a:t>
            </a:r>
            <a:r>
              <a:rPr lang="es-ES" altLang="es-ES" sz="2300">
                <a:solidFill>
                  <a:srgbClr val="FF3333"/>
                </a:solidFill>
              </a:rPr>
              <a:t>O</a:t>
            </a:r>
            <a:r>
              <a:rPr lang="es-ES" altLang="es-ES" sz="2300" baseline="-33000">
                <a:solidFill>
                  <a:srgbClr val="FF3333"/>
                </a:solidFill>
              </a:rPr>
              <a:t>6</a:t>
            </a:r>
            <a:r>
              <a:rPr lang="es-ES" altLang="es-ES" sz="2300">
                <a:solidFill>
                  <a:srgbClr val="FF3333"/>
                </a:solidFill>
              </a:rPr>
              <a:t>,</a:t>
            </a:r>
          </a:p>
          <a:p>
            <a:pPr>
              <a:buSzPct val="83000"/>
              <a:buFont typeface="Times New Roman" panose="02020603050405020304" pitchFamily="18" charset="0"/>
              <a:buBlip>
                <a:blip r:embed="rId6"/>
              </a:buBlip>
            </a:pPr>
            <a:r>
              <a:rPr lang="es-ES" altLang="es-ES" sz="2000"/>
              <a:t>Thermodynamically stable</a:t>
            </a:r>
          </a:p>
          <a:p>
            <a:pPr>
              <a:buClrTx/>
              <a:buSzPct val="83000"/>
              <a:buFontTx/>
              <a:buNone/>
            </a:pPr>
            <a:endParaRPr lang="es-ES" altLang="es-ES" sz="2000"/>
          </a:p>
          <a:p>
            <a:pPr>
              <a:buClrTx/>
              <a:buSzPct val="83000"/>
              <a:buFontTx/>
              <a:buNone/>
            </a:pPr>
            <a:endParaRPr lang="es-ES" altLang="es-ES" sz="2000"/>
          </a:p>
          <a:p>
            <a:pPr>
              <a:buSzPct val="83000"/>
              <a:buFont typeface="Times New Roman" panose="02020603050405020304" pitchFamily="18" charset="0"/>
              <a:buBlip>
                <a:blip r:embed="rId6"/>
              </a:buBlip>
            </a:pPr>
            <a:r>
              <a:rPr lang="es-ES" altLang="es-ES" sz="2000"/>
              <a:t> </a:t>
            </a:r>
            <a:r>
              <a:rPr lang="es-ES" altLang="es-ES" sz="2000" i="1"/>
              <a:t>P2</a:t>
            </a:r>
            <a:r>
              <a:rPr lang="es-ES" altLang="es-ES" sz="2000" i="1" baseline="-33000"/>
              <a:t>1</a:t>
            </a:r>
            <a:r>
              <a:rPr lang="es-ES" altLang="es-ES" sz="2000" i="1"/>
              <a:t>/c </a:t>
            </a:r>
            <a:r>
              <a:rPr lang="es-ES" altLang="es-ES" sz="2000"/>
              <a:t>structure</a:t>
            </a:r>
            <a:r>
              <a:rPr lang="es-ES" altLang="es-ES" sz="2000" i="1"/>
              <a:t>, Z=2</a:t>
            </a:r>
          </a:p>
          <a:p>
            <a:pPr>
              <a:buClrTx/>
              <a:buFontTx/>
              <a:buNone/>
            </a:pPr>
            <a:endParaRPr lang="es-ES" altLang="es-ES" sz="2000" i="1"/>
          </a:p>
        </p:txBody>
      </p:sp>
      <p:sp>
        <p:nvSpPr>
          <p:cNvPr id="76807" name="AutoShape 7">
            <a:extLst>
              <a:ext uri="{FF2B5EF4-FFF2-40B4-BE49-F238E27FC236}">
                <a16:creationId xmlns:a16="http://schemas.microsoft.com/office/drawing/2014/main" id="{915F2DD9-7F85-3ED0-5BFE-726D1D22F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6438" y="2087563"/>
            <a:ext cx="1008062" cy="647700"/>
          </a:xfrm>
          <a:prstGeom prst="smileyFace">
            <a:avLst>
              <a:gd name="adj" fmla="val 9282"/>
            </a:avLst>
          </a:prstGeom>
          <a:solidFill>
            <a:srgbClr val="FF420E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8A9D69D3-5AF3-4916-8230-E7AAFEF02B4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00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A60E2C-F1B1-0A49-B207-0F0C516A23B1}" type="slidenum">
              <a:rPr lang="en-US" smtClean="0"/>
              <a:pPr/>
              <a:t>111</a:t>
            </a:fld>
            <a:endParaRPr lang="en-GB" dirty="0"/>
          </a:p>
        </p:txBody>
      </p:sp>
      <p:sp>
        <p:nvSpPr>
          <p:cNvPr id="15" name="Arrow: Notched Right 14">
            <a:extLst>
              <a:ext uri="{FF2B5EF4-FFF2-40B4-BE49-F238E27FC236}">
                <a16:creationId xmlns:a16="http://schemas.microsoft.com/office/drawing/2014/main" id="{12AB985B-505E-49CE-A88A-A9B131E70EDE}"/>
              </a:ext>
            </a:extLst>
          </p:cNvPr>
          <p:cNvSpPr/>
          <p:nvPr/>
        </p:nvSpPr>
        <p:spPr>
          <a:xfrm>
            <a:off x="456528" y="1137707"/>
            <a:ext cx="3611880" cy="685800"/>
          </a:xfrm>
          <a:prstGeom prst="notchedRightArrow">
            <a:avLst>
              <a:gd name="adj1" fmla="val 45555"/>
              <a:gd name="adj2" fmla="val 6222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7DC077-DDA1-4932-B832-A55463975EB7}"/>
              </a:ext>
            </a:extLst>
          </p:cNvPr>
          <p:cNvSpPr txBox="1"/>
          <p:nvPr/>
        </p:nvSpPr>
        <p:spPr>
          <a:xfrm flipH="1">
            <a:off x="480060" y="1013835"/>
            <a:ext cx="853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1935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875E522-13E8-4C8B-A0E5-B58F6D72CCCB}"/>
              </a:ext>
            </a:extLst>
          </p:cNvPr>
          <p:cNvSpPr/>
          <p:nvPr/>
        </p:nvSpPr>
        <p:spPr>
          <a:xfrm>
            <a:off x="798851" y="1337286"/>
            <a:ext cx="216000" cy="21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FCAAD7-45AA-4425-B1A6-9C0C1BC0CDF3}"/>
              </a:ext>
            </a:extLst>
          </p:cNvPr>
          <p:cNvSpPr txBox="1"/>
          <p:nvPr/>
        </p:nvSpPr>
        <p:spPr>
          <a:xfrm flipH="1">
            <a:off x="1210766" y="1641493"/>
            <a:ext cx="26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accent1"/>
                </a:solidFill>
              </a:rPr>
              <a:t>Superconducting</a:t>
            </a:r>
            <a:r>
              <a:rPr lang="en-GB" sz="1800" b="1" dirty="0">
                <a:solidFill>
                  <a:schemeClr val="accent1"/>
                </a:solidFill>
              </a:rPr>
              <a:t> hydrogen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EA14FE-D485-4530-A566-D976104CD11C}"/>
              </a:ext>
            </a:extLst>
          </p:cNvPr>
          <p:cNvSpPr txBox="1"/>
          <p:nvPr/>
        </p:nvSpPr>
        <p:spPr>
          <a:xfrm flipH="1">
            <a:off x="2286000" y="990108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1968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F99FE33-B194-47B8-AC64-D494C85435F2}"/>
              </a:ext>
            </a:extLst>
          </p:cNvPr>
          <p:cNvSpPr/>
          <p:nvPr/>
        </p:nvSpPr>
        <p:spPr>
          <a:xfrm>
            <a:off x="2616974" y="1343340"/>
            <a:ext cx="216000" cy="21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CC68E4-505C-4716-9343-D1226F851F1F}"/>
              </a:ext>
            </a:extLst>
          </p:cNvPr>
          <p:cNvSpPr txBox="1"/>
          <p:nvPr/>
        </p:nvSpPr>
        <p:spPr>
          <a:xfrm flipH="1">
            <a:off x="1496624" y="1272161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53CCEE-EB23-46CE-898A-ACE0593E822C}"/>
              </a:ext>
            </a:extLst>
          </p:cNvPr>
          <p:cNvSpPr txBox="1"/>
          <p:nvPr/>
        </p:nvSpPr>
        <p:spPr>
          <a:xfrm flipH="1">
            <a:off x="161229" y="1704324"/>
            <a:ext cx="11724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accent1"/>
                </a:solidFill>
              </a:rPr>
              <a:t>Metallic</a:t>
            </a:r>
            <a:r>
              <a:rPr lang="en-GB" sz="1200" dirty="0">
                <a:solidFill>
                  <a:schemeClr val="accent1"/>
                </a:solidFill>
              </a:rPr>
              <a:t> </a:t>
            </a:r>
            <a:r>
              <a:rPr lang="en-GB" sz="1600" dirty="0">
                <a:solidFill>
                  <a:schemeClr val="accent1"/>
                </a:solidFill>
              </a:rPr>
              <a:t>hydrogen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2D4D01CF-9FCD-4E25-A099-066D540A953A}"/>
              </a:ext>
            </a:extLst>
          </p:cNvPr>
          <p:cNvSpPr txBox="1">
            <a:spLocks/>
          </p:cNvSpPr>
          <p:nvPr/>
        </p:nvSpPr>
        <p:spPr>
          <a:xfrm>
            <a:off x="3883499" y="5576501"/>
            <a:ext cx="1377002" cy="13716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ICMCS Seminar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B04B6724-0958-46E0-A983-21E5C1901959}"/>
              </a:ext>
            </a:extLst>
          </p:cNvPr>
          <p:cNvSpPr txBox="1">
            <a:spLocks/>
          </p:cNvSpPr>
          <p:nvPr/>
        </p:nvSpPr>
        <p:spPr>
          <a:xfrm>
            <a:off x="7643567" y="1448635"/>
            <a:ext cx="1043905" cy="34289"/>
          </a:xfrm>
          <a:prstGeom prst="rect">
            <a:avLst/>
          </a:prstGeom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i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R. Howie et al. </a:t>
            </a:r>
            <a:r>
              <a:rPr lang="en-GB" sz="90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2020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E1FAA5-B835-6DB6-B1EB-4933A38B915E}"/>
              </a:ext>
            </a:extLst>
          </p:cNvPr>
          <p:cNvSpPr txBox="1"/>
          <p:nvPr/>
        </p:nvSpPr>
        <p:spPr>
          <a:xfrm>
            <a:off x="256627" y="5216507"/>
            <a:ext cx="1448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Courier New" panose="02070309020205020404" pitchFamily="49" charset="0"/>
              <a:buChar char="o"/>
            </a:pPr>
            <a:r>
              <a:rPr lang="en-GB" sz="1200" dirty="0" err="1">
                <a:solidFill>
                  <a:schemeClr val="tx1"/>
                </a:solidFill>
              </a:rPr>
              <a:t>Molecular</a:t>
            </a:r>
            <a:r>
              <a:rPr lang="en-GB" sz="1200" dirty="0" err="1"/>
              <a:t>Mol</a:t>
            </a:r>
            <a:r>
              <a:rPr lang="en-GB" sz="1200" dirty="0"/>
              <a:t> </a:t>
            </a:r>
            <a:r>
              <a:rPr lang="en-GB" sz="1200" dirty="0">
                <a:solidFill>
                  <a:schemeClr val="tx1"/>
                </a:solidFill>
              </a:rPr>
              <a:t>Insulating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4EA73C3-94F6-CBAE-CF2F-493F8E15A800}"/>
              </a:ext>
            </a:extLst>
          </p:cNvPr>
          <p:cNvSpPr txBox="1"/>
          <p:nvPr/>
        </p:nvSpPr>
        <p:spPr>
          <a:xfrm>
            <a:off x="297273" y="3467985"/>
            <a:ext cx="1692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b="1" dirty="0"/>
              <a:t> </a:t>
            </a:r>
            <a:r>
              <a:rPr lang="en-GB" sz="1500" b="1" dirty="0">
                <a:solidFill>
                  <a:schemeClr val="tx1"/>
                </a:solidFill>
              </a:rPr>
              <a:t>Low  </a:t>
            </a:r>
            <a:r>
              <a:rPr lang="en-GB" sz="1600" b="1" dirty="0">
                <a:solidFill>
                  <a:schemeClr val="tx1"/>
                </a:solidFill>
              </a:rPr>
              <a:t>pressure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CCD090-9F86-2176-CBE5-3752385DCBE2}"/>
              </a:ext>
            </a:extLst>
          </p:cNvPr>
          <p:cNvSpPr txBox="1"/>
          <p:nvPr/>
        </p:nvSpPr>
        <p:spPr>
          <a:xfrm>
            <a:off x="4732278" y="3316189"/>
            <a:ext cx="1847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endParaRPr lang="en-GB" sz="15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103DB1-60BC-4F87-4755-5AC534C1FC06}"/>
              </a:ext>
            </a:extLst>
          </p:cNvPr>
          <p:cNvSpPr txBox="1"/>
          <p:nvPr/>
        </p:nvSpPr>
        <p:spPr>
          <a:xfrm>
            <a:off x="4723595" y="5295057"/>
            <a:ext cx="316077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Courier New" panose="02070309020205020404" pitchFamily="49" charset="0"/>
              <a:buChar char="o"/>
            </a:pPr>
            <a:r>
              <a:rPr lang="en-GB" sz="1200" dirty="0">
                <a:solidFill>
                  <a:schemeClr val="tx1"/>
                </a:solidFill>
              </a:rPr>
              <a:t>Metallic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en-GB" sz="1200" dirty="0">
                <a:solidFill>
                  <a:schemeClr val="tx1"/>
                </a:solidFill>
              </a:rPr>
              <a:t>High temperature superconductor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en-GB" sz="450" dirty="0"/>
              <a:t>High temperature Superconductor</a:t>
            </a:r>
          </a:p>
        </p:txBody>
      </p:sp>
      <p:sp>
        <p:nvSpPr>
          <p:cNvPr id="2081" name="Rectangle 2080">
            <a:extLst>
              <a:ext uri="{FF2B5EF4-FFF2-40B4-BE49-F238E27FC236}">
                <a16:creationId xmlns:a16="http://schemas.microsoft.com/office/drawing/2014/main" id="{18CF4BF8-54C1-A4F7-6005-19A50E56AAB5}"/>
              </a:ext>
            </a:extLst>
          </p:cNvPr>
          <p:cNvSpPr/>
          <p:nvPr/>
        </p:nvSpPr>
        <p:spPr>
          <a:xfrm>
            <a:off x="1" y="3332726"/>
            <a:ext cx="4470878" cy="2524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2082" name="Rectangle 2081">
            <a:extLst>
              <a:ext uri="{FF2B5EF4-FFF2-40B4-BE49-F238E27FC236}">
                <a16:creationId xmlns:a16="http://schemas.microsoft.com/office/drawing/2014/main" id="{9F8F3911-6495-7288-68AB-4C6B3C3A73D5}"/>
              </a:ext>
            </a:extLst>
          </p:cNvPr>
          <p:cNvSpPr/>
          <p:nvPr/>
        </p:nvSpPr>
        <p:spPr>
          <a:xfrm>
            <a:off x="4511893" y="3332726"/>
            <a:ext cx="4470878" cy="2524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61FB72-47CC-F4B7-407F-3632D62E91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" y="4257124"/>
            <a:ext cx="1069492" cy="3724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E20F88-2CA4-A788-CB9B-F3F26DD8B51F}"/>
              </a:ext>
            </a:extLst>
          </p:cNvPr>
          <p:cNvSpPr txBox="1"/>
          <p:nvPr/>
        </p:nvSpPr>
        <p:spPr>
          <a:xfrm>
            <a:off x="75546" y="3770869"/>
            <a:ext cx="516007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" dirty="0"/>
              <a:t>H-H</a:t>
            </a:r>
            <a:endParaRPr lang="es-ES" sz="450" dirty="0"/>
          </a:p>
        </p:txBody>
      </p:sp>
      <p:pic>
        <p:nvPicPr>
          <p:cNvPr id="14" name="Picture 13" descr="Calcite Block (unpolished) - Institute of Making">
            <a:extLst>
              <a:ext uri="{FF2B5EF4-FFF2-40B4-BE49-F238E27FC236}">
                <a16:creationId xmlns:a16="http://schemas.microsoft.com/office/drawing/2014/main" id="{7728CBF5-04D2-C2CA-4BBA-EF391815A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6707" y="3794934"/>
            <a:ext cx="1600200" cy="1600200"/>
          </a:xfrm>
          <a:prstGeom prst="rect">
            <a:avLst/>
          </a:prstGeom>
        </p:spPr>
      </p:pic>
      <p:pic>
        <p:nvPicPr>
          <p:cNvPr id="26" name="Picture 25" descr="742.200+ Esfera Blanca Fotografías de stock, fotos e imágenes libres de  derechos - iStock | Bola blanca">
            <a:extLst>
              <a:ext uri="{FF2B5EF4-FFF2-40B4-BE49-F238E27FC236}">
                <a16:creationId xmlns:a16="http://schemas.microsoft.com/office/drawing/2014/main" id="{148C2562-2E3E-3E13-FCD7-0E516DBD47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828" y="4666812"/>
            <a:ext cx="391500" cy="391500"/>
          </a:xfrm>
          <a:prstGeom prst="rect">
            <a:avLst/>
          </a:prstGeom>
        </p:spPr>
      </p:pic>
      <p:pic>
        <p:nvPicPr>
          <p:cNvPr id="29" name="Picture 28" descr="742.200+ Esfera Blanca Fotografías de stock, fotos e imágenes libres de  derechos - iStock | Bola blanca">
            <a:extLst>
              <a:ext uri="{FF2B5EF4-FFF2-40B4-BE49-F238E27FC236}">
                <a16:creationId xmlns:a16="http://schemas.microsoft.com/office/drawing/2014/main" id="{071AD79B-672C-2589-2C78-76619FDF5F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0694" y="4653546"/>
            <a:ext cx="391500" cy="3915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3201E31-0CC1-05BE-BF66-78CB4E6EA471}"/>
              </a:ext>
            </a:extLst>
          </p:cNvPr>
          <p:cNvSpPr/>
          <p:nvPr/>
        </p:nvSpPr>
        <p:spPr>
          <a:xfrm rot="5400000">
            <a:off x="5251564" y="4653547"/>
            <a:ext cx="34289" cy="391499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grpSp>
        <p:nvGrpSpPr>
          <p:cNvPr id="2083" name="Group 2082">
            <a:extLst>
              <a:ext uri="{FF2B5EF4-FFF2-40B4-BE49-F238E27FC236}">
                <a16:creationId xmlns:a16="http://schemas.microsoft.com/office/drawing/2014/main" id="{A297DAD9-97AF-7BB8-5574-1C7164B73B61}"/>
              </a:ext>
            </a:extLst>
          </p:cNvPr>
          <p:cNvGrpSpPr/>
          <p:nvPr/>
        </p:nvGrpSpPr>
        <p:grpSpPr>
          <a:xfrm>
            <a:off x="4862604" y="3953674"/>
            <a:ext cx="1054154" cy="1158896"/>
            <a:chOff x="6483472" y="4128565"/>
            <a:chExt cx="1405538" cy="1545194"/>
          </a:xfrm>
        </p:grpSpPr>
        <p:pic>
          <p:nvPicPr>
            <p:cNvPr id="24" name="Picture 23" descr="Scissors cartoon vector illustration cute scissors cartoon drawing playful  cutting tool design | Premium Vector">
              <a:extLst>
                <a:ext uri="{FF2B5EF4-FFF2-40B4-BE49-F238E27FC236}">
                  <a16:creationId xmlns:a16="http://schemas.microsoft.com/office/drawing/2014/main" id="{489393C7-0BCE-8FB1-0BF1-EC0CE16F7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4075974">
              <a:off x="6413644" y="4198393"/>
              <a:ext cx="1545194" cy="1405538"/>
            </a:xfrm>
            <a:prstGeom prst="rect">
              <a:avLst/>
            </a:prstGeom>
          </p:spPr>
        </p:pic>
        <p:pic>
          <p:nvPicPr>
            <p:cNvPr id="2052" name="Picture 2051" descr="Scissors cartoon vector illustration cute scissors cartoon drawing playful  cutting tool design | Premium Vector">
              <a:extLst>
                <a:ext uri="{FF2B5EF4-FFF2-40B4-BE49-F238E27FC236}">
                  <a16:creationId xmlns:a16="http://schemas.microsoft.com/office/drawing/2014/main" id="{BD690FDA-0F2D-7293-D201-40E1FBEC5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593" t="51805" r="6508" b="27106"/>
            <a:stretch>
              <a:fillRect/>
            </a:stretch>
          </p:blipFill>
          <p:spPr>
            <a:xfrm rot="4102672">
              <a:off x="6819397" y="5136156"/>
              <a:ext cx="662870" cy="296407"/>
            </a:xfrm>
            <a:prstGeom prst="rect">
              <a:avLst/>
            </a:prstGeom>
          </p:spPr>
        </p:pic>
        <p:sp>
          <p:nvSpPr>
            <p:cNvPr id="2079" name="Rectangle 2078">
              <a:extLst>
                <a:ext uri="{FF2B5EF4-FFF2-40B4-BE49-F238E27FC236}">
                  <a16:creationId xmlns:a16="http://schemas.microsoft.com/office/drawing/2014/main" id="{28321B36-C412-3431-FC16-1C0DE81E953B}"/>
                </a:ext>
              </a:extLst>
            </p:cNvPr>
            <p:cNvSpPr/>
            <p:nvPr/>
          </p:nvSpPr>
          <p:spPr>
            <a:xfrm>
              <a:off x="7114609" y="5240762"/>
              <a:ext cx="45719" cy="1048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"/>
            </a:p>
          </p:txBody>
        </p:sp>
      </p:grpSp>
      <p:pic>
        <p:nvPicPr>
          <p:cNvPr id="2084" name="Picture 2083" descr="Stunning room-temperature-superconductor claim is retracted">
            <a:extLst>
              <a:ext uri="{FF2B5EF4-FFF2-40B4-BE49-F238E27FC236}">
                <a16:creationId xmlns:a16="http://schemas.microsoft.com/office/drawing/2014/main" id="{B8AFC573-F460-511D-E2C6-51E48E466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9377" y="3809874"/>
            <a:ext cx="2206494" cy="14700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344A87-D67F-97D9-9939-63273A7103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3859" y="1995042"/>
            <a:ext cx="5458576" cy="10698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FEFFA9-9F37-0D08-C108-5C1C2A33F419}"/>
              </a:ext>
            </a:extLst>
          </p:cNvPr>
          <p:cNvSpPr txBox="1"/>
          <p:nvPr/>
        </p:nvSpPr>
        <p:spPr>
          <a:xfrm>
            <a:off x="169976" y="4808858"/>
            <a:ext cx="45912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</a:rPr>
              <a:t>rH</a:t>
            </a:r>
            <a:r>
              <a:rPr lang="en-GB" sz="1200" dirty="0">
                <a:solidFill>
                  <a:schemeClr val="tx1"/>
                </a:solidFill>
              </a:rPr>
              <a:t>−H​(H</a:t>
            </a:r>
            <a:r>
              <a:rPr lang="en-GB" sz="1200" baseline="-25000" dirty="0">
                <a:solidFill>
                  <a:schemeClr val="tx1"/>
                </a:solidFill>
              </a:rPr>
              <a:t>2</a:t>
            </a:r>
            <a:r>
              <a:rPr lang="en-GB" sz="1200" dirty="0">
                <a:solidFill>
                  <a:schemeClr val="tx1"/>
                </a:solidFill>
              </a:rPr>
              <a:t>​)≈0.74  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6DBE67-84EF-50DD-E43E-41A7D0AC06AC}"/>
              </a:ext>
            </a:extLst>
          </p:cNvPr>
          <p:cNvSpPr txBox="1"/>
          <p:nvPr/>
        </p:nvSpPr>
        <p:spPr>
          <a:xfrm>
            <a:off x="4749623" y="5060191"/>
            <a:ext cx="45912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chemeClr val="tx1"/>
                </a:solidFill>
              </a:rPr>
              <a:t>rH</a:t>
            </a:r>
            <a:r>
              <a:rPr lang="en-GB" sz="1200" dirty="0">
                <a:solidFill>
                  <a:schemeClr val="tx1"/>
                </a:solidFill>
              </a:rPr>
              <a:t>−H​ ≈0.9 -1-1.2  Å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62E6A50-81F3-8EA9-EA94-D6AD89F95BBE}"/>
              </a:ext>
            </a:extLst>
          </p:cNvPr>
          <p:cNvSpPr txBox="1"/>
          <p:nvPr/>
        </p:nvSpPr>
        <p:spPr>
          <a:xfrm>
            <a:off x="4772828" y="3467985"/>
            <a:ext cx="1784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tx1"/>
                </a:solidFill>
              </a:rPr>
              <a:t>High </a:t>
            </a:r>
            <a:r>
              <a:rPr lang="es-ES" sz="1600" dirty="0" err="1">
                <a:solidFill>
                  <a:schemeClr val="tx1"/>
                </a:solidFill>
              </a:rPr>
              <a:t>pressure</a:t>
            </a:r>
            <a:endParaRPr lang="es-E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06955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4CE92-367A-0ED1-1BA7-CBEB4007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ate Placeholder 3">
            <a:extLst>
              <a:ext uri="{FF2B5EF4-FFF2-40B4-BE49-F238E27FC236}">
                <a16:creationId xmlns:a16="http://schemas.microsoft.com/office/drawing/2014/main" id="{9ABE82B3-075C-B070-2B8D-8AF8C1C69884}"/>
              </a:ext>
            </a:extLst>
          </p:cNvPr>
          <p:cNvSpPr txBox="1">
            <a:spLocks/>
          </p:cNvSpPr>
          <p:nvPr/>
        </p:nvSpPr>
        <p:spPr>
          <a:xfrm>
            <a:off x="7643567" y="1448635"/>
            <a:ext cx="1043905" cy="34289"/>
          </a:xfrm>
          <a:prstGeom prst="rect">
            <a:avLst/>
          </a:prstGeom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i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R. Howie et al. </a:t>
            </a:r>
            <a:r>
              <a:rPr lang="en-GB" sz="900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2020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8A529FE-C532-7049-F212-C291238CF2AE}"/>
              </a:ext>
            </a:extLst>
          </p:cNvPr>
          <p:cNvSpPr/>
          <p:nvPr/>
        </p:nvSpPr>
        <p:spPr>
          <a:xfrm>
            <a:off x="52388" y="2387574"/>
            <a:ext cx="9050069" cy="346976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C37A15-FEEC-0BEB-0E50-CC6548A88E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49" b="23505"/>
          <a:stretch>
            <a:fillRect/>
          </a:stretch>
        </p:blipFill>
        <p:spPr>
          <a:xfrm>
            <a:off x="3055107" y="2468058"/>
            <a:ext cx="6007734" cy="316361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C445834-6FE7-FB4D-C70B-A738C28FC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43" y="2537517"/>
            <a:ext cx="2876912" cy="1459116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C49DDF91-A62C-2283-55B9-2B71478B535B}"/>
              </a:ext>
            </a:extLst>
          </p:cNvPr>
          <p:cNvSpPr/>
          <p:nvPr/>
        </p:nvSpPr>
        <p:spPr>
          <a:xfrm>
            <a:off x="6719888" y="2991667"/>
            <a:ext cx="809625" cy="16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2C0268-D0F3-9361-C5A6-83A2C4645D78}"/>
              </a:ext>
            </a:extLst>
          </p:cNvPr>
          <p:cNvSpPr/>
          <p:nvPr/>
        </p:nvSpPr>
        <p:spPr>
          <a:xfrm>
            <a:off x="7720470" y="3429000"/>
            <a:ext cx="809625" cy="1619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BE8C8D-331F-864E-1AE5-481DA123B7A3}"/>
              </a:ext>
            </a:extLst>
          </p:cNvPr>
          <p:cNvSpPr txBox="1"/>
          <p:nvPr/>
        </p:nvSpPr>
        <p:spPr>
          <a:xfrm>
            <a:off x="108941" y="5014014"/>
            <a:ext cx="3854261" cy="830997"/>
          </a:xfrm>
          <a:prstGeom prst="rect">
            <a:avLst/>
          </a:prstGeom>
          <a:solidFill>
            <a:srgbClr val="F0CDCE"/>
          </a:solidFill>
        </p:spPr>
        <p:txBody>
          <a:bodyPr wrap="square" rtlCol="0">
            <a:spAutoFit/>
          </a:bodyPr>
          <a:lstStyle/>
          <a:p>
            <a:pPr marL="136922" indent="-136922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C00000"/>
                </a:solidFill>
              </a:rPr>
              <a:t>All hydrides still require pressures 80-200 </a:t>
            </a:r>
            <a:r>
              <a:rPr lang="en-GB" sz="1200" dirty="0" err="1">
                <a:solidFill>
                  <a:srgbClr val="C00000"/>
                </a:solidFill>
              </a:rPr>
              <a:t>GPa</a:t>
            </a:r>
            <a:r>
              <a:rPr lang="en-GB" sz="1200" dirty="0">
                <a:solidFill>
                  <a:srgbClr val="C00000"/>
                </a:solidFill>
              </a:rPr>
              <a:t> for high Tc</a:t>
            </a:r>
          </a:p>
          <a:p>
            <a:pPr marL="136922" indent="-136922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C00000"/>
                </a:solidFill>
              </a:rPr>
              <a:t>Understand how Tc can be promoted whilst required pressure is decreased</a:t>
            </a:r>
          </a:p>
        </p:txBody>
      </p:sp>
      <p:sp>
        <p:nvSpPr>
          <p:cNvPr id="50" name="Arrow: Notched Right 49">
            <a:extLst>
              <a:ext uri="{FF2B5EF4-FFF2-40B4-BE49-F238E27FC236}">
                <a16:creationId xmlns:a16="http://schemas.microsoft.com/office/drawing/2014/main" id="{B8E723C7-321B-3EE8-DD05-10716337BF18}"/>
              </a:ext>
            </a:extLst>
          </p:cNvPr>
          <p:cNvSpPr/>
          <p:nvPr/>
        </p:nvSpPr>
        <p:spPr>
          <a:xfrm>
            <a:off x="480060" y="1105735"/>
            <a:ext cx="8542020" cy="685800"/>
          </a:xfrm>
          <a:prstGeom prst="notchedRightArrow">
            <a:avLst>
              <a:gd name="adj1" fmla="val 45555"/>
              <a:gd name="adj2" fmla="val 62222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D4B490A-A0C0-BFD0-26C4-2F8E90B2F26F}"/>
              </a:ext>
            </a:extLst>
          </p:cNvPr>
          <p:cNvSpPr txBox="1"/>
          <p:nvPr/>
        </p:nvSpPr>
        <p:spPr>
          <a:xfrm flipH="1">
            <a:off x="480060" y="1013835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1935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0DA33AE-B848-4B4F-9DA3-159EB36072BF}"/>
              </a:ext>
            </a:extLst>
          </p:cNvPr>
          <p:cNvSpPr/>
          <p:nvPr/>
        </p:nvSpPr>
        <p:spPr>
          <a:xfrm>
            <a:off x="798851" y="1337286"/>
            <a:ext cx="216000" cy="21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D18454-65A7-C25A-8EB2-FE0D73F82B88}"/>
              </a:ext>
            </a:extLst>
          </p:cNvPr>
          <p:cNvSpPr txBox="1"/>
          <p:nvPr/>
        </p:nvSpPr>
        <p:spPr>
          <a:xfrm flipH="1">
            <a:off x="1699112" y="1648292"/>
            <a:ext cx="2031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/>
                </a:solidFill>
              </a:rPr>
              <a:t>Superconducting </a:t>
            </a:r>
          </a:p>
          <a:p>
            <a:pPr algn="ctr"/>
            <a:r>
              <a:rPr lang="en-GB" sz="1200" dirty="0">
                <a:solidFill>
                  <a:schemeClr val="accent1"/>
                </a:solidFill>
              </a:rPr>
              <a:t>Hydrogen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DAE3AA-9C9F-80D9-FD1C-93F90E40D926}"/>
              </a:ext>
            </a:extLst>
          </p:cNvPr>
          <p:cNvSpPr txBox="1"/>
          <p:nvPr/>
        </p:nvSpPr>
        <p:spPr>
          <a:xfrm flipH="1">
            <a:off x="2286000" y="990109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1968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53096C5-C87C-AB51-2D84-E91D8A03CD04}"/>
              </a:ext>
            </a:extLst>
          </p:cNvPr>
          <p:cNvSpPr/>
          <p:nvPr/>
        </p:nvSpPr>
        <p:spPr>
          <a:xfrm>
            <a:off x="2616974" y="1343340"/>
            <a:ext cx="216000" cy="216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070D16E-0769-E000-CD94-1D274D1BF534}"/>
              </a:ext>
            </a:extLst>
          </p:cNvPr>
          <p:cNvSpPr txBox="1"/>
          <p:nvPr/>
        </p:nvSpPr>
        <p:spPr>
          <a:xfrm flipH="1">
            <a:off x="1496624" y="1272161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…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01707C6-5035-DE3F-F806-5B35300D22AC}"/>
              </a:ext>
            </a:extLst>
          </p:cNvPr>
          <p:cNvSpPr txBox="1"/>
          <p:nvPr/>
        </p:nvSpPr>
        <p:spPr>
          <a:xfrm flipH="1">
            <a:off x="-785" y="1664578"/>
            <a:ext cx="2031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/>
                </a:solidFill>
              </a:rPr>
              <a:t>Metallic Hydrogen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6DD92B4-2ADE-CF2C-8729-666FC89E2F87}"/>
              </a:ext>
            </a:extLst>
          </p:cNvPr>
          <p:cNvSpPr txBox="1"/>
          <p:nvPr/>
        </p:nvSpPr>
        <p:spPr>
          <a:xfrm flipH="1">
            <a:off x="3313819" y="1272161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…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C3E0995-1CA3-19BD-CD35-9B69CB021F04}"/>
              </a:ext>
            </a:extLst>
          </p:cNvPr>
          <p:cNvSpPr txBox="1"/>
          <p:nvPr/>
        </p:nvSpPr>
        <p:spPr>
          <a:xfrm flipH="1">
            <a:off x="3556364" y="1653036"/>
            <a:ext cx="2031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/>
                </a:solidFill>
              </a:rPr>
              <a:t>Superconducting </a:t>
            </a:r>
          </a:p>
          <a:p>
            <a:pPr algn="ctr"/>
            <a:r>
              <a:rPr lang="en-GB" sz="1200" dirty="0">
                <a:solidFill>
                  <a:schemeClr val="accent1"/>
                </a:solidFill>
              </a:rPr>
              <a:t>Hydrides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6F9FB0B-7553-17DC-D1C1-93F656359696}"/>
              </a:ext>
            </a:extLst>
          </p:cNvPr>
          <p:cNvSpPr txBox="1"/>
          <p:nvPr/>
        </p:nvSpPr>
        <p:spPr>
          <a:xfrm flipH="1">
            <a:off x="4145209" y="1016431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2004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D726D22-EB67-0C2F-9810-522DB278E1BA}"/>
              </a:ext>
            </a:extLst>
          </p:cNvPr>
          <p:cNvSpPr/>
          <p:nvPr/>
        </p:nvSpPr>
        <p:spPr>
          <a:xfrm>
            <a:off x="4450570" y="1350473"/>
            <a:ext cx="216000" cy="21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52530B9-ACA0-D07B-E276-A8020AFAB946}"/>
              </a:ext>
            </a:extLst>
          </p:cNvPr>
          <p:cNvSpPr txBox="1"/>
          <p:nvPr/>
        </p:nvSpPr>
        <p:spPr>
          <a:xfrm flipH="1">
            <a:off x="5402692" y="1014824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2015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D628C2D-95D3-F255-2CF7-CF47F62886DD}"/>
              </a:ext>
            </a:extLst>
          </p:cNvPr>
          <p:cNvSpPr/>
          <p:nvPr/>
        </p:nvSpPr>
        <p:spPr>
          <a:xfrm>
            <a:off x="5724224" y="1355986"/>
            <a:ext cx="216000" cy="21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FF0397B-CD2A-ED08-4A1A-1CA3C088785B}"/>
              </a:ext>
            </a:extLst>
          </p:cNvPr>
          <p:cNvSpPr txBox="1"/>
          <p:nvPr/>
        </p:nvSpPr>
        <p:spPr>
          <a:xfrm flipH="1">
            <a:off x="4816587" y="1651737"/>
            <a:ext cx="2031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/>
                </a:solidFill>
              </a:rPr>
              <a:t>Start of </a:t>
            </a:r>
          </a:p>
          <a:p>
            <a:pPr algn="ctr"/>
            <a:r>
              <a:rPr lang="en-GB" sz="1200" dirty="0">
                <a:solidFill>
                  <a:schemeClr val="accent1"/>
                </a:solidFill>
              </a:rPr>
              <a:t>“Hydride Era”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713581F-A861-189E-D84F-1079C48CCD03}"/>
              </a:ext>
            </a:extLst>
          </p:cNvPr>
          <p:cNvSpPr/>
          <p:nvPr/>
        </p:nvSpPr>
        <p:spPr>
          <a:xfrm>
            <a:off x="7711998" y="1345413"/>
            <a:ext cx="216000" cy="216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5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0340376-A26D-F122-BDC1-893CFB69EB41}"/>
              </a:ext>
            </a:extLst>
          </p:cNvPr>
          <p:cNvSpPr txBox="1"/>
          <p:nvPr/>
        </p:nvSpPr>
        <p:spPr>
          <a:xfrm flipH="1">
            <a:off x="7413945" y="942320"/>
            <a:ext cx="85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2026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51C3378-8AE6-0987-DD95-5A7B1CE35040}"/>
              </a:ext>
            </a:extLst>
          </p:cNvPr>
          <p:cNvSpPr txBox="1"/>
          <p:nvPr/>
        </p:nvSpPr>
        <p:spPr>
          <a:xfrm flipH="1">
            <a:off x="6804362" y="1594972"/>
            <a:ext cx="2031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/>
                </a:solidFill>
              </a:rPr>
              <a:t>The Field </a:t>
            </a:r>
          </a:p>
          <a:p>
            <a:pPr algn="ctr"/>
            <a:r>
              <a:rPr lang="en-GB" sz="1800" b="1" dirty="0">
                <a:solidFill>
                  <a:schemeClr val="accent1"/>
                </a:solidFill>
              </a:rPr>
              <a:t>Today</a:t>
            </a:r>
          </a:p>
        </p:txBody>
      </p:sp>
    </p:spTree>
    <p:extLst>
      <p:ext uri="{BB962C8B-B14F-4D97-AF65-F5344CB8AC3E}">
        <p14:creationId xmlns:p14="http://schemas.microsoft.com/office/powerpoint/2010/main" val="14400135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ED349-FC92-0F46-8A5D-CBB8478BB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189931BD-EFB0-C68A-80B9-0B19018037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30" t="39939" r="14215" b="24919"/>
          <a:stretch>
            <a:fillRect/>
          </a:stretch>
        </p:blipFill>
        <p:spPr>
          <a:xfrm>
            <a:off x="75544" y="1987374"/>
            <a:ext cx="9068456" cy="261426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A55E0A0-670E-A9D6-E408-CADE31AE8875}"/>
              </a:ext>
            </a:extLst>
          </p:cNvPr>
          <p:cNvSpPr txBox="1"/>
          <p:nvPr/>
        </p:nvSpPr>
        <p:spPr>
          <a:xfrm>
            <a:off x="6610350" y="4496290"/>
            <a:ext cx="230505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i="1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Fm-3m in theory symmetry breaks to R-3m</a:t>
            </a:r>
            <a:r>
              <a:rPr lang="en-GB" sz="1350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endParaRPr lang="en-GB" sz="45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DE8993-D91C-BA6E-5C9E-62730E2ABB19}"/>
              </a:ext>
            </a:extLst>
          </p:cNvPr>
          <p:cNvSpPr txBox="1"/>
          <p:nvPr/>
        </p:nvSpPr>
        <p:spPr>
          <a:xfrm>
            <a:off x="467544" y="135567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+mn-lt"/>
                <a:ea typeface="Cambria" panose="02040503050406030204" pitchFamily="18" charset="0"/>
              </a:rPr>
              <a:t>DFT predicted </a:t>
            </a:r>
            <a:r>
              <a:rPr lang="en-GB" sz="1800" dirty="0">
                <a:solidFill>
                  <a:schemeClr val="tx1"/>
                </a:solidFill>
                <a:latin typeface="+mn-lt"/>
                <a:ea typeface="Cambria" panose="02040503050406030204" pitchFamily="18" charset="0"/>
              </a:rPr>
              <a:t>structures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DC8CDBD-D19B-1033-1094-B03F993BC25D}"/>
              </a:ext>
            </a:extLst>
          </p:cNvPr>
          <p:cNvSpPr txBox="1"/>
          <p:nvPr/>
        </p:nvSpPr>
        <p:spPr>
          <a:xfrm>
            <a:off x="899592" y="67237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/>
              <a:t>C</a:t>
            </a:r>
            <a:r>
              <a:rPr lang="es-ES" sz="2400" dirty="0" err="1">
                <a:solidFill>
                  <a:schemeClr val="tx1"/>
                </a:solidFill>
              </a:rPr>
              <a:t>Chemical</a:t>
            </a: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err="1">
                <a:solidFill>
                  <a:schemeClr val="tx1"/>
                </a:solidFill>
              </a:rPr>
              <a:t>pre-compression</a:t>
            </a:r>
            <a:r>
              <a:rPr lang="es-ES" sz="2400" dirty="0">
                <a:solidFill>
                  <a:schemeClr val="tx1"/>
                </a:solidFill>
              </a:rPr>
              <a:t>: Group 2 </a:t>
            </a:r>
            <a:r>
              <a:rPr lang="es-ES" sz="2400" dirty="0" err="1">
                <a:solidFill>
                  <a:schemeClr val="tx1"/>
                </a:solidFill>
              </a:rPr>
              <a:t>tetrahydrides</a:t>
            </a:r>
            <a:endParaRPr lang="es-ES" sz="24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C124DA3-EB77-CB83-0945-D65C70B0E516}"/>
              </a:ext>
            </a:extLst>
          </p:cNvPr>
          <p:cNvSpPr txBox="1"/>
          <p:nvPr/>
        </p:nvSpPr>
        <p:spPr>
          <a:xfrm>
            <a:off x="899592" y="537321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 err="1">
                <a:solidFill>
                  <a:schemeClr val="tx1"/>
                </a:solidFill>
              </a:rPr>
              <a:t>Quasi</a:t>
            </a:r>
            <a:r>
              <a:rPr lang="es-ES" sz="1800" dirty="0">
                <a:solidFill>
                  <a:schemeClr val="tx1"/>
                </a:solidFill>
              </a:rPr>
              <a:t>-molecular </a:t>
            </a:r>
            <a:r>
              <a:rPr lang="es-ES" sz="1800" dirty="0" err="1">
                <a:solidFill>
                  <a:schemeClr val="tx1"/>
                </a:solidFill>
              </a:rPr>
              <a:t>hydrogen</a:t>
            </a:r>
            <a:r>
              <a:rPr lang="es-ES" sz="1800" dirty="0">
                <a:solidFill>
                  <a:schemeClr val="tx1"/>
                </a:solidFill>
              </a:rPr>
              <a:t> </a:t>
            </a:r>
            <a:r>
              <a:rPr lang="es-ES" sz="1800" dirty="0" err="1">
                <a:solidFill>
                  <a:schemeClr val="tx1"/>
                </a:solidFill>
              </a:rPr>
              <a:t>units</a:t>
            </a:r>
            <a:r>
              <a:rPr lang="es-ES" sz="1800" dirty="0">
                <a:solidFill>
                  <a:schemeClr val="tx1"/>
                </a:solidFill>
              </a:rPr>
              <a:t> </a:t>
            </a:r>
            <a:r>
              <a:rPr lang="es-ES" sz="1800" dirty="0" err="1">
                <a:solidFill>
                  <a:schemeClr val="tx1"/>
                </a:solidFill>
              </a:rPr>
              <a:t>within</a:t>
            </a:r>
            <a:r>
              <a:rPr lang="es-ES" sz="1800" dirty="0">
                <a:solidFill>
                  <a:schemeClr val="tx1"/>
                </a:solidFill>
              </a:rPr>
              <a:t> </a:t>
            </a:r>
            <a:r>
              <a:rPr lang="es-ES" sz="1800" dirty="0" err="1">
                <a:solidFill>
                  <a:schemeClr val="tx1"/>
                </a:solidFill>
              </a:rPr>
              <a:t>octahedral</a:t>
            </a:r>
            <a:r>
              <a:rPr lang="es-ES" sz="1800" dirty="0">
                <a:solidFill>
                  <a:schemeClr val="tx1"/>
                </a:solidFill>
              </a:rPr>
              <a:t> </a:t>
            </a:r>
            <a:r>
              <a:rPr lang="es-ES" sz="1800" dirty="0" err="1">
                <a:solidFill>
                  <a:schemeClr val="tx1"/>
                </a:solidFill>
              </a:rPr>
              <a:t>interstices</a:t>
            </a:r>
            <a:endParaRPr lang="es-ES" sz="1800" dirty="0">
              <a:solidFill>
                <a:schemeClr val="tx1"/>
              </a:solidFill>
            </a:endParaRPr>
          </a:p>
          <a:p>
            <a:r>
              <a:rPr lang="es-ES" sz="1800" dirty="0">
                <a:solidFill>
                  <a:schemeClr val="tx1"/>
                </a:solidFill>
              </a:rPr>
              <a:t>H- in </a:t>
            </a:r>
            <a:r>
              <a:rPr lang="es-ES" sz="1800" dirty="0" err="1">
                <a:solidFill>
                  <a:schemeClr val="tx1"/>
                </a:solidFill>
              </a:rPr>
              <a:t>tetrahedra</a:t>
            </a:r>
            <a:r>
              <a:rPr lang="es-ES" sz="1800" dirty="0">
                <a:solidFill>
                  <a:schemeClr val="tx1"/>
                </a:solidFill>
              </a:rPr>
              <a:t> </a:t>
            </a:r>
            <a:r>
              <a:rPr lang="es-ES" sz="1800" dirty="0" err="1">
                <a:solidFill>
                  <a:schemeClr val="tx1"/>
                </a:solidFill>
              </a:rPr>
              <a:t>interstices</a:t>
            </a:r>
            <a:endParaRPr lang="es-E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16980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"/>
          <p:cNvSpPr txBox="1"/>
          <p:nvPr/>
        </p:nvSpPr>
        <p:spPr bwMode="auto">
          <a:xfrm>
            <a:off x="360000" y="470000"/>
            <a:ext cx="8424000" cy="600000"/>
          </a:xfrm>
          <a:prstGeom prst="rect">
            <a:avLst/>
          </a:prstGeom>
          <a:noFill/>
        </p:spPr>
        <p:txBody>
          <a:bodyPr wrap="square" lIns="45720" tIns="22860" rIns="45720" bIns="22860" anchor="ctr"/>
          <a:lstStyle/>
          <a:p>
            <a:pPr algn="ctr">
              <a:buNone/>
            </a:pPr>
            <a:r>
              <a:rPr lang="es-ES" sz="2400" b="1" dirty="0">
                <a:solidFill>
                  <a:srgbClr val="1A1A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IA revoluciona la búsqueda de estructuras cristalinas</a:t>
            </a:r>
          </a:p>
        </p:txBody>
      </p:sp>
      <p:sp>
        <p:nvSpPr>
          <p:cNvPr id="101" name="Card GNoME"/>
          <p:cNvSpPr/>
          <p:nvPr/>
        </p:nvSpPr>
        <p:spPr bwMode="auto">
          <a:xfrm>
            <a:off x="360000" y="1120000"/>
            <a:ext cx="4050000" cy="1560000"/>
          </a:xfrm>
          <a:prstGeom prst="roundRect">
            <a:avLst>
              <a:gd name="adj" fmla="val 6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100000" tIns="64000" rIns="100000" bIns="46800" anchor="t"/>
          <a:lstStyle/>
          <a:p>
            <a:pPr algn="l">
              <a:buNone/>
            </a:pPr>
            <a:r>
              <a:rPr lang="es-ES" sz="10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Nature (2023) · Google DeepMind – GNoME</a:t>
            </a:r>
          </a:p>
          <a:p>
            <a:pPr algn="l">
              <a:spcBef>
                <a:spcPts val="300"/>
              </a:spcBef>
              <a:buNone/>
            </a:pPr>
            <a:r>
              <a:rPr lang="en-GB" sz="1300" b="1" i="1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“Scaling deep learning for materials discovery”</a:t>
            </a:r>
          </a:p>
          <a:p>
            <a:pPr algn="l">
              <a:spcBef>
                <a:spcPts val="400"/>
              </a:spcBef>
              <a:buNone/>
            </a:pPr>
            <a:r>
              <a:rPr lang="es-ES" sz="1150" b="1">
                <a:solidFill>
                  <a:srgbClr val="C0392B"/>
                </a:solidFill>
                <a:latin typeface="Arial" pitchFamily="34" charset="0"/>
                <a:cs typeface="Arial" pitchFamily="34" charset="0"/>
              </a:rPr>
              <a:t>2,2 millones</a:t>
            </a: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de nuevos compuestos predichos; 380.000 estables (~10× lo conocido).</a:t>
            </a:r>
          </a:p>
        </p:txBody>
      </p:sp>
      <p:sp>
        <p:nvSpPr>
          <p:cNvPr id="102" name="Card MatterGen"/>
          <p:cNvSpPr/>
          <p:nvPr/>
        </p:nvSpPr>
        <p:spPr bwMode="auto">
          <a:xfrm>
            <a:off x="360000" y="2760000"/>
            <a:ext cx="4050000" cy="1380000"/>
          </a:xfrm>
          <a:prstGeom prst="roundRect">
            <a:avLst>
              <a:gd name="adj" fmla="val 6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100000" tIns="64000" rIns="100000" bIns="46800" anchor="t"/>
          <a:lstStyle/>
          <a:p>
            <a:pPr algn="l">
              <a:buNone/>
            </a:pPr>
            <a:r>
              <a:rPr lang="es-ES" sz="10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Nature (2025) · Microsoft Research – MatterGen</a:t>
            </a:r>
          </a:p>
          <a:p>
            <a:pPr algn="l">
              <a:spcBef>
                <a:spcPts val="300"/>
              </a:spcBef>
              <a:buNone/>
            </a:pPr>
            <a:r>
              <a:rPr lang="en-GB" sz="1300" b="1" i="1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“A generative model for inorganic materials design”</a:t>
            </a:r>
          </a:p>
          <a:p>
            <a:pPr algn="l">
              <a:spcBef>
                <a:spcPts val="400"/>
              </a:spcBef>
              <a:buNone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IA generativa que diseña estructuras con propiedades a medida.</a:t>
            </a:r>
          </a:p>
        </p:txBody>
      </p:sp>
      <p:sp>
        <p:nvSpPr>
          <p:cNvPr id="103" name="Card A-Lab"/>
          <p:cNvSpPr/>
          <p:nvPr/>
        </p:nvSpPr>
        <p:spPr bwMode="auto">
          <a:xfrm>
            <a:off x="360000" y="4220000"/>
            <a:ext cx="4050000" cy="2030000"/>
          </a:xfrm>
          <a:prstGeom prst="roundRect">
            <a:avLst>
              <a:gd name="adj" fmla="val 5000"/>
            </a:avLst>
          </a:prstGeom>
          <a:solidFill>
            <a:srgbClr val="FCEFE3"/>
          </a:solidFill>
          <a:ln w="12700">
            <a:solidFill>
              <a:srgbClr val="E8841A"/>
            </a:solidFill>
          </a:ln>
        </p:spPr>
        <p:txBody>
          <a:bodyPr wrap="square" lIns="100000" tIns="64000" rIns="100000" bIns="46800" anchor="t"/>
          <a:lstStyle/>
          <a:p>
            <a:pPr algn="l">
              <a:buNone/>
            </a:pPr>
            <a:r>
              <a:rPr lang="es-ES" sz="10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Nature (2023) · A-Lab, Berkeley – Síntesis autónoma</a:t>
            </a:r>
          </a:p>
          <a:p>
            <a:pPr algn="l">
              <a:spcBef>
                <a:spcPts val="300"/>
              </a:spcBef>
              <a:buNone/>
            </a:pPr>
            <a:r>
              <a:rPr lang="en-GB" sz="1250" b="1" i="1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“An autonomous laboratory for the accelerated synthesis of novel materials”</a:t>
            </a:r>
          </a:p>
          <a:p>
            <a:pPr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41 de 58 compuestos</a:t>
            </a: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 nuevos sintetizados en 17 días.</a:t>
            </a:r>
          </a:p>
          <a:p>
            <a:pPr algn="l">
              <a:spcBef>
                <a:spcPts val="3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Más de 700 materiales de GNoME ya validados experimentalmente.</a:t>
            </a:r>
          </a:p>
        </p:txBody>
      </p:sp>
      <p:sp>
        <p:nvSpPr>
          <p:cNvPr id="104" name="Chart Panel"/>
          <p:cNvSpPr/>
          <p:nvPr/>
        </p:nvSpPr>
        <p:spPr bwMode="auto">
          <a:xfrm>
            <a:off x="4520000" y="1120000"/>
            <a:ext cx="4280000" cy="51300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BFBFBF"/>
            </a:solidFill>
          </a:ln>
        </p:spPr>
        <p:txBody>
          <a:bodyPr/>
          <a:lstStyle/>
          <a:p>
            <a:pPr algn="ctr">
              <a:buNone/>
            </a:pPr>
            <a:endParaRPr lang="es-ES"/>
          </a:p>
        </p:txBody>
      </p:sp>
      <p:sp>
        <p:nvSpPr>
          <p:cNvPr id="105" name="Chart Title"/>
          <p:cNvSpPr txBox="1"/>
          <p:nvPr/>
        </p:nvSpPr>
        <p:spPr bwMode="auto">
          <a:xfrm>
            <a:off x="4580000" y="1180000"/>
            <a:ext cx="4160000" cy="700000"/>
          </a:xfrm>
          <a:prstGeom prst="rect">
            <a:avLst/>
          </a:prstGeom>
          <a:noFill/>
        </p:spPr>
        <p:txBody>
          <a:bodyPr wrap="square" lIns="20000" tIns="10000" rIns="20000" bIns="10000" anchor="t"/>
          <a:lstStyle/>
          <a:p>
            <a:pPr algn="ctr">
              <a:buNone/>
            </a:pPr>
            <a:r>
              <a:rPr lang="es-ES" sz="1300" b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Estructuras cristalinas descubiertas (acumulado)</a:t>
            </a:r>
          </a:p>
          <a:p>
            <a:pPr algn="ctr">
              <a:spcBef>
                <a:spcPts val="200"/>
              </a:spcBef>
              <a:buNone/>
            </a:pPr>
            <a:r>
              <a:rPr lang="es-ES" sz="900" i="1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Eje Y: nº de estructuras · Eje X: periodo (cifras aproximadas)</a:t>
            </a:r>
          </a:p>
        </p:txBody>
      </p:sp>
      <p:sp>
        <p:nvSpPr>
          <p:cNvPr id="106" name="Axis Baseline"/>
          <p:cNvSpPr/>
          <p:nvPr/>
        </p:nvSpPr>
        <p:spPr bwMode="auto">
          <a:xfrm>
            <a:off x="4640000" y="5495000"/>
            <a:ext cx="4080000" cy="1270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1" name="Bar1"/>
          <p:cNvSpPr/>
          <p:nvPr/>
        </p:nvSpPr>
        <p:spPr bwMode="auto">
          <a:xfrm>
            <a:off x="4780000" y="5385000"/>
            <a:ext cx="560000" cy="110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2" name="Bar2"/>
          <p:cNvSpPr/>
          <p:nvPr/>
        </p:nvSpPr>
        <p:spPr bwMode="auto">
          <a:xfrm>
            <a:off x="5590000" y="5382000"/>
            <a:ext cx="560000" cy="113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3" name="Bar3"/>
          <p:cNvSpPr/>
          <p:nvPr/>
        </p:nvSpPr>
        <p:spPr bwMode="auto">
          <a:xfrm>
            <a:off x="6400000" y="5072000"/>
            <a:ext cx="560000" cy="423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4" name="Bar4"/>
          <p:cNvSpPr/>
          <p:nvPr/>
        </p:nvSpPr>
        <p:spPr bwMode="auto">
          <a:xfrm>
            <a:off x="7210000" y="4086000"/>
            <a:ext cx="560000" cy="1409000"/>
          </a:xfrm>
          <a:prstGeom prst="rect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15" name="Bar5"/>
          <p:cNvSpPr/>
          <p:nvPr/>
        </p:nvSpPr>
        <p:spPr bwMode="auto">
          <a:xfrm>
            <a:off x="8020000" y="2395000"/>
            <a:ext cx="560000" cy="3100000"/>
          </a:xfrm>
          <a:prstGeom prst="rect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121" name="Val1"/>
          <p:cNvSpPr txBox="1"/>
          <p:nvPr/>
        </p:nvSpPr>
        <p:spPr bwMode="auto">
          <a:xfrm>
            <a:off x="4680000" y="5140000"/>
            <a:ext cx="760000" cy="240000"/>
          </a:xfrm>
          <a:prstGeom prst="rect">
            <a:avLst/>
          </a:prstGeom>
          <a:noFill/>
        </p:spPr>
        <p:txBody>
          <a:bodyPr wrap="square" lIns="0" tIns="0" rIns="0" bIns="0" anchor="b"/>
          <a:lstStyle/>
          <a:p>
            <a:pPr algn="ctr">
              <a:buNone/>
            </a:pPr>
            <a:r>
              <a:rPr lang="es-ES" sz="900" b="1" dirty="0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≈</a:t>
            </a: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48 mil</a:t>
            </a:r>
          </a:p>
        </p:txBody>
      </p:sp>
      <p:sp>
        <p:nvSpPr>
          <p:cNvPr id="122" name="Val2"/>
          <p:cNvSpPr txBox="1"/>
          <p:nvPr/>
        </p:nvSpPr>
        <p:spPr bwMode="auto">
          <a:xfrm>
            <a:off x="5490000" y="5137000"/>
            <a:ext cx="760000" cy="240000"/>
          </a:xfrm>
          <a:prstGeom prst="rect">
            <a:avLst/>
          </a:prstGeom>
          <a:noFill/>
        </p:spPr>
        <p:txBody>
          <a:bodyPr wrap="square" lIns="0" tIns="0" rIns="0" bIns="0" anchor="b"/>
          <a:lstStyle/>
          <a:p>
            <a:pPr algn="ctr">
              <a:buNone/>
            </a:pPr>
            <a:r>
              <a:rPr lang="es-ES" sz="900" b="1" dirty="0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≈</a:t>
            </a: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80 mil</a:t>
            </a:r>
          </a:p>
        </p:txBody>
      </p:sp>
      <p:sp>
        <p:nvSpPr>
          <p:cNvPr id="123" name="Val3"/>
          <p:cNvSpPr txBox="1"/>
          <p:nvPr/>
        </p:nvSpPr>
        <p:spPr bwMode="auto">
          <a:xfrm>
            <a:off x="6300000" y="4827000"/>
            <a:ext cx="760000" cy="240000"/>
          </a:xfrm>
          <a:prstGeom prst="rect">
            <a:avLst/>
          </a:prstGeom>
          <a:noFill/>
        </p:spPr>
        <p:txBody>
          <a:bodyPr wrap="square" lIns="0" tIns="0" rIns="0" bIns="0" anchor="b"/>
          <a:lstStyle/>
          <a:p>
            <a:pPr algn="ctr">
              <a:buNone/>
            </a:pPr>
            <a:r>
              <a:rPr lang="es-ES" sz="900" b="1" dirty="0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≈</a:t>
            </a: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300 mil</a:t>
            </a:r>
          </a:p>
        </p:txBody>
      </p:sp>
      <p:sp>
        <p:nvSpPr>
          <p:cNvPr id="124" name="Val4"/>
          <p:cNvSpPr txBox="1"/>
          <p:nvPr/>
        </p:nvSpPr>
        <p:spPr bwMode="auto">
          <a:xfrm>
            <a:off x="7110000" y="3841000"/>
            <a:ext cx="760000" cy="240000"/>
          </a:xfrm>
          <a:prstGeom prst="rect">
            <a:avLst/>
          </a:prstGeom>
          <a:noFill/>
        </p:spPr>
        <p:txBody>
          <a:bodyPr wrap="square" lIns="0" tIns="0" rIns="0" bIns="0" anchor="b"/>
          <a:lstStyle/>
          <a:p>
            <a:pPr algn="ctr">
              <a:buNone/>
            </a:pPr>
            <a:r>
              <a:rPr lang="es-ES" sz="900" b="1" dirty="0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≈</a:t>
            </a: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1 millón</a:t>
            </a:r>
          </a:p>
        </p:txBody>
      </p:sp>
      <p:sp>
        <p:nvSpPr>
          <p:cNvPr id="125" name="Val5"/>
          <p:cNvSpPr txBox="1"/>
          <p:nvPr/>
        </p:nvSpPr>
        <p:spPr bwMode="auto">
          <a:xfrm>
            <a:off x="7900000" y="2090000"/>
            <a:ext cx="800000" cy="290000"/>
          </a:xfrm>
          <a:prstGeom prst="rect">
            <a:avLst/>
          </a:prstGeom>
          <a:noFill/>
        </p:spPr>
        <p:txBody>
          <a:bodyPr wrap="square" lIns="0" tIns="0" rIns="0" bIns="0" anchor="b"/>
          <a:lstStyle/>
          <a:p>
            <a:pPr algn="ctr">
              <a:buNone/>
            </a:pPr>
            <a:r>
              <a:rPr lang="es-ES" sz="1000" b="1">
                <a:solidFill>
                  <a:srgbClr val="C0392B"/>
                </a:solidFill>
                <a:latin typeface="Arial" pitchFamily="34" charset="0"/>
                <a:cs typeface="Arial" pitchFamily="34" charset="0"/>
              </a:rPr>
              <a:t>2,2 millones</a:t>
            </a:r>
          </a:p>
        </p:txBody>
      </p:sp>
      <p:sp>
        <p:nvSpPr>
          <p:cNvPr id="131" name="XLab1"/>
          <p:cNvSpPr txBox="1"/>
          <p:nvPr/>
        </p:nvSpPr>
        <p:spPr bwMode="auto">
          <a:xfrm>
            <a:off x="4660000" y="5530000"/>
            <a:ext cx="800000" cy="600000"/>
          </a:xfrm>
          <a:prstGeom prst="rect">
            <a:avLst/>
          </a:prstGeom>
          <a:noFill/>
        </p:spPr>
        <p:txBody>
          <a:bodyPr wrap="square" lIns="0" tIns="20000" rIns="0" bIns="0" anchor="t"/>
          <a:lstStyle/>
          <a:p>
            <a:pPr algn="ctr">
              <a:buNone/>
            </a:pPr>
            <a:r>
              <a:rPr lang="es-ES" sz="85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Pre-2010</a:t>
            </a:r>
          </a:p>
          <a:p>
            <a:pPr algn="ctr">
              <a:buNone/>
            </a:pPr>
            <a:r>
              <a:rPr lang="es-ES" sz="800" dirty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ICSD </a:t>
            </a:r>
            <a:r>
              <a:rPr lang="es-ES" sz="8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exp</a:t>
            </a:r>
            <a:r>
              <a:rPr lang="es-ES" sz="800" dirty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2" name="XLab2"/>
          <p:cNvSpPr txBox="1"/>
          <p:nvPr/>
        </p:nvSpPr>
        <p:spPr bwMode="auto">
          <a:xfrm>
            <a:off x="5470000" y="5530000"/>
            <a:ext cx="800000" cy="600000"/>
          </a:xfrm>
          <a:prstGeom prst="rect">
            <a:avLst/>
          </a:prstGeom>
          <a:noFill/>
        </p:spPr>
        <p:txBody>
          <a:bodyPr wrap="square" lIns="0" tIns="20000" rIns="0" bIns="0" anchor="t"/>
          <a:lstStyle/>
          <a:p>
            <a:pPr algn="ctr">
              <a:buNone/>
            </a:pPr>
            <a:r>
              <a:rPr lang="es-ES" sz="850" b="1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2011–15</a:t>
            </a:r>
          </a:p>
          <a:p>
            <a:pPr algn="ctr">
              <a:buNone/>
            </a:pPr>
            <a:r>
              <a:rPr lang="es-ES" sz="8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Materials Project</a:t>
            </a:r>
          </a:p>
        </p:txBody>
      </p:sp>
      <p:sp>
        <p:nvSpPr>
          <p:cNvPr id="133" name="XLab3"/>
          <p:cNvSpPr txBox="1"/>
          <p:nvPr/>
        </p:nvSpPr>
        <p:spPr bwMode="auto">
          <a:xfrm>
            <a:off x="6280000" y="5530000"/>
            <a:ext cx="800000" cy="600000"/>
          </a:xfrm>
          <a:prstGeom prst="rect">
            <a:avLst/>
          </a:prstGeom>
          <a:noFill/>
        </p:spPr>
        <p:txBody>
          <a:bodyPr wrap="square" lIns="0" tIns="20000" rIns="0" bIns="0" anchor="t"/>
          <a:lstStyle/>
          <a:p>
            <a:pPr algn="ctr">
              <a:buNone/>
            </a:pPr>
            <a:r>
              <a:rPr lang="es-ES" sz="850" b="1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2016–20</a:t>
            </a:r>
          </a:p>
          <a:p>
            <a:pPr algn="ctr">
              <a:buNone/>
            </a:pPr>
            <a:r>
              <a:rPr lang="es-ES" sz="8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OQMD / DFT</a:t>
            </a:r>
          </a:p>
        </p:txBody>
      </p:sp>
      <p:sp>
        <p:nvSpPr>
          <p:cNvPr id="134" name="XLab4"/>
          <p:cNvSpPr txBox="1"/>
          <p:nvPr/>
        </p:nvSpPr>
        <p:spPr bwMode="auto">
          <a:xfrm>
            <a:off x="7090000" y="5530000"/>
            <a:ext cx="800000" cy="600000"/>
          </a:xfrm>
          <a:prstGeom prst="rect">
            <a:avLst/>
          </a:prstGeom>
          <a:noFill/>
        </p:spPr>
        <p:txBody>
          <a:bodyPr wrap="square" lIns="0" tIns="20000" rIns="0" bIns="0" anchor="t"/>
          <a:lstStyle/>
          <a:p>
            <a:pPr algn="ctr">
              <a:buNone/>
            </a:pPr>
            <a:r>
              <a:rPr lang="es-ES" sz="850" b="1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2021–22</a:t>
            </a:r>
          </a:p>
          <a:p>
            <a:pPr algn="ctr">
              <a:buNone/>
            </a:pPr>
            <a:r>
              <a:rPr lang="es-ES" sz="8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OQMD 1M+</a:t>
            </a:r>
          </a:p>
        </p:txBody>
      </p:sp>
      <p:sp>
        <p:nvSpPr>
          <p:cNvPr id="135" name="XLab5"/>
          <p:cNvSpPr txBox="1"/>
          <p:nvPr/>
        </p:nvSpPr>
        <p:spPr bwMode="auto">
          <a:xfrm>
            <a:off x="7900000" y="5530000"/>
            <a:ext cx="800000" cy="600000"/>
          </a:xfrm>
          <a:prstGeom prst="rect">
            <a:avLst/>
          </a:prstGeom>
          <a:noFill/>
        </p:spPr>
        <p:txBody>
          <a:bodyPr wrap="square" lIns="0" tIns="20000" rIns="0" bIns="0" anchor="t"/>
          <a:lstStyle/>
          <a:p>
            <a:pPr algn="ctr">
              <a:buNone/>
            </a:pPr>
            <a:r>
              <a:rPr lang="es-ES" sz="8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2023</a:t>
            </a:r>
          </a:p>
          <a:p>
            <a:pPr algn="ctr">
              <a:buNone/>
            </a:pPr>
            <a:r>
              <a:rPr lang="es-ES" sz="80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GNoME</a:t>
            </a:r>
          </a:p>
        </p:txBody>
      </p:sp>
      <p:sp>
        <p:nvSpPr>
          <p:cNvPr id="140" name="Source"/>
          <p:cNvSpPr txBox="1"/>
          <p:nvPr/>
        </p:nvSpPr>
        <p:spPr bwMode="auto">
          <a:xfrm>
            <a:off x="360000" y="6430000"/>
            <a:ext cx="8424000" cy="320000"/>
          </a:xfrm>
          <a:prstGeom prst="rect">
            <a:avLst/>
          </a:prstGeom>
          <a:noFill/>
        </p:spPr>
        <p:txBody>
          <a:bodyPr wrap="square" lIns="20000" tIns="10000" rIns="20000" bIns="10000" anchor="ctr"/>
          <a:lstStyle/>
          <a:p>
            <a:pPr algn="l">
              <a:buNone/>
            </a:pPr>
            <a:r>
              <a:rPr lang="es-ES" sz="800" i="1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Fuentes: Merchant et al., Nature (2023) – GNoME; Szymanski et al., Nature (2023) – A-Lab; Zeni et al., Nature (2025) – MatterGen. Cifras del histograma aproximadas/acumuladas.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"/>
          <p:cNvSpPr txBox="1"/>
          <p:nvPr/>
        </p:nvSpPr>
        <p:spPr bwMode="auto">
          <a:xfrm>
            <a:off x="360000" y="470000"/>
            <a:ext cx="8424000" cy="600000"/>
          </a:xfrm>
          <a:prstGeom prst="rect">
            <a:avLst/>
          </a:prstGeom>
          <a:noFill/>
        </p:spPr>
        <p:txBody>
          <a:bodyPr wrap="square" lIns="45720" tIns="22860" rIns="45720" bIns="22860" anchor="ctr"/>
          <a:lstStyle/>
          <a:p>
            <a:pPr algn="ctr">
              <a:buNone/>
            </a:pPr>
            <a:r>
              <a:rPr lang="es-ES" sz="2400" b="1">
                <a:solidFill>
                  <a:srgbClr val="1A1A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¿Cómo funciona GNoME?</a:t>
            </a:r>
          </a:p>
        </p:txBody>
      </p:sp>
      <p:sp>
        <p:nvSpPr>
          <p:cNvPr id="201" name="Step1"/>
          <p:cNvSpPr/>
          <p:nvPr/>
        </p:nvSpPr>
        <p:spPr bwMode="auto">
          <a:xfrm>
            <a:off x="400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1. Generar candidatos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Sustituir en estructuras conocidas + composiciones nuevas</a:t>
            </a:r>
          </a:p>
        </p:txBody>
      </p:sp>
      <p:sp>
        <p:nvSpPr>
          <p:cNvPr id="211" name="Arrow1"/>
          <p:cNvSpPr/>
          <p:nvPr/>
        </p:nvSpPr>
        <p:spPr bwMode="auto">
          <a:xfrm>
            <a:off x="1912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2" name="Step2"/>
          <p:cNvSpPr/>
          <p:nvPr/>
        </p:nvSpPr>
        <p:spPr bwMode="auto">
          <a:xfrm>
            <a:off x="2056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2. Red neuronal de grafos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Predice energía y estabilidad de cada candidato</a:t>
            </a:r>
          </a:p>
        </p:txBody>
      </p:sp>
      <p:sp>
        <p:nvSpPr>
          <p:cNvPr id="212" name="Arrow2"/>
          <p:cNvSpPr/>
          <p:nvPr/>
        </p:nvSpPr>
        <p:spPr bwMode="auto">
          <a:xfrm>
            <a:off x="3568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3" name="Step3"/>
          <p:cNvSpPr/>
          <p:nvPr/>
        </p:nvSpPr>
        <p:spPr bwMode="auto">
          <a:xfrm>
            <a:off x="3712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3. Filtrar por estabilidad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Se conservan los cercanos a la convex hull</a:t>
            </a:r>
          </a:p>
        </p:txBody>
      </p:sp>
      <p:sp>
        <p:nvSpPr>
          <p:cNvPr id="213" name="Arrow3"/>
          <p:cNvSpPr/>
          <p:nvPr/>
        </p:nvSpPr>
        <p:spPr bwMode="auto">
          <a:xfrm>
            <a:off x="5224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4" name="Step4"/>
          <p:cNvSpPr/>
          <p:nvPr/>
        </p:nvSpPr>
        <p:spPr bwMode="auto">
          <a:xfrm>
            <a:off x="5368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4. Verificar con DFT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Cálculo cuántico confirma los más prometedores</a:t>
            </a:r>
          </a:p>
        </p:txBody>
      </p:sp>
      <p:sp>
        <p:nvSpPr>
          <p:cNvPr id="214" name="Arrow4"/>
          <p:cNvSpPr/>
          <p:nvPr/>
        </p:nvSpPr>
        <p:spPr bwMode="auto">
          <a:xfrm>
            <a:off x="6880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Step5"/>
          <p:cNvSpPr/>
          <p:nvPr/>
        </p:nvSpPr>
        <p:spPr bwMode="auto">
          <a:xfrm>
            <a:off x="7024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FCEFE3"/>
          </a:solidFill>
          <a:ln w="12700">
            <a:solidFill>
              <a:srgbClr val="E8841A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5. Resultado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50" b="1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2,2 M predichas · 380 k estables</a:t>
            </a:r>
          </a:p>
        </p:txBody>
      </p:sp>
      <p:sp>
        <p:nvSpPr>
          <p:cNvPr id="220" name="Feedback"/>
          <p:cNvSpPr/>
          <p:nvPr/>
        </p:nvSpPr>
        <p:spPr bwMode="auto">
          <a:xfrm>
            <a:off x="2270000" y="2510000"/>
            <a:ext cx="4598000" cy="470000"/>
          </a:xfrm>
          <a:prstGeom prst="roundRect">
            <a:avLst>
              <a:gd name="adj" fmla="val 20000"/>
            </a:avLst>
          </a:prstGeom>
          <a:solidFill>
            <a:srgbClr val="FDF3E7"/>
          </a:solidFill>
          <a:ln w="12700">
            <a:solidFill>
              <a:srgbClr val="E8841A"/>
            </a:solidFill>
            <a:prstDash val="dash"/>
          </a:ln>
        </p:spPr>
        <p:txBody>
          <a:bodyPr wrap="square" lIns="180000" tIns="20000" rIns="90000" bIns="20000" anchor="ctr"/>
          <a:lstStyle/>
          <a:p>
            <a:pPr algn="ctr">
              <a:buNone/>
            </a:pPr>
            <a:r>
              <a:rPr lang="es-ES" sz="10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Aprendizaje activo: </a:t>
            </a:r>
            <a:r>
              <a:rPr lang="es-ES" sz="10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los resultados de DFT reentrenan la red en cada ronda → eficiencia ~10×</a:t>
            </a:r>
          </a:p>
        </p:txBody>
      </p:sp>
      <p:sp>
        <p:nvSpPr>
          <p:cNvPr id="221" name="LoopArrow"/>
          <p:cNvSpPr/>
          <p:nvPr/>
        </p:nvSpPr>
        <p:spPr bwMode="auto">
          <a:xfrm>
            <a:off x="2080000" y="2630000"/>
            <a:ext cx="190000" cy="220000"/>
          </a:xfrm>
          <a:prstGeom prst="leftArrow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30" name="GNNExplain"/>
          <p:cNvSpPr txBox="1"/>
          <p:nvPr/>
        </p:nvSpPr>
        <p:spPr bwMode="auto">
          <a:xfrm>
            <a:off x="360000" y="3120000"/>
            <a:ext cx="4380000" cy="1620000"/>
          </a:xfrm>
          <a:prstGeom prst="rect">
            <a:avLst/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120000" tIns="80000" rIns="110000" bIns="60000" anchor="t"/>
          <a:lstStyle/>
          <a:p>
            <a:pPr algn="l">
              <a:buNone/>
            </a:pPr>
            <a:r>
              <a:rPr lang="es-ES" sz="13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¿Qué es una red neuronal de grafos (GNN)?</a:t>
            </a:r>
          </a:p>
          <a:p>
            <a:pPr marL="171450" indent="-17145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Cada cristal se representa como un grafo: los átomos son nodos y los enlaces, aristas.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Por “paso de mensajes” cada átomo aprende de su entorno y la red capta la geometría 3D.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Así predice la energía de formación en milisegundos, sin resolver la mecánica cuántica (DFT) en cada caso.</a:t>
            </a:r>
          </a:p>
        </p:txBody>
      </p:sp>
      <p:sp>
        <p:nvSpPr>
          <p:cNvPr id="231" name="KeyPoints"/>
          <p:cNvSpPr txBox="1"/>
          <p:nvPr/>
        </p:nvSpPr>
        <p:spPr bwMode="auto">
          <a:xfrm>
            <a:off x="360000" y="4830000"/>
            <a:ext cx="4380000" cy="1420000"/>
          </a:xfrm>
          <a:prstGeom prst="rect">
            <a:avLst/>
          </a:prstGeom>
          <a:solidFill>
            <a:srgbClr val="F4F8FD"/>
          </a:solidFill>
          <a:ln w="9525">
            <a:solidFill>
              <a:srgbClr val="BFD3EC"/>
            </a:solidFill>
          </a:ln>
        </p:spPr>
        <p:txBody>
          <a:bodyPr wrap="square" lIns="120000" tIns="70000" rIns="110000" bIns="50000" anchor="t"/>
          <a:lstStyle/>
          <a:p>
            <a:pPr algn="l">
              <a:buNone/>
            </a:pPr>
            <a:r>
              <a:rPr lang="es-ES" sz="13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Claves del método</a:t>
            </a:r>
          </a:p>
          <a:p>
            <a:pPr marL="171450" indent="-17145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Solo los candidatos prometedores pasan a la costosa verificación con DFT.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 b="1">
                <a:solidFill>
                  <a:srgbClr val="C0392B"/>
                </a:solidFill>
                <a:latin typeface="Arial" pitchFamily="34" charset="0"/>
                <a:cs typeface="Arial" pitchFamily="34" charset="0"/>
              </a:rPr>
              <a:t>Hallazgos: </a:t>
            </a: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~528 posibles conductores de litio y ~52.000 materiales en capas.</a:t>
            </a:r>
          </a:p>
        </p:txBody>
      </p:sp>
      <p:sp>
        <p:nvSpPr>
          <p:cNvPr id="300" name="GNNPanel"/>
          <p:cNvSpPr/>
          <p:nvPr/>
        </p:nvSpPr>
        <p:spPr bwMode="auto">
          <a:xfrm>
            <a:off x="4920000" y="3120000"/>
            <a:ext cx="3760000" cy="2660000"/>
          </a:xfrm>
          <a:prstGeom prst="roundRect">
            <a:avLst>
              <a:gd name="adj" fmla="val 4000"/>
            </a:avLst>
          </a:prstGeom>
          <a:solidFill>
            <a:srgbClr val="F4F8FD"/>
          </a:solidFill>
          <a:ln w="9525">
            <a:solidFill>
              <a:srgbClr val="BFD3EC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01" name="DiagHead"/>
          <p:cNvSpPr txBox="1"/>
          <p:nvPr/>
        </p:nvSpPr>
        <p:spPr bwMode="auto">
          <a:xfrm>
            <a:off x="4980000" y="3150000"/>
            <a:ext cx="3640000" cy="2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11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NaCl: grafo real (coordinación 6)</a:t>
            </a:r>
          </a:p>
        </p:txBody>
      </p:sp>
      <p:sp>
        <p:nvSpPr>
          <p:cNvPr id="310" name="bond_up"/>
          <p:cNvSpPr/>
          <p:nvPr/>
        </p:nvSpPr>
        <p:spPr bwMode="auto">
          <a:xfrm>
            <a:off x="6800000" y="3620000"/>
            <a:ext cx="0" cy="360000"/>
          </a:xfrm>
          <a:prstGeom prst="line">
            <a:avLst/>
          </a:prstGeom>
          <a:ln w="19050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1" name="bond_down"/>
          <p:cNvSpPr/>
          <p:nvPr/>
        </p:nvSpPr>
        <p:spPr bwMode="auto">
          <a:xfrm>
            <a:off x="6800000" y="3980000"/>
            <a:ext cx="0" cy="360000"/>
          </a:xfrm>
          <a:prstGeom prst="line">
            <a:avLst/>
          </a:prstGeom>
          <a:ln w="19050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2" name="bond_left"/>
          <p:cNvSpPr/>
          <p:nvPr/>
        </p:nvSpPr>
        <p:spPr bwMode="auto">
          <a:xfrm>
            <a:off x="6320000" y="3980000"/>
            <a:ext cx="480000" cy="0"/>
          </a:xfrm>
          <a:prstGeom prst="line">
            <a:avLst/>
          </a:prstGeom>
          <a:ln w="19050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3" name="bond_right"/>
          <p:cNvSpPr/>
          <p:nvPr/>
        </p:nvSpPr>
        <p:spPr bwMode="auto">
          <a:xfrm>
            <a:off x="6800000" y="3980000"/>
            <a:ext cx="480000" cy="0"/>
          </a:xfrm>
          <a:prstGeom prst="line">
            <a:avLst/>
          </a:prstGeom>
          <a:ln w="19050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4" name="bond_ur"/>
          <p:cNvSpPr/>
          <p:nvPr/>
        </p:nvSpPr>
        <p:spPr bwMode="auto">
          <a:xfrm flipV="1">
            <a:off x="6800000" y="3720000"/>
            <a:ext cx="370000" cy="260000"/>
          </a:xfrm>
          <a:prstGeom prst="line">
            <a:avLst/>
          </a:prstGeom>
          <a:ln w="19050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5" name="bond_ll"/>
          <p:cNvSpPr/>
          <p:nvPr/>
        </p:nvSpPr>
        <p:spPr bwMode="auto">
          <a:xfrm flipV="1">
            <a:off x="6430000" y="3980000"/>
            <a:ext cx="370000" cy="260000"/>
          </a:xfrm>
          <a:prstGeom prst="line">
            <a:avLst/>
          </a:prstGeom>
          <a:ln w="19050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20" name="Cl_up"/>
          <p:cNvSpPr/>
          <p:nvPr/>
        </p:nvSpPr>
        <p:spPr bwMode="auto">
          <a:xfrm>
            <a:off x="6660000" y="3480000"/>
            <a:ext cx="280000" cy="28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</a:t>
            </a:r>
          </a:p>
        </p:txBody>
      </p:sp>
      <p:sp>
        <p:nvSpPr>
          <p:cNvPr id="321" name="Cl_down"/>
          <p:cNvSpPr/>
          <p:nvPr/>
        </p:nvSpPr>
        <p:spPr bwMode="auto">
          <a:xfrm>
            <a:off x="6660000" y="4200000"/>
            <a:ext cx="280000" cy="28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</a:t>
            </a:r>
          </a:p>
        </p:txBody>
      </p:sp>
      <p:sp>
        <p:nvSpPr>
          <p:cNvPr id="322" name="Cl_left"/>
          <p:cNvSpPr/>
          <p:nvPr/>
        </p:nvSpPr>
        <p:spPr bwMode="auto">
          <a:xfrm>
            <a:off x="6180000" y="3840000"/>
            <a:ext cx="280000" cy="28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</a:t>
            </a:r>
          </a:p>
        </p:txBody>
      </p:sp>
      <p:sp>
        <p:nvSpPr>
          <p:cNvPr id="323" name="Cl_right"/>
          <p:cNvSpPr/>
          <p:nvPr/>
        </p:nvSpPr>
        <p:spPr bwMode="auto">
          <a:xfrm>
            <a:off x="7140000" y="3840000"/>
            <a:ext cx="280000" cy="28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</a:t>
            </a:r>
          </a:p>
        </p:txBody>
      </p:sp>
      <p:sp>
        <p:nvSpPr>
          <p:cNvPr id="324" name="Cl_ur"/>
          <p:cNvSpPr/>
          <p:nvPr/>
        </p:nvSpPr>
        <p:spPr bwMode="auto">
          <a:xfrm>
            <a:off x="7030000" y="3580000"/>
            <a:ext cx="280000" cy="28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</a:t>
            </a:r>
          </a:p>
        </p:txBody>
      </p:sp>
      <p:sp>
        <p:nvSpPr>
          <p:cNvPr id="325" name="Cl_ll"/>
          <p:cNvSpPr/>
          <p:nvPr/>
        </p:nvSpPr>
        <p:spPr bwMode="auto">
          <a:xfrm>
            <a:off x="6290000" y="4100000"/>
            <a:ext cx="280000" cy="28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Cl</a:t>
            </a:r>
          </a:p>
        </p:txBody>
      </p:sp>
      <p:sp>
        <p:nvSpPr>
          <p:cNvPr id="330" name="Na_center"/>
          <p:cNvSpPr/>
          <p:nvPr/>
        </p:nvSpPr>
        <p:spPr bwMode="auto">
          <a:xfrm>
            <a:off x="6635000" y="3815000"/>
            <a:ext cx="330000" cy="330000"/>
          </a:xfrm>
          <a:prstGeom prst="ellipse">
            <a:avLst/>
          </a:prstGeom>
          <a:solidFill>
            <a:srgbClr val="3465A4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9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Na</a:t>
            </a:r>
          </a:p>
        </p:txBody>
      </p:sp>
      <p:sp>
        <p:nvSpPr>
          <p:cNvPr id="331" name="CoordNote"/>
          <p:cNvSpPr txBox="1">
            <a:spLocks/>
          </p:cNvSpPr>
          <p:nvPr/>
        </p:nvSpPr>
        <p:spPr bwMode="auto">
          <a:xfrm>
            <a:off x="5650000" y="4500000"/>
            <a:ext cx="2300000" cy="20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800" i="1">
                <a:solidFill>
                  <a:srgbClr val="606060"/>
                </a:solidFill>
                <a:latin typeface="Arial" pitchFamily="34" charset="0"/>
                <a:cs typeface="Arial" pitchFamily="34" charset="0"/>
              </a:rPr>
              <a:t>cada Na ↔ 6 Cl  (octaédrica)</a:t>
            </a:r>
          </a:p>
        </p:txBody>
      </p:sp>
      <p:sp>
        <p:nvSpPr>
          <p:cNvPr id="340" name="NNHead"/>
          <p:cNvSpPr txBox="1"/>
          <p:nvPr/>
        </p:nvSpPr>
        <p:spPr bwMode="auto">
          <a:xfrm>
            <a:off x="4980000" y="4720000"/>
            <a:ext cx="3640000" cy="22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9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Red neuronal asociada</a:t>
            </a:r>
          </a:p>
        </p:txBody>
      </p:sp>
      <p:sp>
        <p:nvSpPr>
          <p:cNvPr id="400" name="e400"/>
          <p:cNvSpPr/>
          <p:nvPr/>
        </p:nvSpPr>
        <p:spPr bwMode="auto">
          <a:xfrm flipV="1">
            <a:off x="5560000" y="4980000"/>
            <a:ext cx="920000" cy="6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1" name="e401"/>
          <p:cNvSpPr/>
          <p:nvPr/>
        </p:nvSpPr>
        <p:spPr bwMode="auto">
          <a:xfrm>
            <a:off x="5560000" y="5040000"/>
            <a:ext cx="920000" cy="9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2" name="e402"/>
          <p:cNvSpPr/>
          <p:nvPr/>
        </p:nvSpPr>
        <p:spPr bwMode="auto">
          <a:xfrm>
            <a:off x="5560000" y="5040000"/>
            <a:ext cx="920000" cy="24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3" name="e403"/>
          <p:cNvSpPr/>
          <p:nvPr/>
        </p:nvSpPr>
        <p:spPr bwMode="auto">
          <a:xfrm>
            <a:off x="5560000" y="5040000"/>
            <a:ext cx="920000" cy="39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4" name="e404"/>
          <p:cNvSpPr/>
          <p:nvPr/>
        </p:nvSpPr>
        <p:spPr bwMode="auto">
          <a:xfrm flipV="1">
            <a:off x="5560000" y="4980000"/>
            <a:ext cx="920000" cy="24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5" name="e405"/>
          <p:cNvSpPr/>
          <p:nvPr/>
        </p:nvSpPr>
        <p:spPr bwMode="auto">
          <a:xfrm flipV="1">
            <a:off x="5560000" y="5130000"/>
            <a:ext cx="920000" cy="9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6" name="e406"/>
          <p:cNvSpPr/>
          <p:nvPr/>
        </p:nvSpPr>
        <p:spPr bwMode="auto">
          <a:xfrm>
            <a:off x="5560000" y="5220000"/>
            <a:ext cx="920000" cy="6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7" name="e407"/>
          <p:cNvSpPr/>
          <p:nvPr/>
        </p:nvSpPr>
        <p:spPr bwMode="auto">
          <a:xfrm>
            <a:off x="5560000" y="5220000"/>
            <a:ext cx="920000" cy="21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8" name="e408"/>
          <p:cNvSpPr/>
          <p:nvPr/>
        </p:nvSpPr>
        <p:spPr bwMode="auto">
          <a:xfrm flipV="1">
            <a:off x="5560000" y="4980000"/>
            <a:ext cx="920000" cy="42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9" name="e409"/>
          <p:cNvSpPr/>
          <p:nvPr/>
        </p:nvSpPr>
        <p:spPr bwMode="auto">
          <a:xfrm flipV="1">
            <a:off x="5560000" y="5130000"/>
            <a:ext cx="920000" cy="27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0" name="e410"/>
          <p:cNvSpPr/>
          <p:nvPr/>
        </p:nvSpPr>
        <p:spPr bwMode="auto">
          <a:xfrm flipV="1">
            <a:off x="5560000" y="5280000"/>
            <a:ext cx="920000" cy="12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1" name="e411"/>
          <p:cNvSpPr/>
          <p:nvPr/>
        </p:nvSpPr>
        <p:spPr bwMode="auto">
          <a:xfrm>
            <a:off x="5560000" y="5400000"/>
            <a:ext cx="920000" cy="3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2" name="e412"/>
          <p:cNvSpPr/>
          <p:nvPr/>
        </p:nvSpPr>
        <p:spPr bwMode="auto">
          <a:xfrm>
            <a:off x="6480000" y="498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3" name="e413"/>
          <p:cNvSpPr/>
          <p:nvPr/>
        </p:nvSpPr>
        <p:spPr bwMode="auto">
          <a:xfrm>
            <a:off x="6480000" y="49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4" name="e414"/>
          <p:cNvSpPr/>
          <p:nvPr/>
        </p:nvSpPr>
        <p:spPr bwMode="auto">
          <a:xfrm>
            <a:off x="6480000" y="498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5" name="e415"/>
          <p:cNvSpPr/>
          <p:nvPr/>
        </p:nvSpPr>
        <p:spPr bwMode="auto">
          <a:xfrm>
            <a:off x="6480000" y="4980000"/>
            <a:ext cx="700000" cy="4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6" name="e416"/>
          <p:cNvSpPr/>
          <p:nvPr/>
        </p:nvSpPr>
        <p:spPr bwMode="auto">
          <a:xfrm flipV="1">
            <a:off x="6480000" y="49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7" name="e417"/>
          <p:cNvSpPr/>
          <p:nvPr/>
        </p:nvSpPr>
        <p:spPr bwMode="auto">
          <a:xfrm>
            <a:off x="6480000" y="513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8" name="e418"/>
          <p:cNvSpPr/>
          <p:nvPr/>
        </p:nvSpPr>
        <p:spPr bwMode="auto">
          <a:xfrm>
            <a:off x="6480000" y="513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9" name="e419"/>
          <p:cNvSpPr/>
          <p:nvPr/>
        </p:nvSpPr>
        <p:spPr bwMode="auto">
          <a:xfrm>
            <a:off x="6480000" y="513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0" name="e420"/>
          <p:cNvSpPr/>
          <p:nvPr/>
        </p:nvSpPr>
        <p:spPr bwMode="auto">
          <a:xfrm flipV="1">
            <a:off x="6480000" y="498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1" name="e421"/>
          <p:cNvSpPr/>
          <p:nvPr/>
        </p:nvSpPr>
        <p:spPr bwMode="auto">
          <a:xfrm flipV="1">
            <a:off x="6480000" y="513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2" name="e422"/>
          <p:cNvSpPr/>
          <p:nvPr/>
        </p:nvSpPr>
        <p:spPr bwMode="auto">
          <a:xfrm>
            <a:off x="6480000" y="528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3" name="e423"/>
          <p:cNvSpPr/>
          <p:nvPr/>
        </p:nvSpPr>
        <p:spPr bwMode="auto">
          <a:xfrm>
            <a:off x="6480000" y="52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4" name="e424"/>
          <p:cNvSpPr/>
          <p:nvPr/>
        </p:nvSpPr>
        <p:spPr bwMode="auto">
          <a:xfrm flipV="1">
            <a:off x="6480000" y="4980000"/>
            <a:ext cx="700000" cy="4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5" name="e425"/>
          <p:cNvSpPr/>
          <p:nvPr/>
        </p:nvSpPr>
        <p:spPr bwMode="auto">
          <a:xfrm flipV="1">
            <a:off x="6480000" y="513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6" name="e426"/>
          <p:cNvSpPr/>
          <p:nvPr/>
        </p:nvSpPr>
        <p:spPr bwMode="auto">
          <a:xfrm flipV="1">
            <a:off x="6480000" y="52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7" name="e427"/>
          <p:cNvSpPr/>
          <p:nvPr/>
        </p:nvSpPr>
        <p:spPr bwMode="auto">
          <a:xfrm>
            <a:off x="6480000" y="543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8" name="e428"/>
          <p:cNvSpPr/>
          <p:nvPr/>
        </p:nvSpPr>
        <p:spPr bwMode="auto">
          <a:xfrm>
            <a:off x="7180000" y="4980000"/>
            <a:ext cx="800000" cy="23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9" name="e429"/>
          <p:cNvSpPr/>
          <p:nvPr/>
        </p:nvSpPr>
        <p:spPr bwMode="auto">
          <a:xfrm>
            <a:off x="7180000" y="5130000"/>
            <a:ext cx="800000" cy="8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30" name="e430"/>
          <p:cNvSpPr/>
          <p:nvPr/>
        </p:nvSpPr>
        <p:spPr bwMode="auto">
          <a:xfrm flipV="1">
            <a:off x="7180000" y="5210000"/>
            <a:ext cx="800000" cy="7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31" name="e431"/>
          <p:cNvSpPr/>
          <p:nvPr/>
        </p:nvSpPr>
        <p:spPr bwMode="auto">
          <a:xfrm flipV="1">
            <a:off x="7180000" y="5210000"/>
            <a:ext cx="800000" cy="22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500" name="in500"/>
          <p:cNvSpPr/>
          <p:nvPr/>
        </p:nvSpPr>
        <p:spPr bwMode="auto">
          <a:xfrm>
            <a:off x="5495000" y="4975000"/>
            <a:ext cx="130000" cy="130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1" name="in501"/>
          <p:cNvSpPr/>
          <p:nvPr/>
        </p:nvSpPr>
        <p:spPr bwMode="auto">
          <a:xfrm>
            <a:off x="5495000" y="5155000"/>
            <a:ext cx="130000" cy="130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2" name="in502"/>
          <p:cNvSpPr/>
          <p:nvPr/>
        </p:nvSpPr>
        <p:spPr bwMode="auto">
          <a:xfrm>
            <a:off x="5495000" y="5335000"/>
            <a:ext cx="130000" cy="130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3" name="h503"/>
          <p:cNvSpPr/>
          <p:nvPr/>
        </p:nvSpPr>
        <p:spPr bwMode="auto">
          <a:xfrm>
            <a:off x="6415000" y="49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4" name="h504"/>
          <p:cNvSpPr/>
          <p:nvPr/>
        </p:nvSpPr>
        <p:spPr bwMode="auto">
          <a:xfrm>
            <a:off x="6415000" y="50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5" name="h505"/>
          <p:cNvSpPr/>
          <p:nvPr/>
        </p:nvSpPr>
        <p:spPr bwMode="auto">
          <a:xfrm>
            <a:off x="6415000" y="52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6" name="h506"/>
          <p:cNvSpPr/>
          <p:nvPr/>
        </p:nvSpPr>
        <p:spPr bwMode="auto">
          <a:xfrm>
            <a:off x="6415000" y="53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7" name="h507"/>
          <p:cNvSpPr/>
          <p:nvPr/>
        </p:nvSpPr>
        <p:spPr bwMode="auto">
          <a:xfrm>
            <a:off x="7115000" y="49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8" name="h508"/>
          <p:cNvSpPr/>
          <p:nvPr/>
        </p:nvSpPr>
        <p:spPr bwMode="auto">
          <a:xfrm>
            <a:off x="7115000" y="50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9" name="h509"/>
          <p:cNvSpPr/>
          <p:nvPr/>
        </p:nvSpPr>
        <p:spPr bwMode="auto">
          <a:xfrm>
            <a:off x="7115000" y="52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10" name="h510"/>
          <p:cNvSpPr/>
          <p:nvPr/>
        </p:nvSpPr>
        <p:spPr bwMode="auto">
          <a:xfrm>
            <a:off x="7115000" y="53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60" name="out"/>
          <p:cNvSpPr/>
          <p:nvPr/>
        </p:nvSpPr>
        <p:spPr bwMode="auto">
          <a:xfrm>
            <a:off x="7880000" y="5110000"/>
            <a:ext cx="200000" cy="20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570" name="LblIn"/>
          <p:cNvSpPr txBox="1"/>
          <p:nvPr/>
        </p:nvSpPr>
        <p:spPr bwMode="auto">
          <a:xfrm>
            <a:off x="5260000" y="5560000"/>
            <a:ext cx="62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entrada</a:t>
            </a:r>
          </a:p>
        </p:txBody>
      </p:sp>
      <p:sp>
        <p:nvSpPr>
          <p:cNvPr id="571" name="LblHid"/>
          <p:cNvSpPr txBox="1"/>
          <p:nvPr/>
        </p:nvSpPr>
        <p:spPr bwMode="auto">
          <a:xfrm>
            <a:off x="6180000" y="5560000"/>
            <a:ext cx="130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capas ocultas</a:t>
            </a:r>
          </a:p>
        </p:txBody>
      </p:sp>
      <p:sp>
        <p:nvSpPr>
          <p:cNvPr id="572" name="LblOut"/>
          <p:cNvSpPr txBox="1"/>
          <p:nvPr/>
        </p:nvSpPr>
        <p:spPr bwMode="auto">
          <a:xfrm>
            <a:off x="7560000" y="5560000"/>
            <a:ext cx="100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energía form.</a:t>
            </a:r>
          </a:p>
        </p:txBody>
      </p:sp>
      <p:sp>
        <p:nvSpPr>
          <p:cNvPr id="241" name="Caption"/>
          <p:cNvSpPr txBox="1"/>
          <p:nvPr/>
        </p:nvSpPr>
        <p:spPr bwMode="auto">
          <a:xfrm>
            <a:off x="4760000" y="5800000"/>
            <a:ext cx="4024000" cy="420000"/>
          </a:xfrm>
          <a:prstGeom prst="rect">
            <a:avLst/>
          </a:prstGeom>
          <a:noFill/>
        </p:spPr>
        <p:txBody>
          <a:bodyPr wrap="square" lIns="20000" tIns="10000" rIns="20000" bIns="10000" anchor="t"/>
          <a:lstStyle/>
          <a:p>
            <a:pPr algn="ctr">
              <a:buNone/>
            </a:pPr>
            <a:r>
              <a:rPr lang="es-ES" sz="900" i="1">
                <a:solidFill>
                  <a:srgbClr val="606060"/>
                </a:solidFill>
                <a:latin typeface="Arial" pitchFamily="34" charset="0"/>
                <a:cs typeface="Arial" pitchFamily="34" charset="0"/>
              </a:rPr>
              <a:t>NaCl (tipo sal de roca): cada Na⁺ se rodea de 6 Cl⁻. La GNN procesa el grafo y predice la energía de formación.</a:t>
            </a:r>
          </a:p>
        </p:txBody>
      </p:sp>
      <p:sp>
        <p:nvSpPr>
          <p:cNvPr id="250" name="Source"/>
          <p:cNvSpPr txBox="1"/>
          <p:nvPr/>
        </p:nvSpPr>
        <p:spPr bwMode="auto">
          <a:xfrm>
            <a:off x="360000" y="6470000"/>
            <a:ext cx="8424000" cy="300000"/>
          </a:xfrm>
          <a:prstGeom prst="rect">
            <a:avLst/>
          </a:prstGeom>
          <a:noFill/>
        </p:spPr>
        <p:txBody>
          <a:bodyPr wrap="square" lIns="20000" tIns="10000" rIns="20000" bIns="10000" anchor="ctr"/>
          <a:lstStyle/>
          <a:p>
            <a:pPr algn="l">
              <a:buNone/>
            </a:pPr>
            <a:r>
              <a:rPr lang="es-ES" sz="800" i="1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Fuente: Merchant et al., “Scaling deep learning for materials discovery”, Nature (2023). Esquema simplificado.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"/>
          <p:cNvSpPr txBox="1"/>
          <p:nvPr/>
        </p:nvSpPr>
        <p:spPr bwMode="auto">
          <a:xfrm>
            <a:off x="360000" y="470000"/>
            <a:ext cx="8424000" cy="600000"/>
          </a:xfrm>
          <a:prstGeom prst="rect">
            <a:avLst/>
          </a:prstGeom>
          <a:noFill/>
        </p:spPr>
        <p:txBody>
          <a:bodyPr wrap="square" lIns="45720" tIns="22860" rIns="45720" bIns="22860" anchor="ctr"/>
          <a:lstStyle/>
          <a:p>
            <a:pPr algn="ctr">
              <a:buNone/>
            </a:pPr>
            <a:r>
              <a:rPr lang="es-ES" sz="2400" b="1">
                <a:solidFill>
                  <a:srgbClr val="1A1A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¿Cómo funciona MatterGen?</a:t>
            </a:r>
          </a:p>
        </p:txBody>
      </p:sp>
      <p:sp>
        <p:nvSpPr>
          <p:cNvPr id="201" name="Step1"/>
          <p:cNvSpPr/>
          <p:nvPr/>
        </p:nvSpPr>
        <p:spPr bwMode="auto">
          <a:xfrm>
            <a:off x="400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1. Ruido inicial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Átomos, posiciones y celda generados al azar</a:t>
            </a:r>
          </a:p>
        </p:txBody>
      </p:sp>
      <p:sp>
        <p:nvSpPr>
          <p:cNvPr id="211" name="Arrow1"/>
          <p:cNvSpPr/>
          <p:nvPr/>
        </p:nvSpPr>
        <p:spPr bwMode="auto">
          <a:xfrm>
            <a:off x="1912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2" name="Step2"/>
          <p:cNvSpPr/>
          <p:nvPr/>
        </p:nvSpPr>
        <p:spPr bwMode="auto">
          <a:xfrm>
            <a:off x="2056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2. Difusión inversa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Una red elimina el ruido paso a paso (denoising)</a:t>
            </a:r>
          </a:p>
        </p:txBody>
      </p:sp>
      <p:sp>
        <p:nvSpPr>
          <p:cNvPr id="212" name="Arrow2"/>
          <p:cNvSpPr/>
          <p:nvPr/>
        </p:nvSpPr>
        <p:spPr bwMode="auto">
          <a:xfrm>
            <a:off x="3568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3" name="Step3"/>
          <p:cNvSpPr/>
          <p:nvPr/>
        </p:nvSpPr>
        <p:spPr bwMode="auto">
          <a:xfrm>
            <a:off x="3712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3. Generar cristal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Aparece una estructura nueva y ordenada</a:t>
            </a:r>
          </a:p>
        </p:txBody>
      </p:sp>
      <p:sp>
        <p:nvSpPr>
          <p:cNvPr id="213" name="Arrow3"/>
          <p:cNvSpPr/>
          <p:nvPr/>
        </p:nvSpPr>
        <p:spPr bwMode="auto">
          <a:xfrm>
            <a:off x="5224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4" name="Step4"/>
          <p:cNvSpPr/>
          <p:nvPr/>
        </p:nvSpPr>
        <p:spPr bwMode="auto">
          <a:xfrm>
            <a:off x="5368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4. Guiar por propiedades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Ajuste fino: banda, módulo, magnetismo</a:t>
            </a:r>
          </a:p>
        </p:txBody>
      </p:sp>
      <p:sp>
        <p:nvSpPr>
          <p:cNvPr id="214" name="Arrow4"/>
          <p:cNvSpPr/>
          <p:nvPr/>
        </p:nvSpPr>
        <p:spPr bwMode="auto">
          <a:xfrm>
            <a:off x="6880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Step5"/>
          <p:cNvSpPr/>
          <p:nvPr/>
        </p:nvSpPr>
        <p:spPr bwMode="auto">
          <a:xfrm>
            <a:off x="7024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FCEFE3"/>
          </a:solidFill>
          <a:ln w="12700">
            <a:solidFill>
              <a:srgbClr val="E8841A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5. Resultado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Material nuevo, estable y sintetizable</a:t>
            </a:r>
          </a:p>
        </p:txBody>
      </p:sp>
      <p:sp>
        <p:nvSpPr>
          <p:cNvPr id="220" name="Highlight"/>
          <p:cNvSpPr/>
          <p:nvPr/>
        </p:nvSpPr>
        <p:spPr bwMode="auto">
          <a:xfrm>
            <a:off x="1300000" y="2510000"/>
            <a:ext cx="6540000" cy="470000"/>
          </a:xfrm>
          <a:prstGeom prst="roundRect">
            <a:avLst>
              <a:gd name="adj" fmla="val 20000"/>
            </a:avLst>
          </a:prstGeom>
          <a:solidFill>
            <a:srgbClr val="FDF3E7"/>
          </a:solidFill>
          <a:ln w="12700">
            <a:solidFill>
              <a:srgbClr val="E8841A"/>
            </a:solidFill>
            <a:prstDash val="dash"/>
          </a:ln>
        </p:spPr>
        <p:txBody>
          <a:bodyPr wrap="square" lIns="120000" tIns="20000" rIns="120000" bIns="20000" anchor="ctr"/>
          <a:lstStyle/>
          <a:p>
            <a:pPr algn="ctr">
              <a:buNone/>
            </a:pPr>
            <a:r>
              <a:rPr lang="es-ES" sz="10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Generación condicional: </a:t>
            </a:r>
            <a:r>
              <a:rPr lang="es-ES" sz="10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en vez de cribar millones de candidatos, MatterGen diseña directamente materiales con las propiedades deseadas.</a:t>
            </a:r>
          </a:p>
        </p:txBody>
      </p:sp>
      <p:sp>
        <p:nvSpPr>
          <p:cNvPr id="230" name="DiffExplain"/>
          <p:cNvSpPr txBox="1"/>
          <p:nvPr/>
        </p:nvSpPr>
        <p:spPr bwMode="auto">
          <a:xfrm>
            <a:off x="360000" y="3120000"/>
            <a:ext cx="4380000" cy="1620000"/>
          </a:xfrm>
          <a:prstGeom prst="rect">
            <a:avLst/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120000" tIns="75000" rIns="110000" bIns="55000" anchor="t"/>
          <a:lstStyle/>
          <a:p>
            <a:pPr algn="l">
              <a:buNone/>
            </a:pPr>
            <a:r>
              <a:rPr lang="es-ES" sz="13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¿Qué es un modelo de difusión?</a:t>
            </a:r>
          </a:p>
          <a:p>
            <a:pPr marL="171450" indent="-17145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Parte de ruido aleatorio y aprende a revertirlo hasta formar un cristal coherente.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Genera a la vez los tipos de átomo, sus posiciones y los parámetros de red.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Con ajuste fino orienta la generación hacia una propiedad objetivo.</a:t>
            </a:r>
          </a:p>
        </p:txBody>
      </p:sp>
      <p:sp>
        <p:nvSpPr>
          <p:cNvPr id="231" name="KeyPoints"/>
          <p:cNvSpPr txBox="1"/>
          <p:nvPr/>
        </p:nvSpPr>
        <p:spPr bwMode="auto">
          <a:xfrm>
            <a:off x="360000" y="4830000"/>
            <a:ext cx="4380000" cy="1420000"/>
          </a:xfrm>
          <a:prstGeom prst="rect">
            <a:avLst/>
          </a:prstGeom>
          <a:solidFill>
            <a:srgbClr val="F4F8FD"/>
          </a:solidFill>
          <a:ln w="9525">
            <a:solidFill>
              <a:srgbClr val="BFD3EC"/>
            </a:solidFill>
          </a:ln>
        </p:spPr>
        <p:txBody>
          <a:bodyPr wrap="square" lIns="120000" tIns="75000" rIns="110000" bIns="55000" anchor="t"/>
          <a:lstStyle/>
          <a:p>
            <a:pPr algn="l">
              <a:buNone/>
            </a:pPr>
            <a:r>
              <a:rPr lang="es-ES" sz="13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Claves del método</a:t>
            </a:r>
          </a:p>
          <a:p>
            <a:pPr marL="171450" indent="-17145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Generativo, no solo de cribado: crea estructuras desde cero.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 b="1">
                <a:solidFill>
                  <a:srgbClr val="C0392B"/>
                </a:solidFill>
                <a:latin typeface="Arial" pitchFamily="34" charset="0"/>
                <a:cs typeface="Arial" pitchFamily="34" charset="0"/>
              </a:rPr>
              <a:t>Hallazgos: </a:t>
            </a: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~2× más probables de ser nuevas y estables y ~15× más cerca del mínimo de energía (DFT) que modelos previos.</a:t>
            </a:r>
          </a:p>
        </p:txBody>
      </p:sp>
      <p:sp>
        <p:nvSpPr>
          <p:cNvPr id="300" name="DiffPanel"/>
          <p:cNvSpPr/>
          <p:nvPr/>
        </p:nvSpPr>
        <p:spPr bwMode="auto">
          <a:xfrm>
            <a:off x="4920000" y="3120000"/>
            <a:ext cx="3760000" cy="2660000"/>
          </a:xfrm>
          <a:prstGeom prst="roundRect">
            <a:avLst>
              <a:gd name="adj" fmla="val 4000"/>
            </a:avLst>
          </a:prstGeom>
          <a:solidFill>
            <a:srgbClr val="F4F8FD"/>
          </a:solidFill>
          <a:ln w="9525">
            <a:solidFill>
              <a:srgbClr val="BFD3EC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01" name="DiffHead"/>
          <p:cNvSpPr txBox="1"/>
          <p:nvPr/>
        </p:nvSpPr>
        <p:spPr bwMode="auto">
          <a:xfrm>
            <a:off x="4980000" y="3150000"/>
            <a:ext cx="3640000" cy="2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11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Difusión: de ruido a cristal</a:t>
            </a:r>
          </a:p>
        </p:txBody>
      </p:sp>
      <p:sp>
        <p:nvSpPr>
          <p:cNvPr id="310" name="stage310"/>
          <p:cNvSpPr/>
          <p:nvPr/>
        </p:nvSpPr>
        <p:spPr bwMode="auto">
          <a:xfrm>
            <a:off x="4990000" y="3500000"/>
            <a:ext cx="1040000" cy="9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BFD3EC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1" name="stage311"/>
          <p:cNvSpPr/>
          <p:nvPr/>
        </p:nvSpPr>
        <p:spPr bwMode="auto">
          <a:xfrm>
            <a:off x="6240000" y="3500000"/>
            <a:ext cx="1040000" cy="9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BFD3EC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2" name="stage312"/>
          <p:cNvSpPr/>
          <p:nvPr/>
        </p:nvSpPr>
        <p:spPr bwMode="auto">
          <a:xfrm>
            <a:off x="7490000" y="3500000"/>
            <a:ext cx="1040000" cy="9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BFD3EC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15" name="sArr1"/>
          <p:cNvSpPr/>
          <p:nvPr/>
        </p:nvSpPr>
        <p:spPr bwMode="auto">
          <a:xfrm>
            <a:off x="6050000" y="3900000"/>
            <a:ext cx="170000" cy="18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16" name="sArr2"/>
          <p:cNvSpPr/>
          <p:nvPr/>
        </p:nvSpPr>
        <p:spPr bwMode="auto">
          <a:xfrm>
            <a:off x="7300000" y="3900000"/>
            <a:ext cx="170000" cy="18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0" name="d330"/>
          <p:cNvSpPr/>
          <p:nvPr/>
        </p:nvSpPr>
        <p:spPr bwMode="auto">
          <a:xfrm>
            <a:off x="5105000" y="365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1" name="d331"/>
          <p:cNvSpPr/>
          <p:nvPr/>
        </p:nvSpPr>
        <p:spPr bwMode="auto">
          <a:xfrm>
            <a:off x="5475000" y="359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2" name="d332"/>
          <p:cNvSpPr/>
          <p:nvPr/>
        </p:nvSpPr>
        <p:spPr bwMode="auto">
          <a:xfrm>
            <a:off x="5805000" y="371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3" name="d333"/>
          <p:cNvSpPr/>
          <p:nvPr/>
        </p:nvSpPr>
        <p:spPr bwMode="auto">
          <a:xfrm>
            <a:off x="5055000" y="400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4" name="d334"/>
          <p:cNvSpPr/>
          <p:nvPr/>
        </p:nvSpPr>
        <p:spPr bwMode="auto">
          <a:xfrm>
            <a:off x="5385000" y="393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5" name="d335"/>
          <p:cNvSpPr/>
          <p:nvPr/>
        </p:nvSpPr>
        <p:spPr bwMode="auto">
          <a:xfrm>
            <a:off x="5735000" y="407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6" name="d336"/>
          <p:cNvSpPr/>
          <p:nvPr/>
        </p:nvSpPr>
        <p:spPr bwMode="auto">
          <a:xfrm>
            <a:off x="5215000" y="428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7" name="d337"/>
          <p:cNvSpPr/>
          <p:nvPr/>
        </p:nvSpPr>
        <p:spPr bwMode="auto">
          <a:xfrm>
            <a:off x="5605000" y="433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8" name="d338"/>
          <p:cNvSpPr/>
          <p:nvPr/>
        </p:nvSpPr>
        <p:spPr bwMode="auto">
          <a:xfrm>
            <a:off x="5885000" y="423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39" name="d339"/>
          <p:cNvSpPr/>
          <p:nvPr/>
        </p:nvSpPr>
        <p:spPr bwMode="auto">
          <a:xfrm>
            <a:off x="6375000" y="367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0" name="d340"/>
          <p:cNvSpPr/>
          <p:nvPr/>
        </p:nvSpPr>
        <p:spPr bwMode="auto">
          <a:xfrm>
            <a:off x="6715000" y="363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1" name="d341"/>
          <p:cNvSpPr/>
          <p:nvPr/>
        </p:nvSpPr>
        <p:spPr bwMode="auto">
          <a:xfrm>
            <a:off x="7035000" y="371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2" name="d342"/>
          <p:cNvSpPr/>
          <p:nvPr/>
        </p:nvSpPr>
        <p:spPr bwMode="auto">
          <a:xfrm>
            <a:off x="6355000" y="398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3" name="d343"/>
          <p:cNvSpPr/>
          <p:nvPr/>
        </p:nvSpPr>
        <p:spPr bwMode="auto">
          <a:xfrm>
            <a:off x="6715000" y="396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4" name="d344"/>
          <p:cNvSpPr/>
          <p:nvPr/>
        </p:nvSpPr>
        <p:spPr bwMode="auto">
          <a:xfrm>
            <a:off x="7055000" y="399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5" name="d345"/>
          <p:cNvSpPr/>
          <p:nvPr/>
        </p:nvSpPr>
        <p:spPr bwMode="auto">
          <a:xfrm>
            <a:off x="6395000" y="428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6" name="d346"/>
          <p:cNvSpPr/>
          <p:nvPr/>
        </p:nvSpPr>
        <p:spPr bwMode="auto">
          <a:xfrm>
            <a:off x="6725000" y="430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7" name="d347"/>
          <p:cNvSpPr/>
          <p:nvPr/>
        </p:nvSpPr>
        <p:spPr bwMode="auto">
          <a:xfrm>
            <a:off x="7045000" y="427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8" name="d348"/>
          <p:cNvSpPr/>
          <p:nvPr/>
        </p:nvSpPr>
        <p:spPr bwMode="auto">
          <a:xfrm>
            <a:off x="7655000" y="367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49" name="d349"/>
          <p:cNvSpPr/>
          <p:nvPr/>
        </p:nvSpPr>
        <p:spPr bwMode="auto">
          <a:xfrm>
            <a:off x="7945000" y="367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0" name="d350"/>
          <p:cNvSpPr/>
          <p:nvPr/>
        </p:nvSpPr>
        <p:spPr bwMode="auto">
          <a:xfrm>
            <a:off x="8235000" y="367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1" name="d351"/>
          <p:cNvSpPr/>
          <p:nvPr/>
        </p:nvSpPr>
        <p:spPr bwMode="auto">
          <a:xfrm>
            <a:off x="7655000" y="395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2" name="d352"/>
          <p:cNvSpPr/>
          <p:nvPr/>
        </p:nvSpPr>
        <p:spPr bwMode="auto">
          <a:xfrm>
            <a:off x="7945000" y="395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3" name="d353"/>
          <p:cNvSpPr/>
          <p:nvPr/>
        </p:nvSpPr>
        <p:spPr bwMode="auto">
          <a:xfrm>
            <a:off x="8235000" y="395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4" name="d354"/>
          <p:cNvSpPr/>
          <p:nvPr/>
        </p:nvSpPr>
        <p:spPr bwMode="auto">
          <a:xfrm>
            <a:off x="7655000" y="423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5" name="d355"/>
          <p:cNvSpPr/>
          <p:nvPr/>
        </p:nvSpPr>
        <p:spPr bwMode="auto">
          <a:xfrm>
            <a:off x="7945000" y="4235000"/>
            <a:ext cx="90000" cy="90000"/>
          </a:xfrm>
          <a:prstGeom prst="ellipse">
            <a:avLst/>
          </a:prstGeom>
          <a:solidFill>
            <a:srgbClr val="E8841A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56" name="d356"/>
          <p:cNvSpPr/>
          <p:nvPr/>
        </p:nvSpPr>
        <p:spPr bwMode="auto">
          <a:xfrm>
            <a:off x="8235000" y="4235000"/>
            <a:ext cx="90000" cy="90000"/>
          </a:xfrm>
          <a:prstGeom prst="ellipse">
            <a:avLst/>
          </a:prstGeom>
          <a:solidFill>
            <a:srgbClr val="3465A4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60" name="lblA"/>
          <p:cNvSpPr txBox="1"/>
          <p:nvPr/>
        </p:nvSpPr>
        <p:spPr bwMode="auto">
          <a:xfrm>
            <a:off x="4990000" y="4490000"/>
            <a:ext cx="104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8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ruido</a:t>
            </a:r>
          </a:p>
        </p:txBody>
      </p:sp>
      <p:sp>
        <p:nvSpPr>
          <p:cNvPr id="361" name="lblB"/>
          <p:cNvSpPr txBox="1"/>
          <p:nvPr/>
        </p:nvSpPr>
        <p:spPr bwMode="auto">
          <a:xfrm>
            <a:off x="6240000" y="4490000"/>
            <a:ext cx="104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8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intermedio</a:t>
            </a:r>
          </a:p>
        </p:txBody>
      </p:sp>
      <p:sp>
        <p:nvSpPr>
          <p:cNvPr id="362" name="lblC"/>
          <p:cNvSpPr txBox="1"/>
          <p:nvPr/>
        </p:nvSpPr>
        <p:spPr bwMode="auto">
          <a:xfrm>
            <a:off x="7490000" y="4490000"/>
            <a:ext cx="104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80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cristal</a:t>
            </a:r>
          </a:p>
        </p:txBody>
      </p:sp>
      <p:sp>
        <p:nvSpPr>
          <p:cNvPr id="365" name="NNHead"/>
          <p:cNvSpPr txBox="1"/>
          <p:nvPr/>
        </p:nvSpPr>
        <p:spPr bwMode="auto">
          <a:xfrm>
            <a:off x="4980000" y="4720000"/>
            <a:ext cx="3640000" cy="22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9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Red de difusión (denoiser)</a:t>
            </a:r>
          </a:p>
        </p:txBody>
      </p:sp>
      <p:sp>
        <p:nvSpPr>
          <p:cNvPr id="400" name="e400"/>
          <p:cNvSpPr/>
          <p:nvPr/>
        </p:nvSpPr>
        <p:spPr bwMode="auto">
          <a:xfrm flipV="1">
            <a:off x="5560000" y="4980000"/>
            <a:ext cx="920000" cy="6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1" name="e401"/>
          <p:cNvSpPr/>
          <p:nvPr/>
        </p:nvSpPr>
        <p:spPr bwMode="auto">
          <a:xfrm>
            <a:off x="5560000" y="5040000"/>
            <a:ext cx="920000" cy="9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2" name="e402"/>
          <p:cNvSpPr/>
          <p:nvPr/>
        </p:nvSpPr>
        <p:spPr bwMode="auto">
          <a:xfrm>
            <a:off x="5560000" y="5040000"/>
            <a:ext cx="920000" cy="24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3" name="e403"/>
          <p:cNvSpPr/>
          <p:nvPr/>
        </p:nvSpPr>
        <p:spPr bwMode="auto">
          <a:xfrm>
            <a:off x="5560000" y="5040000"/>
            <a:ext cx="920000" cy="39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4" name="e404"/>
          <p:cNvSpPr/>
          <p:nvPr/>
        </p:nvSpPr>
        <p:spPr bwMode="auto">
          <a:xfrm flipV="1">
            <a:off x="5560000" y="4980000"/>
            <a:ext cx="920000" cy="24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5" name="e405"/>
          <p:cNvSpPr/>
          <p:nvPr/>
        </p:nvSpPr>
        <p:spPr bwMode="auto">
          <a:xfrm flipV="1">
            <a:off x="5560000" y="5130000"/>
            <a:ext cx="920000" cy="9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6" name="e406"/>
          <p:cNvSpPr/>
          <p:nvPr/>
        </p:nvSpPr>
        <p:spPr bwMode="auto">
          <a:xfrm>
            <a:off x="5560000" y="5220000"/>
            <a:ext cx="920000" cy="6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7" name="e407"/>
          <p:cNvSpPr/>
          <p:nvPr/>
        </p:nvSpPr>
        <p:spPr bwMode="auto">
          <a:xfrm>
            <a:off x="5560000" y="5220000"/>
            <a:ext cx="920000" cy="21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8" name="e408"/>
          <p:cNvSpPr/>
          <p:nvPr/>
        </p:nvSpPr>
        <p:spPr bwMode="auto">
          <a:xfrm flipV="1">
            <a:off x="5560000" y="4980000"/>
            <a:ext cx="920000" cy="42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9" name="e409"/>
          <p:cNvSpPr/>
          <p:nvPr/>
        </p:nvSpPr>
        <p:spPr bwMode="auto">
          <a:xfrm flipV="1">
            <a:off x="5560000" y="5130000"/>
            <a:ext cx="920000" cy="27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0" name="e410"/>
          <p:cNvSpPr/>
          <p:nvPr/>
        </p:nvSpPr>
        <p:spPr bwMode="auto">
          <a:xfrm flipV="1">
            <a:off x="5560000" y="5280000"/>
            <a:ext cx="920000" cy="12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1" name="e411"/>
          <p:cNvSpPr/>
          <p:nvPr/>
        </p:nvSpPr>
        <p:spPr bwMode="auto">
          <a:xfrm>
            <a:off x="5560000" y="5400000"/>
            <a:ext cx="920000" cy="3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2" name="e412"/>
          <p:cNvSpPr/>
          <p:nvPr/>
        </p:nvSpPr>
        <p:spPr bwMode="auto">
          <a:xfrm>
            <a:off x="6480000" y="498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3" name="e413"/>
          <p:cNvSpPr/>
          <p:nvPr/>
        </p:nvSpPr>
        <p:spPr bwMode="auto">
          <a:xfrm>
            <a:off x="6480000" y="49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4" name="e414"/>
          <p:cNvSpPr/>
          <p:nvPr/>
        </p:nvSpPr>
        <p:spPr bwMode="auto">
          <a:xfrm>
            <a:off x="6480000" y="498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5" name="e415"/>
          <p:cNvSpPr/>
          <p:nvPr/>
        </p:nvSpPr>
        <p:spPr bwMode="auto">
          <a:xfrm>
            <a:off x="6480000" y="4980000"/>
            <a:ext cx="700000" cy="4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6" name="e416"/>
          <p:cNvSpPr/>
          <p:nvPr/>
        </p:nvSpPr>
        <p:spPr bwMode="auto">
          <a:xfrm flipV="1">
            <a:off x="6480000" y="49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7" name="e417"/>
          <p:cNvSpPr/>
          <p:nvPr/>
        </p:nvSpPr>
        <p:spPr bwMode="auto">
          <a:xfrm>
            <a:off x="6480000" y="513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8" name="e418"/>
          <p:cNvSpPr/>
          <p:nvPr/>
        </p:nvSpPr>
        <p:spPr bwMode="auto">
          <a:xfrm>
            <a:off x="6480000" y="513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9" name="e419"/>
          <p:cNvSpPr/>
          <p:nvPr/>
        </p:nvSpPr>
        <p:spPr bwMode="auto">
          <a:xfrm>
            <a:off x="6480000" y="513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0" name="e420"/>
          <p:cNvSpPr/>
          <p:nvPr/>
        </p:nvSpPr>
        <p:spPr bwMode="auto">
          <a:xfrm flipV="1">
            <a:off x="6480000" y="498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1" name="e421"/>
          <p:cNvSpPr/>
          <p:nvPr/>
        </p:nvSpPr>
        <p:spPr bwMode="auto">
          <a:xfrm flipV="1">
            <a:off x="6480000" y="513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2" name="e422"/>
          <p:cNvSpPr/>
          <p:nvPr/>
        </p:nvSpPr>
        <p:spPr bwMode="auto">
          <a:xfrm>
            <a:off x="6480000" y="528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3" name="e423"/>
          <p:cNvSpPr/>
          <p:nvPr/>
        </p:nvSpPr>
        <p:spPr bwMode="auto">
          <a:xfrm>
            <a:off x="6480000" y="52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4" name="e424"/>
          <p:cNvSpPr/>
          <p:nvPr/>
        </p:nvSpPr>
        <p:spPr bwMode="auto">
          <a:xfrm flipV="1">
            <a:off x="6480000" y="4980000"/>
            <a:ext cx="700000" cy="4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5" name="e425"/>
          <p:cNvSpPr/>
          <p:nvPr/>
        </p:nvSpPr>
        <p:spPr bwMode="auto">
          <a:xfrm flipV="1">
            <a:off x="6480000" y="5130000"/>
            <a:ext cx="700000" cy="30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6" name="e426"/>
          <p:cNvSpPr/>
          <p:nvPr/>
        </p:nvSpPr>
        <p:spPr bwMode="auto">
          <a:xfrm flipV="1">
            <a:off x="6480000" y="5280000"/>
            <a:ext cx="700000" cy="15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7" name="e427"/>
          <p:cNvSpPr/>
          <p:nvPr/>
        </p:nvSpPr>
        <p:spPr bwMode="auto">
          <a:xfrm>
            <a:off x="6480000" y="5430000"/>
            <a:ext cx="70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8" name="e428"/>
          <p:cNvSpPr/>
          <p:nvPr/>
        </p:nvSpPr>
        <p:spPr bwMode="auto">
          <a:xfrm>
            <a:off x="7180000" y="4980000"/>
            <a:ext cx="800000" cy="23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9" name="e429"/>
          <p:cNvSpPr/>
          <p:nvPr/>
        </p:nvSpPr>
        <p:spPr bwMode="auto">
          <a:xfrm>
            <a:off x="7180000" y="5130000"/>
            <a:ext cx="800000" cy="8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30" name="e430"/>
          <p:cNvSpPr/>
          <p:nvPr/>
        </p:nvSpPr>
        <p:spPr bwMode="auto">
          <a:xfrm flipV="1">
            <a:off x="7180000" y="5210000"/>
            <a:ext cx="800000" cy="7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31" name="e431"/>
          <p:cNvSpPr/>
          <p:nvPr/>
        </p:nvSpPr>
        <p:spPr bwMode="auto">
          <a:xfrm flipV="1">
            <a:off x="7180000" y="5210000"/>
            <a:ext cx="800000" cy="220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500" name="in500"/>
          <p:cNvSpPr/>
          <p:nvPr/>
        </p:nvSpPr>
        <p:spPr bwMode="auto">
          <a:xfrm>
            <a:off x="5495000" y="4975000"/>
            <a:ext cx="130000" cy="130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1" name="in501"/>
          <p:cNvSpPr/>
          <p:nvPr/>
        </p:nvSpPr>
        <p:spPr bwMode="auto">
          <a:xfrm>
            <a:off x="5495000" y="5155000"/>
            <a:ext cx="130000" cy="130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2" name="in502"/>
          <p:cNvSpPr/>
          <p:nvPr/>
        </p:nvSpPr>
        <p:spPr bwMode="auto">
          <a:xfrm>
            <a:off x="5495000" y="5335000"/>
            <a:ext cx="130000" cy="130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3" name="h503"/>
          <p:cNvSpPr/>
          <p:nvPr/>
        </p:nvSpPr>
        <p:spPr bwMode="auto">
          <a:xfrm>
            <a:off x="6415000" y="49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4" name="h504"/>
          <p:cNvSpPr/>
          <p:nvPr/>
        </p:nvSpPr>
        <p:spPr bwMode="auto">
          <a:xfrm>
            <a:off x="6415000" y="50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5" name="h505"/>
          <p:cNvSpPr/>
          <p:nvPr/>
        </p:nvSpPr>
        <p:spPr bwMode="auto">
          <a:xfrm>
            <a:off x="6415000" y="52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6" name="h506"/>
          <p:cNvSpPr/>
          <p:nvPr/>
        </p:nvSpPr>
        <p:spPr bwMode="auto">
          <a:xfrm>
            <a:off x="6415000" y="53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7" name="h507"/>
          <p:cNvSpPr/>
          <p:nvPr/>
        </p:nvSpPr>
        <p:spPr bwMode="auto">
          <a:xfrm>
            <a:off x="7115000" y="49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8" name="h508"/>
          <p:cNvSpPr/>
          <p:nvPr/>
        </p:nvSpPr>
        <p:spPr bwMode="auto">
          <a:xfrm>
            <a:off x="7115000" y="50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09" name="h509"/>
          <p:cNvSpPr/>
          <p:nvPr/>
        </p:nvSpPr>
        <p:spPr bwMode="auto">
          <a:xfrm>
            <a:off x="7115000" y="521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10" name="h510"/>
          <p:cNvSpPr/>
          <p:nvPr/>
        </p:nvSpPr>
        <p:spPr bwMode="auto">
          <a:xfrm>
            <a:off x="7115000" y="5365000"/>
            <a:ext cx="130000" cy="130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560" name="out"/>
          <p:cNvSpPr/>
          <p:nvPr/>
        </p:nvSpPr>
        <p:spPr bwMode="auto">
          <a:xfrm>
            <a:off x="7880000" y="5110000"/>
            <a:ext cx="200000" cy="20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x₀</a:t>
            </a:r>
          </a:p>
        </p:txBody>
      </p:sp>
      <p:sp>
        <p:nvSpPr>
          <p:cNvPr id="570" name="lblIn"/>
          <p:cNvSpPr txBox="1"/>
          <p:nvPr/>
        </p:nvSpPr>
        <p:spPr bwMode="auto">
          <a:xfrm>
            <a:off x="5260000" y="5560000"/>
            <a:ext cx="62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entrada</a:t>
            </a:r>
          </a:p>
        </p:txBody>
      </p:sp>
      <p:sp>
        <p:nvSpPr>
          <p:cNvPr id="571" name="lblHid"/>
          <p:cNvSpPr txBox="1"/>
          <p:nvPr/>
        </p:nvSpPr>
        <p:spPr bwMode="auto">
          <a:xfrm>
            <a:off x="6180000" y="5560000"/>
            <a:ext cx="130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capas ocultas</a:t>
            </a:r>
          </a:p>
        </p:txBody>
      </p:sp>
      <p:sp>
        <p:nvSpPr>
          <p:cNvPr id="572" name="lblOut"/>
          <p:cNvSpPr txBox="1"/>
          <p:nvPr/>
        </p:nvSpPr>
        <p:spPr bwMode="auto">
          <a:xfrm>
            <a:off x="7560000" y="5560000"/>
            <a:ext cx="100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cristal limpio</a:t>
            </a:r>
          </a:p>
        </p:txBody>
      </p:sp>
      <p:sp>
        <p:nvSpPr>
          <p:cNvPr id="241" name="Caption"/>
          <p:cNvSpPr txBox="1"/>
          <p:nvPr/>
        </p:nvSpPr>
        <p:spPr bwMode="auto">
          <a:xfrm>
            <a:off x="4760000" y="5800000"/>
            <a:ext cx="4024000" cy="420000"/>
          </a:xfrm>
          <a:prstGeom prst="rect">
            <a:avLst/>
          </a:prstGeom>
          <a:noFill/>
        </p:spPr>
        <p:txBody>
          <a:bodyPr wrap="square" lIns="20000" tIns="10000" rIns="20000" bIns="10000" anchor="t"/>
          <a:lstStyle/>
          <a:p>
            <a:pPr algn="ctr">
              <a:buNone/>
            </a:pPr>
            <a:r>
              <a:rPr lang="es-ES" sz="900" i="1">
                <a:solidFill>
                  <a:srgbClr val="606060"/>
                </a:solidFill>
                <a:latin typeface="Arial" pitchFamily="34" charset="0"/>
                <a:cs typeface="Arial" pitchFamily="34" charset="0"/>
              </a:rPr>
              <a:t>La red de difusión revierte el ruido paso a paso hasta obtener un cristal ordenado (esquema simplificado).</a:t>
            </a:r>
          </a:p>
        </p:txBody>
      </p:sp>
      <p:sp>
        <p:nvSpPr>
          <p:cNvPr id="250" name="Source"/>
          <p:cNvSpPr txBox="1"/>
          <p:nvPr/>
        </p:nvSpPr>
        <p:spPr bwMode="auto">
          <a:xfrm>
            <a:off x="360000" y="6470000"/>
            <a:ext cx="8424000" cy="300000"/>
          </a:xfrm>
          <a:prstGeom prst="rect">
            <a:avLst/>
          </a:prstGeom>
          <a:noFill/>
        </p:spPr>
        <p:txBody>
          <a:bodyPr wrap="square" lIns="20000" tIns="10000" rIns="20000" bIns="10000" anchor="ctr"/>
          <a:lstStyle/>
          <a:p>
            <a:pPr algn="l">
              <a:buNone/>
            </a:pPr>
            <a:r>
              <a:rPr lang="es-ES" sz="800" i="1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Fuente: Zeni et al., “A generative model for inorganic materials design”, Nature (2025), Microsoft Research. Esquema simplificado.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"/>
          <p:cNvSpPr txBox="1"/>
          <p:nvPr/>
        </p:nvSpPr>
        <p:spPr bwMode="auto">
          <a:xfrm>
            <a:off x="360000" y="470000"/>
            <a:ext cx="8424000" cy="600000"/>
          </a:xfrm>
          <a:prstGeom prst="rect">
            <a:avLst/>
          </a:prstGeom>
          <a:noFill/>
        </p:spPr>
        <p:txBody>
          <a:bodyPr wrap="square" lIns="45720" tIns="22860" rIns="45720" bIns="22860" anchor="ctr"/>
          <a:lstStyle/>
          <a:p>
            <a:pPr algn="ctr">
              <a:buNone/>
            </a:pPr>
            <a:r>
              <a:rPr lang="es-ES" sz="2400" b="1">
                <a:solidFill>
                  <a:srgbClr val="1A1A1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¿Cómo funcionan los potenciales efímeros (EDDP)?</a:t>
            </a:r>
          </a:p>
        </p:txBody>
      </p:sp>
      <p:sp>
        <p:nvSpPr>
          <p:cNvPr id="201" name="Step1"/>
          <p:cNvSpPr/>
          <p:nvPr/>
        </p:nvSpPr>
        <p:spPr bwMode="auto">
          <a:xfrm>
            <a:off x="400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1. Estructuras al azar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Se generan al azar muchas estructuras: átomos, posiciones y celda</a:t>
            </a:r>
          </a:p>
        </p:txBody>
      </p:sp>
      <p:sp>
        <p:nvSpPr>
          <p:cNvPr id="211" name="Arrow1"/>
          <p:cNvSpPr/>
          <p:nvPr/>
        </p:nvSpPr>
        <p:spPr bwMode="auto">
          <a:xfrm>
            <a:off x="1912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2" name="Step2"/>
          <p:cNvSpPr/>
          <p:nvPr/>
        </p:nvSpPr>
        <p:spPr bwMode="auto">
          <a:xfrm>
            <a:off x="2056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2. DFT en una muestra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Calculamos con DFT la energía de unas pocas de ellas</a:t>
            </a:r>
          </a:p>
        </p:txBody>
      </p:sp>
      <p:sp>
        <p:nvSpPr>
          <p:cNvPr id="212" name="Arrow2"/>
          <p:cNvSpPr/>
          <p:nvPr/>
        </p:nvSpPr>
        <p:spPr bwMode="auto">
          <a:xfrm>
            <a:off x="3568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3" name="Step3"/>
          <p:cNvSpPr/>
          <p:nvPr/>
        </p:nvSpPr>
        <p:spPr bwMode="auto">
          <a:xfrm>
            <a:off x="3712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3. Potencial efímero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Con esos datos entrenamos un potencial rápido, a medida del sistema</a:t>
            </a:r>
          </a:p>
        </p:txBody>
      </p:sp>
      <p:sp>
        <p:nvSpPr>
          <p:cNvPr id="213" name="Arrow3"/>
          <p:cNvSpPr/>
          <p:nvPr/>
        </p:nvSpPr>
        <p:spPr bwMode="auto">
          <a:xfrm>
            <a:off x="5224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4" name="Step4"/>
          <p:cNvSpPr/>
          <p:nvPr/>
        </p:nvSpPr>
        <p:spPr bwMode="auto">
          <a:xfrm>
            <a:off x="5368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EAF1FB"/>
          </a:solidFill>
          <a:ln w="12700">
            <a:solidFill>
              <a:srgbClr val="3465A4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 dirty="0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4. Relajar 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 dirty="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Ese potencial relaja y descarta miles de estructuras a bajo coste</a:t>
            </a:r>
          </a:p>
        </p:txBody>
      </p:sp>
      <p:sp>
        <p:nvSpPr>
          <p:cNvPr id="214" name="Arrow4"/>
          <p:cNvSpPr/>
          <p:nvPr/>
        </p:nvSpPr>
        <p:spPr bwMode="auto">
          <a:xfrm>
            <a:off x="6880000" y="1700000"/>
            <a:ext cx="132000" cy="20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05" name="Step5"/>
          <p:cNvSpPr/>
          <p:nvPr/>
        </p:nvSpPr>
        <p:spPr bwMode="auto">
          <a:xfrm>
            <a:off x="7024000" y="1180000"/>
            <a:ext cx="1500000" cy="1240000"/>
          </a:xfrm>
          <a:prstGeom prst="roundRect">
            <a:avLst>
              <a:gd name="adj" fmla="val 8000"/>
            </a:avLst>
          </a:prstGeom>
          <a:solidFill>
            <a:srgbClr val="FCEFE3"/>
          </a:solidFill>
          <a:ln w="12700">
            <a:solidFill>
              <a:srgbClr val="E8841A"/>
            </a:solidFill>
          </a:ln>
        </p:spPr>
        <p:txBody>
          <a:bodyPr wrap="square" lIns="50000" tIns="40000" rIns="50000" bIns="30000" anchor="ctr"/>
          <a:lstStyle/>
          <a:p>
            <a:pPr algn="ctr">
              <a:buNone/>
            </a:pPr>
            <a:r>
              <a:rPr lang="es-ES" sz="11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5. Validar e iterar</a:t>
            </a:r>
          </a:p>
          <a:p>
            <a:pPr algn="ctr">
              <a:spcBef>
                <a:spcPts val="300"/>
              </a:spcBef>
              <a:buNone/>
            </a:pPr>
            <a:r>
              <a:rPr lang="es-ES" sz="100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Confirmamos las mejores con DFT y reentrenamos el potencial</a:t>
            </a:r>
          </a:p>
        </p:txBody>
      </p:sp>
      <p:sp>
        <p:nvSpPr>
          <p:cNvPr id="220" name="Highlight"/>
          <p:cNvSpPr/>
          <p:nvPr/>
        </p:nvSpPr>
        <p:spPr bwMode="auto">
          <a:xfrm>
            <a:off x="1300000" y="2510000"/>
            <a:ext cx="6540000" cy="470000"/>
          </a:xfrm>
          <a:prstGeom prst="roundRect">
            <a:avLst>
              <a:gd name="adj" fmla="val 20000"/>
            </a:avLst>
          </a:prstGeom>
          <a:solidFill>
            <a:srgbClr val="FDF3E7"/>
          </a:solidFill>
          <a:ln w="12700">
            <a:solidFill>
              <a:srgbClr val="E8841A"/>
            </a:solidFill>
            <a:prstDash val="dash"/>
          </a:ln>
        </p:spPr>
        <p:txBody>
          <a:bodyPr wrap="square" lIns="120000" tIns="20000" rIns="120000" bIns="20000" anchor="ctr"/>
          <a:lstStyle/>
          <a:p>
            <a:pPr algn="ctr">
              <a:buNone/>
            </a:pPr>
            <a:r>
              <a:rPr lang="es-ES" sz="10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La idea clave: </a:t>
            </a:r>
            <a:r>
              <a:rPr lang="es-ES" sz="10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el potencial se entrena para una búsqueda concreta y luego se descarta, así se acelera la búsqueda aleatoria sin perder la fiabilidad del DFT.</a:t>
            </a:r>
          </a:p>
        </p:txBody>
      </p:sp>
      <p:sp>
        <p:nvSpPr>
          <p:cNvPr id="230" name="Explain"/>
          <p:cNvSpPr txBox="1"/>
          <p:nvPr/>
        </p:nvSpPr>
        <p:spPr bwMode="auto">
          <a:xfrm>
            <a:off x="360000" y="3120000"/>
            <a:ext cx="4380000" cy="1620000"/>
          </a:xfrm>
          <a:prstGeom prst="rect">
            <a:avLst/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120000" tIns="75000" rIns="110000" bIns="55000" anchor="t"/>
          <a:lstStyle/>
          <a:p>
            <a:pPr algn="l">
              <a:buNone/>
            </a:pPr>
            <a:r>
              <a:rPr lang="es-ES" sz="13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¿Qué es un potencial efímero?</a:t>
            </a:r>
          </a:p>
          <a:p>
            <a:pPr marL="171450" indent="-17145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Es un potencial interatómico aprendido: estima la energía de una estructura mucho más rápido que el DFT.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Se entrena a medida para el sistema que estudias; no sirve como modelo general.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Como es tan barato de entrenar y usar, se crea para la búsqueda y luego se descarta (de ahí, “efímero”).</a:t>
            </a:r>
          </a:p>
        </p:txBody>
      </p:sp>
      <p:sp>
        <p:nvSpPr>
          <p:cNvPr id="231" name="KeyPoints"/>
          <p:cNvSpPr txBox="1"/>
          <p:nvPr/>
        </p:nvSpPr>
        <p:spPr bwMode="auto">
          <a:xfrm>
            <a:off x="360000" y="4830000"/>
            <a:ext cx="4380000" cy="1420000"/>
          </a:xfrm>
          <a:prstGeom prst="rect">
            <a:avLst/>
          </a:prstGeom>
          <a:solidFill>
            <a:srgbClr val="F4F8FD"/>
          </a:solidFill>
          <a:ln w="9525">
            <a:solidFill>
              <a:srgbClr val="BFD3EC"/>
            </a:solidFill>
          </a:ln>
        </p:spPr>
        <p:txBody>
          <a:bodyPr wrap="square" lIns="120000" tIns="75000" rIns="110000" bIns="55000" anchor="t"/>
          <a:lstStyle/>
          <a:p>
            <a:pPr algn="l">
              <a:buNone/>
            </a:pPr>
            <a:r>
              <a:rPr lang="es-ES" sz="13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Claves del método</a:t>
            </a:r>
          </a:p>
          <a:p>
            <a:pPr marL="171450" indent="-171450" algn="l">
              <a:spcBef>
                <a:spcPts val="500"/>
              </a:spcBef>
              <a:buFont typeface="Arial" pitchFamily="34" charset="0"/>
              <a:buChar char="•"/>
            </a:pP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Combina dos ideas: la exploración al azar de AIRSS y la rapidez de un potencial aprendido, y así llega a sistemas más grandes.</a:t>
            </a:r>
          </a:p>
          <a:p>
            <a:pPr marL="171450" indent="-171450" algn="l">
              <a:spcBef>
                <a:spcPts val="400"/>
              </a:spcBef>
              <a:buFont typeface="Arial" pitchFamily="34" charset="0"/>
              <a:buChar char="•"/>
            </a:pPr>
            <a:r>
              <a:rPr lang="es-ES" sz="1150" b="1">
                <a:solidFill>
                  <a:srgbClr val="C0392B"/>
                </a:solidFill>
                <a:latin typeface="Arial" pitchFamily="34" charset="0"/>
                <a:cs typeface="Arial" pitchFamily="34" charset="0"/>
              </a:rPr>
              <a:t>Aprendizaje activo: </a:t>
            </a:r>
            <a:r>
              <a:rPr lang="es-ES" sz="1150">
                <a:solidFill>
                  <a:srgbClr val="1A1A1A"/>
                </a:solidFill>
                <a:latin typeface="Arial" pitchFamily="34" charset="0"/>
                <a:cs typeface="Arial" pitchFamily="34" charset="0"/>
              </a:rPr>
              <a:t>se van alternando DFT y potencial, que mejora en cada vuelta.</a:t>
            </a:r>
          </a:p>
        </p:txBody>
      </p:sp>
      <p:sp>
        <p:nvSpPr>
          <p:cNvPr id="300" name="CyclePanel"/>
          <p:cNvSpPr/>
          <p:nvPr/>
        </p:nvSpPr>
        <p:spPr bwMode="auto">
          <a:xfrm>
            <a:off x="4920000" y="3120000"/>
            <a:ext cx="3760000" cy="2660000"/>
          </a:xfrm>
          <a:prstGeom prst="roundRect">
            <a:avLst>
              <a:gd name="adj" fmla="val 4000"/>
            </a:avLst>
          </a:prstGeom>
          <a:solidFill>
            <a:srgbClr val="F4F8FD"/>
          </a:solidFill>
          <a:ln w="9525">
            <a:solidFill>
              <a:srgbClr val="BFD3EC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301" name="CycleHead"/>
          <p:cNvSpPr txBox="1"/>
          <p:nvPr/>
        </p:nvSpPr>
        <p:spPr bwMode="auto">
          <a:xfrm>
            <a:off x="4980000" y="3150000"/>
            <a:ext cx="3640000" cy="2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11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Ciclo de búsqueda acelerada</a:t>
            </a:r>
          </a:p>
        </p:txBody>
      </p:sp>
      <p:sp>
        <p:nvSpPr>
          <p:cNvPr id="310" name="pipe310"/>
          <p:cNvSpPr/>
          <p:nvPr/>
        </p:nvSpPr>
        <p:spPr bwMode="auto">
          <a:xfrm>
            <a:off x="5040000" y="3480000"/>
            <a:ext cx="780000" cy="660000"/>
          </a:xfrm>
          <a:prstGeom prst="roundRect">
            <a:avLst>
              <a:gd name="adj" fmla="val 10000"/>
            </a:avLst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20000" tIns="10000" rIns="20000" bIns="10000" anchor="ctr"/>
          <a:lstStyle/>
          <a:p>
            <a:pPr algn="ctr">
              <a:buNone/>
            </a:pP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Aleatorias</a:t>
            </a:r>
          </a:p>
          <a:p>
            <a:pPr algn="ctr">
              <a:spcBef>
                <a:spcPts val="200"/>
              </a:spcBef>
              <a:buNone/>
            </a:pP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(AIRSS)</a:t>
            </a:r>
          </a:p>
        </p:txBody>
      </p:sp>
      <p:sp>
        <p:nvSpPr>
          <p:cNvPr id="311" name="pipe311"/>
          <p:cNvSpPr/>
          <p:nvPr/>
        </p:nvSpPr>
        <p:spPr bwMode="auto">
          <a:xfrm>
            <a:off x="5960000" y="3480000"/>
            <a:ext cx="780000" cy="660000"/>
          </a:xfrm>
          <a:prstGeom prst="roundRect">
            <a:avLst>
              <a:gd name="adj" fmla="val 10000"/>
            </a:avLst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20000" tIns="10000" rIns="20000" bIns="10000" anchor="ctr"/>
          <a:lstStyle/>
          <a:p>
            <a:pPr algn="ctr">
              <a:buNone/>
            </a:pP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DFT</a:t>
            </a:r>
          </a:p>
          <a:p>
            <a:pPr algn="ctr">
              <a:spcBef>
                <a:spcPts val="200"/>
              </a:spcBef>
              <a:buNone/>
            </a:pP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(muestra)</a:t>
            </a:r>
          </a:p>
        </p:txBody>
      </p:sp>
      <p:sp>
        <p:nvSpPr>
          <p:cNvPr id="312" name="pipe312"/>
          <p:cNvSpPr/>
          <p:nvPr/>
        </p:nvSpPr>
        <p:spPr bwMode="auto">
          <a:xfrm>
            <a:off x="6880000" y="3480000"/>
            <a:ext cx="780000" cy="660000"/>
          </a:xfrm>
          <a:prstGeom prst="roundRect">
            <a:avLst>
              <a:gd name="adj" fmla="val 10000"/>
            </a:avLst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20000" tIns="10000" rIns="20000" bIns="10000" anchor="ctr"/>
          <a:lstStyle/>
          <a:p>
            <a:pPr algn="ctr">
              <a:buNone/>
            </a:pP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Potencial</a:t>
            </a:r>
          </a:p>
          <a:p>
            <a:pPr algn="ctr">
              <a:spcBef>
                <a:spcPts val="200"/>
              </a:spcBef>
              <a:buNone/>
            </a:pPr>
            <a:r>
              <a:rPr lang="es-ES" sz="90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efímero</a:t>
            </a:r>
          </a:p>
        </p:txBody>
      </p:sp>
      <p:sp>
        <p:nvSpPr>
          <p:cNvPr id="313" name="pipe313"/>
          <p:cNvSpPr/>
          <p:nvPr/>
        </p:nvSpPr>
        <p:spPr bwMode="auto">
          <a:xfrm>
            <a:off x="7800000" y="3480000"/>
            <a:ext cx="780000" cy="660000"/>
          </a:xfrm>
          <a:prstGeom prst="roundRect">
            <a:avLst>
              <a:gd name="adj" fmla="val 10000"/>
            </a:avLst>
          </a:prstGeom>
          <a:solidFill>
            <a:srgbClr val="EAF1FB"/>
          </a:solidFill>
          <a:ln w="9525">
            <a:solidFill>
              <a:srgbClr val="3465A4"/>
            </a:solidFill>
          </a:ln>
        </p:spPr>
        <p:txBody>
          <a:bodyPr wrap="square" lIns="20000" tIns="10000" rIns="20000" bIns="10000" anchor="ctr"/>
          <a:lstStyle/>
          <a:p>
            <a:pPr algn="ctr">
              <a:buNone/>
            </a:pPr>
            <a:r>
              <a:rPr lang="es-ES" sz="900" b="1" dirty="0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Relajar</a:t>
            </a:r>
          </a:p>
        </p:txBody>
      </p:sp>
      <p:sp>
        <p:nvSpPr>
          <p:cNvPr id="315" name="pArr1"/>
          <p:cNvSpPr/>
          <p:nvPr/>
        </p:nvSpPr>
        <p:spPr bwMode="auto">
          <a:xfrm>
            <a:off x="5840000" y="3730000"/>
            <a:ext cx="130000" cy="16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16" name="pArr2"/>
          <p:cNvSpPr/>
          <p:nvPr/>
        </p:nvSpPr>
        <p:spPr bwMode="auto">
          <a:xfrm>
            <a:off x="6760000" y="3730000"/>
            <a:ext cx="130000" cy="16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17" name="pArr3"/>
          <p:cNvSpPr/>
          <p:nvPr/>
        </p:nvSpPr>
        <p:spPr bwMode="auto">
          <a:xfrm>
            <a:off x="7680000" y="3730000"/>
            <a:ext cx="130000" cy="160000"/>
          </a:xfrm>
          <a:prstGeom prst="rightArrow">
            <a:avLst/>
          </a:prstGeom>
          <a:solidFill>
            <a:srgbClr val="808080"/>
          </a:solidFill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20" name="LoopBar"/>
          <p:cNvSpPr/>
          <p:nvPr/>
        </p:nvSpPr>
        <p:spPr bwMode="auto">
          <a:xfrm>
            <a:off x="5040000" y="4220000"/>
            <a:ext cx="3540000" cy="250000"/>
          </a:xfrm>
          <a:prstGeom prst="roundRect">
            <a:avLst>
              <a:gd name="adj" fmla="val 30000"/>
            </a:avLst>
          </a:prstGeom>
          <a:solidFill>
            <a:srgbClr val="FDF3E7"/>
          </a:solidFill>
          <a:ln w="9525">
            <a:solidFill>
              <a:srgbClr val="E8841A"/>
            </a:solidFill>
            <a:prstDash val="dash"/>
          </a:ln>
        </p:spPr>
        <p:txBody>
          <a:bodyPr wrap="square" lIns="40000" tIns="8000" rIns="40000" bIns="8000" anchor="ctr"/>
          <a:lstStyle/>
          <a:p>
            <a:pPr algn="ctr">
              <a:buNone/>
            </a:pPr>
            <a:r>
              <a:rPr lang="es-ES" sz="85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Aprendizaje activo: DFT ↔ potencial, se reentrena cada ciclo</a:t>
            </a:r>
          </a:p>
        </p:txBody>
      </p:sp>
      <p:sp>
        <p:nvSpPr>
          <p:cNvPr id="365" name="NNHead"/>
          <p:cNvSpPr txBox="1"/>
          <p:nvPr/>
        </p:nvSpPr>
        <p:spPr bwMode="auto">
          <a:xfrm>
            <a:off x="4980000" y="4630000"/>
            <a:ext cx="3640000" cy="22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950" b="1">
                <a:solidFill>
                  <a:srgbClr val="3465A4"/>
                </a:solidFill>
                <a:latin typeface="Arial" pitchFamily="34" charset="0"/>
                <a:cs typeface="Arial" pitchFamily="34" charset="0"/>
              </a:rPr>
              <a:t>Potencial efímero: ensemble de redes pequeñas</a:t>
            </a:r>
          </a:p>
        </p:txBody>
      </p:sp>
      <p:sp>
        <p:nvSpPr>
          <p:cNvPr id="400" name="e400"/>
          <p:cNvSpPr/>
          <p:nvPr/>
        </p:nvSpPr>
        <p:spPr bwMode="auto">
          <a:xfrm>
            <a:off x="5540000" y="4898000"/>
            <a:ext cx="61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1" name="e401"/>
          <p:cNvSpPr/>
          <p:nvPr/>
        </p:nvSpPr>
        <p:spPr bwMode="auto">
          <a:xfrm>
            <a:off x="5540000" y="4898000"/>
            <a:ext cx="610000" cy="124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2" name="e402"/>
          <p:cNvSpPr/>
          <p:nvPr/>
        </p:nvSpPr>
        <p:spPr bwMode="auto">
          <a:xfrm flipV="1">
            <a:off x="5540000" y="4898000"/>
            <a:ext cx="610000" cy="124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3" name="e403"/>
          <p:cNvSpPr/>
          <p:nvPr/>
        </p:nvSpPr>
        <p:spPr bwMode="auto">
          <a:xfrm>
            <a:off x="5540000" y="5022000"/>
            <a:ext cx="61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4" name="e404"/>
          <p:cNvSpPr/>
          <p:nvPr/>
        </p:nvSpPr>
        <p:spPr bwMode="auto">
          <a:xfrm>
            <a:off x="6150000" y="4898000"/>
            <a:ext cx="570000" cy="62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5" name="e405"/>
          <p:cNvSpPr/>
          <p:nvPr/>
        </p:nvSpPr>
        <p:spPr bwMode="auto">
          <a:xfrm flipV="1">
            <a:off x="6150000" y="4960000"/>
            <a:ext cx="570000" cy="62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600" name="in600"/>
          <p:cNvSpPr/>
          <p:nvPr/>
        </p:nvSpPr>
        <p:spPr bwMode="auto">
          <a:xfrm>
            <a:off x="5503000" y="4861000"/>
            <a:ext cx="74000" cy="74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1" name="in601"/>
          <p:cNvSpPr/>
          <p:nvPr/>
        </p:nvSpPr>
        <p:spPr bwMode="auto">
          <a:xfrm>
            <a:off x="5503000" y="4985000"/>
            <a:ext cx="74000" cy="74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2" name="h602"/>
          <p:cNvSpPr/>
          <p:nvPr/>
        </p:nvSpPr>
        <p:spPr bwMode="auto">
          <a:xfrm>
            <a:off x="6113000" y="4861000"/>
            <a:ext cx="74000" cy="74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3" name="h603"/>
          <p:cNvSpPr/>
          <p:nvPr/>
        </p:nvSpPr>
        <p:spPr bwMode="auto">
          <a:xfrm>
            <a:off x="6113000" y="4985000"/>
            <a:ext cx="74000" cy="74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4" name="o604"/>
          <p:cNvSpPr/>
          <p:nvPr/>
        </p:nvSpPr>
        <p:spPr bwMode="auto">
          <a:xfrm>
            <a:off x="6677000" y="4917000"/>
            <a:ext cx="86000" cy="86000"/>
          </a:xfrm>
          <a:prstGeom prst="ellipse">
            <a:avLst/>
          </a:prstGeom>
          <a:solidFill>
            <a:srgbClr val="E8A14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406" name="e406"/>
          <p:cNvSpPr/>
          <p:nvPr/>
        </p:nvSpPr>
        <p:spPr bwMode="auto">
          <a:xfrm>
            <a:off x="5540000" y="5118000"/>
            <a:ext cx="61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7" name="e407"/>
          <p:cNvSpPr/>
          <p:nvPr/>
        </p:nvSpPr>
        <p:spPr bwMode="auto">
          <a:xfrm>
            <a:off x="5540000" y="5118000"/>
            <a:ext cx="610000" cy="124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8" name="e408"/>
          <p:cNvSpPr/>
          <p:nvPr/>
        </p:nvSpPr>
        <p:spPr bwMode="auto">
          <a:xfrm flipV="1">
            <a:off x="5540000" y="5118000"/>
            <a:ext cx="610000" cy="124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09" name="e409"/>
          <p:cNvSpPr/>
          <p:nvPr/>
        </p:nvSpPr>
        <p:spPr bwMode="auto">
          <a:xfrm>
            <a:off x="5540000" y="5242000"/>
            <a:ext cx="61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0" name="e410"/>
          <p:cNvSpPr/>
          <p:nvPr/>
        </p:nvSpPr>
        <p:spPr bwMode="auto">
          <a:xfrm>
            <a:off x="6150000" y="5118000"/>
            <a:ext cx="570000" cy="62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1" name="e411"/>
          <p:cNvSpPr/>
          <p:nvPr/>
        </p:nvSpPr>
        <p:spPr bwMode="auto">
          <a:xfrm flipV="1">
            <a:off x="6150000" y="5180000"/>
            <a:ext cx="570000" cy="62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605" name="in605"/>
          <p:cNvSpPr/>
          <p:nvPr/>
        </p:nvSpPr>
        <p:spPr bwMode="auto">
          <a:xfrm>
            <a:off x="5503000" y="5081000"/>
            <a:ext cx="74000" cy="74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6" name="in606"/>
          <p:cNvSpPr/>
          <p:nvPr/>
        </p:nvSpPr>
        <p:spPr bwMode="auto">
          <a:xfrm>
            <a:off x="5503000" y="5205000"/>
            <a:ext cx="74000" cy="74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7" name="h607"/>
          <p:cNvSpPr/>
          <p:nvPr/>
        </p:nvSpPr>
        <p:spPr bwMode="auto">
          <a:xfrm>
            <a:off x="6113000" y="5081000"/>
            <a:ext cx="74000" cy="74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8" name="h608"/>
          <p:cNvSpPr/>
          <p:nvPr/>
        </p:nvSpPr>
        <p:spPr bwMode="auto">
          <a:xfrm>
            <a:off x="6113000" y="5205000"/>
            <a:ext cx="74000" cy="74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09" name="o609"/>
          <p:cNvSpPr/>
          <p:nvPr/>
        </p:nvSpPr>
        <p:spPr bwMode="auto">
          <a:xfrm>
            <a:off x="6677000" y="5137000"/>
            <a:ext cx="86000" cy="86000"/>
          </a:xfrm>
          <a:prstGeom prst="ellipse">
            <a:avLst/>
          </a:prstGeom>
          <a:solidFill>
            <a:srgbClr val="E8A14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412" name="e412"/>
          <p:cNvSpPr/>
          <p:nvPr/>
        </p:nvSpPr>
        <p:spPr bwMode="auto">
          <a:xfrm>
            <a:off x="5540000" y="5338000"/>
            <a:ext cx="61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3" name="e413"/>
          <p:cNvSpPr/>
          <p:nvPr/>
        </p:nvSpPr>
        <p:spPr bwMode="auto">
          <a:xfrm>
            <a:off x="5540000" y="5338000"/>
            <a:ext cx="610000" cy="124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4" name="e414"/>
          <p:cNvSpPr/>
          <p:nvPr/>
        </p:nvSpPr>
        <p:spPr bwMode="auto">
          <a:xfrm flipV="1">
            <a:off x="5540000" y="5338000"/>
            <a:ext cx="610000" cy="124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5" name="e415"/>
          <p:cNvSpPr/>
          <p:nvPr/>
        </p:nvSpPr>
        <p:spPr bwMode="auto">
          <a:xfrm>
            <a:off x="5540000" y="5462000"/>
            <a:ext cx="610000" cy="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6" name="e416"/>
          <p:cNvSpPr/>
          <p:nvPr/>
        </p:nvSpPr>
        <p:spPr bwMode="auto">
          <a:xfrm>
            <a:off x="6150000" y="5338000"/>
            <a:ext cx="570000" cy="62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7" name="e417"/>
          <p:cNvSpPr/>
          <p:nvPr/>
        </p:nvSpPr>
        <p:spPr bwMode="auto">
          <a:xfrm flipV="1">
            <a:off x="6150000" y="5400000"/>
            <a:ext cx="570000" cy="62000"/>
          </a:xfrm>
          <a:prstGeom prst="line">
            <a:avLst/>
          </a:prstGeom>
          <a:ln w="6350">
            <a:solidFill>
              <a:srgbClr val="C3D0E0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610" name="in610"/>
          <p:cNvSpPr/>
          <p:nvPr/>
        </p:nvSpPr>
        <p:spPr bwMode="auto">
          <a:xfrm>
            <a:off x="5503000" y="5301000"/>
            <a:ext cx="74000" cy="74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11" name="in611"/>
          <p:cNvSpPr/>
          <p:nvPr/>
        </p:nvSpPr>
        <p:spPr bwMode="auto">
          <a:xfrm>
            <a:off x="5503000" y="5425000"/>
            <a:ext cx="74000" cy="74000"/>
          </a:xfrm>
          <a:prstGeom prst="ellipse">
            <a:avLst/>
          </a:prstGeom>
          <a:solidFill>
            <a:srgbClr val="7F94A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12" name="h612"/>
          <p:cNvSpPr/>
          <p:nvPr/>
        </p:nvSpPr>
        <p:spPr bwMode="auto">
          <a:xfrm>
            <a:off x="6113000" y="5301000"/>
            <a:ext cx="74000" cy="74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13" name="h613"/>
          <p:cNvSpPr/>
          <p:nvPr/>
        </p:nvSpPr>
        <p:spPr bwMode="auto">
          <a:xfrm>
            <a:off x="6113000" y="5425000"/>
            <a:ext cx="74000" cy="74000"/>
          </a:xfrm>
          <a:prstGeom prst="ellipse">
            <a:avLst/>
          </a:prstGeom>
          <a:solidFill>
            <a:srgbClr val="3465A4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614" name="o614"/>
          <p:cNvSpPr/>
          <p:nvPr/>
        </p:nvSpPr>
        <p:spPr bwMode="auto">
          <a:xfrm>
            <a:off x="6677000" y="5357000"/>
            <a:ext cx="86000" cy="86000"/>
          </a:xfrm>
          <a:prstGeom prst="ellipse">
            <a:avLst/>
          </a:prstGeom>
          <a:solidFill>
            <a:srgbClr val="E8A14D"/>
          </a:solidFill>
          <a:ln w="6350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endParaRPr lang="es-ES"/>
          </a:p>
        </p:txBody>
      </p:sp>
      <p:sp>
        <p:nvSpPr>
          <p:cNvPr id="418" name="c418"/>
          <p:cNvSpPr/>
          <p:nvPr/>
        </p:nvSpPr>
        <p:spPr bwMode="auto">
          <a:xfrm>
            <a:off x="6720000" y="4960000"/>
            <a:ext cx="1200000" cy="220000"/>
          </a:xfrm>
          <a:prstGeom prst="line">
            <a:avLst/>
          </a:prstGeom>
          <a:ln w="9525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19" name="c419"/>
          <p:cNvSpPr/>
          <p:nvPr/>
        </p:nvSpPr>
        <p:spPr bwMode="auto">
          <a:xfrm>
            <a:off x="6720000" y="5180000"/>
            <a:ext cx="1200000" cy="0"/>
          </a:xfrm>
          <a:prstGeom prst="line">
            <a:avLst/>
          </a:prstGeom>
          <a:ln w="9525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420" name="c420"/>
          <p:cNvSpPr/>
          <p:nvPr/>
        </p:nvSpPr>
        <p:spPr bwMode="auto">
          <a:xfrm flipV="1">
            <a:off x="6720000" y="5180000"/>
            <a:ext cx="1200000" cy="220000"/>
          </a:xfrm>
          <a:prstGeom prst="line">
            <a:avLst/>
          </a:prstGeom>
          <a:ln w="9525">
            <a:solidFill>
              <a:srgbClr val="9AA7B8"/>
            </a:solidFill>
          </a:ln>
        </p:spPr>
        <p:txBody>
          <a:bodyPr/>
          <a:lstStyle/>
          <a:p>
            <a:endParaRPr lang="es-ES"/>
          </a:p>
        </p:txBody>
      </p:sp>
      <p:sp>
        <p:nvSpPr>
          <p:cNvPr id="560" name="out"/>
          <p:cNvSpPr/>
          <p:nvPr/>
        </p:nvSpPr>
        <p:spPr bwMode="auto">
          <a:xfrm>
            <a:off x="7820000" y="5080000"/>
            <a:ext cx="200000" cy="200000"/>
          </a:xfrm>
          <a:prstGeom prst="ellipse">
            <a:avLst/>
          </a:prstGeom>
          <a:solidFill>
            <a:srgbClr val="E8841A"/>
          </a:solidFill>
          <a:ln w="9525">
            <a:solidFill>
              <a:srgbClr val="FFFFFF"/>
            </a:solidFill>
          </a:ln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s-ES" sz="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575" name="lblAvg"/>
          <p:cNvSpPr txBox="1"/>
          <p:nvPr/>
        </p:nvSpPr>
        <p:spPr bwMode="auto">
          <a:xfrm>
            <a:off x="7060000" y="4980000"/>
            <a:ext cx="760000" cy="16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650" i="1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promedio</a:t>
            </a:r>
          </a:p>
        </p:txBody>
      </p:sp>
      <p:sp>
        <p:nvSpPr>
          <p:cNvPr id="570" name="lblIn"/>
          <p:cNvSpPr txBox="1"/>
          <p:nvPr/>
        </p:nvSpPr>
        <p:spPr bwMode="auto">
          <a:xfrm>
            <a:off x="5210000" y="5560000"/>
            <a:ext cx="76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descriptores</a:t>
            </a:r>
          </a:p>
        </p:txBody>
      </p:sp>
      <p:sp>
        <p:nvSpPr>
          <p:cNvPr id="571" name="lblNets"/>
          <p:cNvSpPr txBox="1"/>
          <p:nvPr/>
        </p:nvSpPr>
        <p:spPr bwMode="auto">
          <a:xfrm>
            <a:off x="5980000" y="5560000"/>
            <a:ext cx="132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3 redes pequeñas (ensemble)</a:t>
            </a:r>
          </a:p>
        </p:txBody>
      </p:sp>
      <p:sp>
        <p:nvSpPr>
          <p:cNvPr id="572" name="lblOut"/>
          <p:cNvSpPr txBox="1"/>
          <p:nvPr/>
        </p:nvSpPr>
        <p:spPr bwMode="auto">
          <a:xfrm>
            <a:off x="7480000" y="5560000"/>
            <a:ext cx="1000000" cy="170000"/>
          </a:xfrm>
          <a:prstGeom prst="rect">
            <a:avLst/>
          </a:prstGeom>
          <a:noFill/>
        </p:spPr>
        <p:txBody>
          <a:bodyPr wrap="square" lIns="20000" tIns="6000" rIns="20000" bIns="6000" anchor="ctr"/>
          <a:lstStyle/>
          <a:p>
            <a:pPr algn="ctr">
              <a:buNone/>
            </a:pPr>
            <a:r>
              <a:rPr lang="es-ES" sz="700" b="1">
                <a:solidFill>
                  <a:srgbClr val="C25A0A"/>
                </a:solidFill>
                <a:latin typeface="Arial" pitchFamily="34" charset="0"/>
                <a:cs typeface="Arial" pitchFamily="34" charset="0"/>
              </a:rPr>
              <a:t>energía</a:t>
            </a:r>
          </a:p>
        </p:txBody>
      </p:sp>
      <p:sp>
        <p:nvSpPr>
          <p:cNvPr id="241" name="Caption"/>
          <p:cNvSpPr txBox="1"/>
          <p:nvPr/>
        </p:nvSpPr>
        <p:spPr bwMode="auto">
          <a:xfrm>
            <a:off x="4760000" y="5800000"/>
            <a:ext cx="4024000" cy="420000"/>
          </a:xfrm>
          <a:prstGeom prst="rect">
            <a:avLst/>
          </a:prstGeom>
          <a:noFill/>
        </p:spPr>
        <p:txBody>
          <a:bodyPr wrap="square" lIns="20000" tIns="10000" rIns="20000" bIns="10000" anchor="t"/>
          <a:lstStyle/>
          <a:p>
            <a:pPr algn="ctr">
              <a:buNone/>
            </a:pPr>
            <a:r>
              <a:rPr lang="es-ES" sz="900" i="1">
                <a:solidFill>
                  <a:srgbClr val="606060"/>
                </a:solidFill>
                <a:latin typeface="Arial" pitchFamily="34" charset="0"/>
                <a:cs typeface="Arial" pitchFamily="34" charset="0"/>
              </a:rPr>
              <a:t>El potencial solo aprende energías; las fuerzas para relajar salen de derivarlo (esquema simplificado).</a:t>
            </a:r>
          </a:p>
        </p:txBody>
      </p:sp>
      <p:sp>
        <p:nvSpPr>
          <p:cNvPr id="250" name="Source"/>
          <p:cNvSpPr txBox="1"/>
          <p:nvPr/>
        </p:nvSpPr>
        <p:spPr bwMode="auto">
          <a:xfrm>
            <a:off x="360000" y="6470000"/>
            <a:ext cx="8424000" cy="300000"/>
          </a:xfrm>
          <a:prstGeom prst="rect">
            <a:avLst/>
          </a:prstGeom>
          <a:noFill/>
        </p:spPr>
        <p:txBody>
          <a:bodyPr wrap="square" lIns="20000" tIns="10000" rIns="20000" bIns="10000" anchor="ctr"/>
          <a:lstStyle/>
          <a:p>
            <a:pPr algn="l">
              <a:buNone/>
            </a:pPr>
            <a:r>
              <a:rPr lang="es-ES" sz="800" i="1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Fuente: C. J. Pickard, “Ephemeral data derived potentials for random structure search”, Phys. Rev. B 106, 014102 (2022). Esquema simplificado.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39798D65-FCC8-4898-BFE5-5BD1DB9D9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Conclusiones</a:t>
            </a:r>
            <a:endParaRPr lang="en-GB" altLang="es-ES" sz="3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DA7628E-5866-9294-C963-93E886AC8851}"/>
              </a:ext>
            </a:extLst>
          </p:cNvPr>
          <p:cNvSpPr txBox="1"/>
          <p:nvPr/>
        </p:nvSpPr>
        <p:spPr>
          <a:xfrm>
            <a:off x="323528" y="1328738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 dirty="0">
                <a:solidFill>
                  <a:schemeClr val="tx1"/>
                </a:solidFill>
              </a:rPr>
              <a:t>DFT </a:t>
            </a:r>
            <a:r>
              <a:rPr lang="es-ES" sz="2000" dirty="0" err="1">
                <a:solidFill>
                  <a:schemeClr val="tx1"/>
                </a:solidFill>
              </a:rPr>
              <a:t>calculations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provide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accurate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description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of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structural</a:t>
            </a:r>
            <a:r>
              <a:rPr lang="es-ES" sz="2000" dirty="0">
                <a:solidFill>
                  <a:schemeClr val="tx1"/>
                </a:solidFill>
              </a:rPr>
              <a:t> and </a:t>
            </a:r>
            <a:r>
              <a:rPr lang="es-ES" sz="2000" dirty="0" err="1">
                <a:solidFill>
                  <a:schemeClr val="tx1"/>
                </a:solidFill>
              </a:rPr>
              <a:t>energetic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properties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of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materials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serving</a:t>
            </a:r>
            <a:r>
              <a:rPr lang="es-ES" sz="2000" dirty="0">
                <a:solidFill>
                  <a:schemeClr val="tx1"/>
                </a:solidFill>
              </a:rPr>
              <a:t> as a </a:t>
            </a:r>
            <a:r>
              <a:rPr lang="es-ES" sz="2000" dirty="0" err="1">
                <a:solidFill>
                  <a:schemeClr val="tx1"/>
                </a:solidFill>
              </a:rPr>
              <a:t>reliable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framework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for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assessing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stability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of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predicted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crystal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phases</a:t>
            </a:r>
            <a:r>
              <a:rPr lang="es-ES" sz="20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 dirty="0" err="1">
                <a:solidFill>
                  <a:schemeClr val="tx1"/>
                </a:solidFill>
              </a:rPr>
              <a:t>Crystal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structure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prediction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methods</a:t>
            </a:r>
            <a:r>
              <a:rPr lang="es-ES" sz="2000" dirty="0">
                <a:solidFill>
                  <a:schemeClr val="tx1"/>
                </a:solidFill>
              </a:rPr>
              <a:t> are </a:t>
            </a:r>
            <a:r>
              <a:rPr lang="es-ES" sz="2000" dirty="0" err="1">
                <a:solidFill>
                  <a:schemeClr val="tx1"/>
                </a:solidFill>
              </a:rPr>
              <a:t>effective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tools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for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exploring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configurational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space</a:t>
            </a:r>
            <a:r>
              <a:rPr lang="es-ES" sz="2000" dirty="0">
                <a:solidFill>
                  <a:schemeClr val="tx1"/>
                </a:solidFill>
              </a:rPr>
              <a:t> and </a:t>
            </a:r>
            <a:r>
              <a:rPr lang="es-ES" sz="2000" dirty="0" err="1">
                <a:solidFill>
                  <a:schemeClr val="tx1"/>
                </a:solidFill>
              </a:rPr>
              <a:t>identifying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stable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or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metastable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structures</a:t>
            </a:r>
            <a:r>
              <a:rPr lang="es-ES" sz="20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 dirty="0">
                <a:solidFill>
                  <a:schemeClr val="tx1"/>
                </a:solidFill>
              </a:rPr>
              <a:t>The </a:t>
            </a:r>
            <a:r>
              <a:rPr lang="es-ES" sz="2000" dirty="0" err="1">
                <a:solidFill>
                  <a:schemeClr val="tx1"/>
                </a:solidFill>
              </a:rPr>
              <a:t>combination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of</a:t>
            </a:r>
            <a:r>
              <a:rPr lang="es-ES" sz="2000" dirty="0">
                <a:solidFill>
                  <a:schemeClr val="tx1"/>
                </a:solidFill>
              </a:rPr>
              <a:t> global </a:t>
            </a:r>
            <a:r>
              <a:rPr lang="es-ES" sz="2000" dirty="0" err="1">
                <a:solidFill>
                  <a:schemeClr val="tx1"/>
                </a:solidFill>
              </a:rPr>
              <a:t>structure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search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algorithms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with</a:t>
            </a:r>
            <a:r>
              <a:rPr lang="es-ES" sz="2000" dirty="0">
                <a:solidFill>
                  <a:schemeClr val="tx1"/>
                </a:solidFill>
              </a:rPr>
              <a:t> DFT </a:t>
            </a:r>
            <a:r>
              <a:rPr lang="es-ES" sz="2000" dirty="0" err="1">
                <a:solidFill>
                  <a:schemeClr val="tx1"/>
                </a:solidFill>
              </a:rPr>
              <a:t>calculations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is</a:t>
            </a:r>
            <a:r>
              <a:rPr lang="es-ES" sz="2000" dirty="0">
                <a:solidFill>
                  <a:schemeClr val="tx1"/>
                </a:solidFill>
              </a:rPr>
              <a:t> a powerful </a:t>
            </a:r>
            <a:r>
              <a:rPr lang="es-ES" sz="2000" dirty="0" err="1">
                <a:solidFill>
                  <a:schemeClr val="tx1"/>
                </a:solidFill>
              </a:rPr>
              <a:t>approach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for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materials</a:t>
            </a:r>
            <a:r>
              <a:rPr lang="es-ES" sz="2000" dirty="0">
                <a:solidFill>
                  <a:schemeClr val="tx1"/>
                </a:solidFill>
              </a:rPr>
              <a:t> Discovery.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 dirty="0">
                <a:solidFill>
                  <a:schemeClr val="tx1"/>
                </a:solidFill>
              </a:rPr>
              <a:t>Experimental-</a:t>
            </a:r>
            <a:r>
              <a:rPr lang="es-ES" sz="2000" dirty="0" err="1">
                <a:solidFill>
                  <a:schemeClr val="tx1"/>
                </a:solidFill>
              </a:rPr>
              <a:t>theoretical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collaboration</a:t>
            </a:r>
            <a:r>
              <a:rPr lang="es-ES" sz="2000" dirty="0">
                <a:solidFill>
                  <a:schemeClr val="tx1"/>
                </a:solidFill>
              </a:rPr>
              <a:t>  </a:t>
            </a:r>
            <a:r>
              <a:rPr lang="es-ES" sz="2000" dirty="0" err="1">
                <a:solidFill>
                  <a:schemeClr val="tx1"/>
                </a:solidFill>
              </a:rPr>
              <a:t>to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interpret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results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understand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involved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mechanism</a:t>
            </a:r>
            <a:r>
              <a:rPr lang="es-ES" sz="2000" dirty="0">
                <a:solidFill>
                  <a:schemeClr val="tx1"/>
                </a:solidFill>
              </a:rPr>
              <a:t>…..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ES" sz="2000" dirty="0">
                <a:solidFill>
                  <a:schemeClr val="tx1"/>
                </a:solidFill>
              </a:rPr>
              <a:t>Artificial </a:t>
            </a:r>
            <a:r>
              <a:rPr lang="es-ES" sz="2000" dirty="0" err="1">
                <a:solidFill>
                  <a:schemeClr val="tx1"/>
                </a:solidFill>
              </a:rPr>
              <a:t>intelligence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is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revolutionizing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crystal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structure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prediction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by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accelerating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exploration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of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the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configurational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space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reducing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computational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costs</a:t>
            </a:r>
            <a:r>
              <a:rPr lang="es-ES" sz="20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7567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Simulación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computacional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?  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E4E6CA-FBED-4A83-919A-EA53F67001F2}"/>
              </a:ext>
            </a:extLst>
          </p:cNvPr>
          <p:cNvSpPr txBox="1"/>
          <p:nvPr/>
        </p:nvSpPr>
        <p:spPr>
          <a:xfrm>
            <a:off x="377378" y="3429000"/>
            <a:ext cx="8387655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Arial"/>
              </a:rPr>
              <a:t>Experimento computacional: el ordenador sirve para resolver numéricamente las ecuaciones definidas por el modelo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Permiten testear diferentes modelos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Necesitamos herramientas para el análisis de los resultados de la simulación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En materiales: estudian el modo en que los componentes del sistema interaccionan entre ellos, con el entorno y frente a factores externos (presión, temperatura)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1769AE8-C626-4E52-9EA7-75ED90D92902}"/>
              </a:ext>
            </a:extLst>
          </p:cNvPr>
          <p:cNvSpPr/>
          <p:nvPr/>
        </p:nvSpPr>
        <p:spPr bwMode="auto">
          <a:xfrm>
            <a:off x="500255" y="1341046"/>
            <a:ext cx="2304258" cy="1408517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s-E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    Modelo:       ecuaciones que gobiernan el comportamiento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16AFF3-143C-4C37-AEA2-476B0CC6FEA7}"/>
              </a:ext>
            </a:extLst>
          </p:cNvPr>
          <p:cNvSpPr/>
          <p:nvPr/>
        </p:nvSpPr>
        <p:spPr bwMode="auto">
          <a:xfrm>
            <a:off x="3554907" y="1327954"/>
            <a:ext cx="2304258" cy="1408517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s-E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Simulación: resultado del modelo con cierta precisión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2210164-4D6A-4BE6-B937-DB5F94FB9651}"/>
              </a:ext>
            </a:extLst>
          </p:cNvPr>
          <p:cNvSpPr/>
          <p:nvPr/>
        </p:nvSpPr>
        <p:spPr bwMode="auto">
          <a:xfrm>
            <a:off x="6572793" y="1327955"/>
            <a:ext cx="2304258" cy="14347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es-E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Experimento: medida de propiedades con cierta precisión</a:t>
            </a: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FD8A5EB3-0545-4F87-A5B2-6C425A6C9732}"/>
              </a:ext>
            </a:extLst>
          </p:cNvPr>
          <p:cNvSpPr/>
          <p:nvPr/>
        </p:nvSpPr>
        <p:spPr bwMode="auto">
          <a:xfrm>
            <a:off x="2841279" y="1888196"/>
            <a:ext cx="713628" cy="144016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40FBF728-3A81-4E18-BF19-E1B8C6781E36}"/>
              </a:ext>
            </a:extLst>
          </p:cNvPr>
          <p:cNvSpPr/>
          <p:nvPr/>
        </p:nvSpPr>
        <p:spPr bwMode="auto">
          <a:xfrm>
            <a:off x="5948288" y="1641812"/>
            <a:ext cx="557650" cy="288032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Flecha: hacia la izquierda 12">
            <a:extLst>
              <a:ext uri="{FF2B5EF4-FFF2-40B4-BE49-F238E27FC236}">
                <a16:creationId xmlns:a16="http://schemas.microsoft.com/office/drawing/2014/main" id="{C88E89CB-040F-4083-A7D2-1777A280DC20}"/>
              </a:ext>
            </a:extLst>
          </p:cNvPr>
          <p:cNvSpPr/>
          <p:nvPr/>
        </p:nvSpPr>
        <p:spPr bwMode="auto">
          <a:xfrm>
            <a:off x="5895931" y="2130070"/>
            <a:ext cx="557650" cy="288032"/>
          </a:xfrm>
          <a:prstGeom prst="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2679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Text Box 2">
            <a:extLst>
              <a:ext uri="{FF2B5EF4-FFF2-40B4-BE49-F238E27FC236}">
                <a16:creationId xmlns:a16="http://schemas.microsoft.com/office/drawing/2014/main" id="{8B94BD89-66EA-42D7-80EA-192B8F337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251" y="3563204"/>
            <a:ext cx="2210102" cy="46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920" tIns="41961" rIns="83920" bIns="41961">
            <a:spAutoFit/>
          </a:bodyPr>
          <a:lstStyle>
            <a:lvl1pPr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762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540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287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065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637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209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81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353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466" b="1" dirty="0">
                <a:solidFill>
                  <a:schemeClr val="accent2"/>
                </a:solidFill>
              </a:rPr>
              <a:t>PROPERTIES</a:t>
            </a:r>
          </a:p>
        </p:txBody>
      </p:sp>
      <p:sp>
        <p:nvSpPr>
          <p:cNvPr id="277507" name="AutoShape 3">
            <a:extLst>
              <a:ext uri="{FF2B5EF4-FFF2-40B4-BE49-F238E27FC236}">
                <a16:creationId xmlns:a16="http://schemas.microsoft.com/office/drawing/2014/main" id="{2B79881F-3BCF-407E-A6D8-C214F2D50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432" y="3500297"/>
            <a:ext cx="2979035" cy="56756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pic>
        <p:nvPicPr>
          <p:cNvPr id="277508" name="Picture 4">
            <a:extLst>
              <a:ext uri="{FF2B5EF4-FFF2-40B4-BE49-F238E27FC236}">
                <a16:creationId xmlns:a16="http://schemas.microsoft.com/office/drawing/2014/main" id="{895BABE0-00ED-4E3B-A1FB-42B327149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767" y="1228625"/>
            <a:ext cx="1593665" cy="15195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510" name="Rectangle 6">
            <a:extLst>
              <a:ext uri="{FF2B5EF4-FFF2-40B4-BE49-F238E27FC236}">
                <a16:creationId xmlns:a16="http://schemas.microsoft.com/office/drawing/2014/main" id="{D6414918-946C-40FF-9996-427928ECF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2445" y="1441114"/>
            <a:ext cx="485089" cy="4976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sp>
        <p:nvSpPr>
          <p:cNvPr id="277511" name="Rectangle 7">
            <a:extLst>
              <a:ext uri="{FF2B5EF4-FFF2-40B4-BE49-F238E27FC236}">
                <a16:creationId xmlns:a16="http://schemas.microsoft.com/office/drawing/2014/main" id="{9253D57A-F49E-413D-B703-2AD709310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767" y="1299921"/>
            <a:ext cx="268407" cy="4962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sp>
        <p:nvSpPr>
          <p:cNvPr id="277512" name="AutoShape 8">
            <a:extLst>
              <a:ext uri="{FF2B5EF4-FFF2-40B4-BE49-F238E27FC236}">
                <a16:creationId xmlns:a16="http://schemas.microsoft.com/office/drawing/2014/main" id="{38090961-E62B-4533-81D0-50AC54349D8B}"/>
              </a:ext>
            </a:extLst>
          </p:cNvPr>
          <p:cNvSpPr>
            <a:spLocks noChangeArrowheads="1"/>
          </p:cNvSpPr>
          <p:nvPr/>
        </p:nvSpPr>
        <p:spPr bwMode="auto">
          <a:xfrm rot="4068302">
            <a:off x="5347164" y="2496567"/>
            <a:ext cx="283784" cy="1175678"/>
          </a:xfrm>
          <a:prstGeom prst="upArrow">
            <a:avLst>
              <a:gd name="adj1" fmla="val 31250"/>
              <a:gd name="adj2" fmla="val 74226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sp>
        <p:nvSpPr>
          <p:cNvPr id="277513" name="Text Box 9">
            <a:extLst>
              <a:ext uri="{FF2B5EF4-FFF2-40B4-BE49-F238E27FC236}">
                <a16:creationId xmlns:a16="http://schemas.microsoft.com/office/drawing/2014/main" id="{7F96E9EB-0B6F-47D1-BEE0-A9D3FA278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7842" y="2731423"/>
            <a:ext cx="1448675" cy="40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920" tIns="41961" rIns="83920" bIns="41961">
            <a:spAutoFit/>
          </a:bodyPr>
          <a:lstStyle>
            <a:lvl1pPr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762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540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287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065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637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209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81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353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113" b="1" dirty="0" err="1"/>
              <a:t>electronic</a:t>
            </a:r>
            <a:endParaRPr lang="es-ES" altLang="es-ES" sz="2113" b="1" dirty="0"/>
          </a:p>
        </p:txBody>
      </p:sp>
      <p:pic>
        <p:nvPicPr>
          <p:cNvPr id="277514" name="Picture 10">
            <a:extLst>
              <a:ext uri="{FF2B5EF4-FFF2-40B4-BE49-F238E27FC236}">
                <a16:creationId xmlns:a16="http://schemas.microsoft.com/office/drawing/2014/main" id="{E5A79FF8-3604-453F-A7E8-8A441D25D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568" y="1299921"/>
            <a:ext cx="1804755" cy="143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515" name="AutoShape 11">
            <a:extLst>
              <a:ext uri="{FF2B5EF4-FFF2-40B4-BE49-F238E27FC236}">
                <a16:creationId xmlns:a16="http://schemas.microsoft.com/office/drawing/2014/main" id="{BF83648F-B3D9-4309-9A0D-AEB8360D8F4B}"/>
              </a:ext>
            </a:extLst>
          </p:cNvPr>
          <p:cNvSpPr>
            <a:spLocks noChangeArrowheads="1"/>
          </p:cNvSpPr>
          <p:nvPr/>
        </p:nvSpPr>
        <p:spPr bwMode="auto">
          <a:xfrm rot="5913300">
            <a:off x="6092273" y="3588367"/>
            <a:ext cx="283784" cy="1385370"/>
          </a:xfrm>
          <a:prstGeom prst="upArrow">
            <a:avLst>
              <a:gd name="adj1" fmla="val 31250"/>
              <a:gd name="adj2" fmla="val 87465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sp>
        <p:nvSpPr>
          <p:cNvPr id="277516" name="Text Box 12">
            <a:extLst>
              <a:ext uri="{FF2B5EF4-FFF2-40B4-BE49-F238E27FC236}">
                <a16:creationId xmlns:a16="http://schemas.microsoft.com/office/drawing/2014/main" id="{CBC3DB16-B381-4F27-A6AB-33D6D8846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9280" y="4081844"/>
            <a:ext cx="1357305" cy="40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920" tIns="41961" rIns="83920" bIns="41961">
            <a:spAutoFit/>
          </a:bodyPr>
          <a:lstStyle>
            <a:lvl1pPr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762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540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287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065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637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209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81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353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113" b="1" dirty="0" err="1"/>
              <a:t>magnetic</a:t>
            </a:r>
            <a:endParaRPr lang="es-ES" altLang="es-ES" sz="2113" b="1" dirty="0"/>
          </a:p>
        </p:txBody>
      </p:sp>
      <p:sp>
        <p:nvSpPr>
          <p:cNvPr id="277517" name="Text Box 13">
            <a:extLst>
              <a:ext uri="{FF2B5EF4-FFF2-40B4-BE49-F238E27FC236}">
                <a16:creationId xmlns:a16="http://schemas.microsoft.com/office/drawing/2014/main" id="{5BE2ED41-D3B3-4E98-AA75-FC3FCB7CF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177" y="4292935"/>
            <a:ext cx="1538445" cy="40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920" tIns="41961" rIns="83920" bIns="41961">
            <a:spAutoFit/>
          </a:bodyPr>
          <a:lstStyle>
            <a:lvl1pPr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762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540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287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065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637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209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81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353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113" b="1" dirty="0" err="1"/>
              <a:t>vibrational</a:t>
            </a:r>
            <a:endParaRPr lang="es-ES" altLang="es-ES" sz="2113" b="1" dirty="0"/>
          </a:p>
        </p:txBody>
      </p:sp>
      <p:sp>
        <p:nvSpPr>
          <p:cNvPr id="277518" name="Text Box 14">
            <a:extLst>
              <a:ext uri="{FF2B5EF4-FFF2-40B4-BE49-F238E27FC236}">
                <a16:creationId xmlns:a16="http://schemas.microsoft.com/office/drawing/2014/main" id="{6D980D79-FCF6-4270-9E74-1861F48C9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192" y="4588161"/>
            <a:ext cx="1041513" cy="40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920" tIns="41961" rIns="83920" bIns="41961">
            <a:spAutoFit/>
          </a:bodyPr>
          <a:lstStyle>
            <a:lvl1pPr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762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540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28750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06588" defTabSz="9540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637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209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781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735388" defTabSz="954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113" b="1" dirty="0" err="1"/>
              <a:t>optical</a:t>
            </a:r>
            <a:endParaRPr lang="es-ES" altLang="es-ES" sz="2113" b="1" dirty="0"/>
          </a:p>
        </p:txBody>
      </p:sp>
      <p:sp>
        <p:nvSpPr>
          <p:cNvPr id="277519" name="AutoShape 15">
            <a:extLst>
              <a:ext uri="{FF2B5EF4-FFF2-40B4-BE49-F238E27FC236}">
                <a16:creationId xmlns:a16="http://schemas.microsoft.com/office/drawing/2014/main" id="{A087D108-D228-49FD-9EFA-C9AE64B6EB40}"/>
              </a:ext>
            </a:extLst>
          </p:cNvPr>
          <p:cNvSpPr>
            <a:spLocks noChangeArrowheads="1"/>
          </p:cNvSpPr>
          <p:nvPr/>
        </p:nvSpPr>
        <p:spPr bwMode="auto">
          <a:xfrm rot="-3939630">
            <a:off x="3702474" y="2486083"/>
            <a:ext cx="283785" cy="1177075"/>
          </a:xfrm>
          <a:prstGeom prst="upArrow">
            <a:avLst>
              <a:gd name="adj1" fmla="val 31250"/>
              <a:gd name="adj2" fmla="val 74314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 dirty="0">
              <a:highlight>
                <a:srgbClr val="00FF00"/>
              </a:highlight>
            </a:endParaRPr>
          </a:p>
        </p:txBody>
      </p:sp>
      <p:sp>
        <p:nvSpPr>
          <p:cNvPr id="277520" name="AutoShape 16">
            <a:extLst>
              <a:ext uri="{FF2B5EF4-FFF2-40B4-BE49-F238E27FC236}">
                <a16:creationId xmlns:a16="http://schemas.microsoft.com/office/drawing/2014/main" id="{C487B8B4-0CA9-4E7D-A364-770EA06512AA}"/>
              </a:ext>
            </a:extLst>
          </p:cNvPr>
          <p:cNvSpPr>
            <a:spLocks noChangeArrowheads="1"/>
          </p:cNvSpPr>
          <p:nvPr/>
        </p:nvSpPr>
        <p:spPr bwMode="auto">
          <a:xfrm rot="15711346">
            <a:off x="2835745" y="3589066"/>
            <a:ext cx="283784" cy="1383972"/>
          </a:xfrm>
          <a:prstGeom prst="upArrow">
            <a:avLst>
              <a:gd name="adj1" fmla="val 31250"/>
              <a:gd name="adj2" fmla="val 87377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sp>
        <p:nvSpPr>
          <p:cNvPr id="277521" name="AutoShape 17">
            <a:extLst>
              <a:ext uri="{FF2B5EF4-FFF2-40B4-BE49-F238E27FC236}">
                <a16:creationId xmlns:a16="http://schemas.microsoft.com/office/drawing/2014/main" id="{40C7C7F2-D406-4EAC-9166-57B35F7C32B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502802" y="4210455"/>
            <a:ext cx="276794" cy="424977"/>
          </a:xfrm>
          <a:prstGeom prst="upArrow">
            <a:avLst>
              <a:gd name="adj1" fmla="val 31250"/>
              <a:gd name="adj2" fmla="val 27508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528"/>
          </a:p>
        </p:txBody>
      </p:sp>
      <p:pic>
        <p:nvPicPr>
          <p:cNvPr id="277522" name="Picture 18">
            <a:extLst>
              <a:ext uri="{FF2B5EF4-FFF2-40B4-BE49-F238E27FC236}">
                <a16:creationId xmlns:a16="http://schemas.microsoft.com/office/drawing/2014/main" id="{9FC03EC9-A7C4-4EF7-9F90-788D448FD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2" t="18959" r="34694" b="61258"/>
          <a:stretch>
            <a:fillRect/>
          </a:stretch>
        </p:blipFill>
        <p:spPr bwMode="auto">
          <a:xfrm>
            <a:off x="276794" y="4743075"/>
            <a:ext cx="2355549" cy="152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7523" name="Picture 19">
            <a:extLst>
              <a:ext uri="{FF2B5EF4-FFF2-40B4-BE49-F238E27FC236}">
                <a16:creationId xmlns:a16="http://schemas.microsoft.com/office/drawing/2014/main" id="{D124E0B7-5002-4782-85CD-D1585F2E5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349" y="4564138"/>
            <a:ext cx="1800561" cy="177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7524" name="Picture 20">
            <a:extLst>
              <a:ext uri="{FF2B5EF4-FFF2-40B4-BE49-F238E27FC236}">
                <a16:creationId xmlns:a16="http://schemas.microsoft.com/office/drawing/2014/main" id="{D71E3916-823D-4FD7-B573-4C601124A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r="1187"/>
          <a:stretch>
            <a:fillRect/>
          </a:stretch>
        </p:blipFill>
        <p:spPr bwMode="auto">
          <a:xfrm>
            <a:off x="3739520" y="5061808"/>
            <a:ext cx="1923581" cy="145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7525" name="Rectangle 21">
            <a:extLst>
              <a:ext uri="{FF2B5EF4-FFF2-40B4-BE49-F238E27FC236}">
                <a16:creationId xmlns:a16="http://schemas.microsoft.com/office/drawing/2014/main" id="{ED47BE0C-9FBB-4A64-95C4-2AD1AC9A0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172" y="341339"/>
            <a:ext cx="9144000" cy="106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8689" tIns="44344" rIns="88689" bIns="44344" anchor="ctr"/>
          <a:lstStyle>
            <a:lvl1pPr defTabSz="1008063"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defTabSz="1008063"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defTabSz="1008063"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defTabSz="1008063"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defTabSz="1008063"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457200" defTabSz="1008063" fontAlgn="base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914400" defTabSz="1008063" fontAlgn="base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1371600" defTabSz="1008063" fontAlgn="base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1828800" defTabSz="1008063" fontAlgn="base">
              <a:spcBef>
                <a:spcPct val="0"/>
              </a:spcBef>
              <a:spcAft>
                <a:spcPct val="0"/>
              </a:spcAft>
              <a:defRPr sz="31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s-ES" sz="2466" dirty="0">
                <a:solidFill>
                  <a:schemeClr val="tx1"/>
                </a:solidFill>
              </a:rPr>
              <a:t>Goal: Describe properties of matter from theoretical methods firmly rooted in fundamental equations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46784AB-B383-4397-80B4-FD043C8AED47}"/>
              </a:ext>
            </a:extLst>
          </p:cNvPr>
          <p:cNvSpPr txBox="1"/>
          <p:nvPr/>
        </p:nvSpPr>
        <p:spPr>
          <a:xfrm>
            <a:off x="1331640" y="2748198"/>
            <a:ext cx="1841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/>
              <a:t>s</a:t>
            </a:r>
            <a:r>
              <a:rPr lang="es-ES" sz="2000" dirty="0" err="1">
                <a:solidFill>
                  <a:schemeClr val="tx1"/>
                </a:solidFill>
              </a:rPr>
              <a:t>structural</a:t>
            </a:r>
            <a:endParaRPr lang="es-ES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169DE108-3A4C-4491-BCB2-99A43E8F0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765175"/>
            <a:ext cx="3455987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098ADA7A-5E56-42F3-98DD-057A9AF93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93738"/>
            <a:ext cx="324167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74F7AEC9-D5B1-4308-86A1-87A606FF69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693738"/>
            <a:ext cx="4103687" cy="5424487"/>
          </a:xfrm>
          <a:prstGeom prst="rect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en-GB" altLang="es-ES" sz="3200">
                <a:solidFill>
                  <a:srgbClr val="FF0000"/>
                </a:solidFill>
              </a:rPr>
              <a:t>EXPERIMENTS</a:t>
            </a:r>
          </a:p>
          <a:p>
            <a:pPr>
              <a:lnSpc>
                <a:spcPct val="5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3200"/>
              <a:t>           + </a:t>
            </a:r>
            <a:r>
              <a:rPr lang="en-GB" altLang="es-ES" sz="2300"/>
              <a:t> characterization </a:t>
            </a:r>
          </a:p>
          <a:p>
            <a:pPr>
              <a:lnSpc>
                <a:spcPct val="5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                    techniques</a:t>
            </a:r>
          </a:p>
          <a:p>
            <a:pPr>
              <a:spcBef>
                <a:spcPts val="1438"/>
              </a:spcBef>
              <a:buClrTx/>
              <a:buFontTx/>
              <a:buNone/>
            </a:pPr>
            <a:endParaRPr lang="en-GB" altLang="es-ES" sz="2300"/>
          </a:p>
          <a:p>
            <a:pPr>
              <a:spcBef>
                <a:spcPts val="1438"/>
              </a:spcBef>
              <a:buClrTx/>
              <a:buFontTx/>
              <a:buNone/>
            </a:pPr>
            <a:r>
              <a:rPr lang="en-GB" altLang="es-ES" sz="2300">
                <a:solidFill>
                  <a:srgbClr val="99CC00"/>
                </a:solidFill>
              </a:rPr>
              <a:t>PROBLEMS: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Small size of the sample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No hydrostaticity 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Limited range of pressures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Non recoverable structures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Lack of crystallinity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Pressure sensors</a:t>
            </a:r>
          </a:p>
          <a:p>
            <a:pPr>
              <a:lnSpc>
                <a:spcPct val="7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Transition mechanisms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E596A097-5B92-4D2F-9699-688454B55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1485900"/>
            <a:ext cx="4176713" cy="4352925"/>
          </a:xfrm>
          <a:prstGeom prst="rect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2000"/>
              </a:spcBef>
              <a:buClrTx/>
              <a:buFontTx/>
              <a:buNone/>
            </a:pPr>
            <a:r>
              <a:rPr lang="en-GB" altLang="es-ES" sz="3200" dirty="0">
                <a:solidFill>
                  <a:srgbClr val="FF0000"/>
                </a:solidFill>
              </a:rPr>
              <a:t>SIMULATIONS</a:t>
            </a:r>
          </a:p>
          <a:p>
            <a:pPr>
              <a:lnSpc>
                <a:spcPct val="8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 dirty="0"/>
              <a:t>ideal samples</a:t>
            </a:r>
          </a:p>
          <a:p>
            <a:pPr>
              <a:lnSpc>
                <a:spcPct val="8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 dirty="0"/>
              <a:t>any conditions</a:t>
            </a:r>
          </a:p>
          <a:p>
            <a:pPr>
              <a:lnSpc>
                <a:spcPct val="8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 dirty="0"/>
              <a:t>It allows:</a:t>
            </a:r>
          </a:p>
          <a:p>
            <a:pPr>
              <a:lnSpc>
                <a:spcPct val="80000"/>
              </a:lnSpc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 dirty="0"/>
              <a:t> Complement experiments</a:t>
            </a:r>
          </a:p>
          <a:p>
            <a:pPr>
              <a:lnSpc>
                <a:spcPct val="80000"/>
              </a:lnSpc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 dirty="0"/>
              <a:t> Interpret and predict </a:t>
            </a:r>
          </a:p>
          <a:p>
            <a:pPr>
              <a:spcBef>
                <a:spcPts val="1438"/>
              </a:spcBef>
              <a:buClrTx/>
              <a:buFontTx/>
              <a:buNone/>
            </a:pPr>
            <a:r>
              <a:rPr lang="en-GB" altLang="es-ES" sz="2300" dirty="0"/>
              <a:t> </a:t>
            </a:r>
            <a:r>
              <a:rPr lang="en-GB" altLang="es-ES" sz="2300" dirty="0">
                <a:solidFill>
                  <a:srgbClr val="99CC00"/>
                </a:solidFill>
              </a:rPr>
              <a:t>PROBLEMS:</a:t>
            </a:r>
          </a:p>
          <a:p>
            <a:pPr>
              <a:lnSpc>
                <a:spcPct val="8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 dirty="0"/>
              <a:t> approximations</a:t>
            </a:r>
          </a:p>
          <a:p>
            <a:pPr>
              <a:lnSpc>
                <a:spcPct val="80000"/>
              </a:lnSpc>
              <a:spcBef>
                <a:spcPts val="1438"/>
              </a:spcBef>
              <a:buClrTx/>
              <a:buFontTx/>
              <a:buNone/>
            </a:pPr>
            <a:r>
              <a:rPr lang="en-GB" altLang="es-ES" sz="2300" dirty="0"/>
              <a:t>experiment-theory comparison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6FB227B4-80E5-4500-A5EF-57B9E79AA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3588" y="909638"/>
            <a:ext cx="395922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id="{4310116C-A063-4479-9E2D-90D395FA4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6837363"/>
            <a:ext cx="1841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5127" name="Picture 7">
            <a:extLst>
              <a:ext uri="{FF2B5EF4-FFF2-40B4-BE49-F238E27FC236}">
                <a16:creationId xmlns:a16="http://schemas.microsoft.com/office/drawing/2014/main" id="{63712C1B-0618-49F8-AC03-DF5579586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341438"/>
            <a:ext cx="925513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8" name="Line 8">
            <a:extLst>
              <a:ext uri="{FF2B5EF4-FFF2-40B4-BE49-F238E27FC236}">
                <a16:creationId xmlns:a16="http://schemas.microsoft.com/office/drawing/2014/main" id="{20448DE5-826E-4F31-9557-3B550E3BF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9125" y="2997200"/>
            <a:ext cx="360363" cy="1588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Ab initio simulations    </a:t>
            </a:r>
          </a:p>
        </p:txBody>
      </p:sp>
      <p:pic>
        <p:nvPicPr>
          <p:cNvPr id="12" name="Imagen 11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ACF0A0CE-4C9E-40B4-8AEA-F12A7CF77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" y="1207540"/>
            <a:ext cx="8594800" cy="3528392"/>
          </a:xfrm>
          <a:prstGeom prst="rect">
            <a:avLst/>
          </a:prstGeom>
        </p:spPr>
      </p:pic>
      <p:pic>
        <p:nvPicPr>
          <p:cNvPr id="14" name="Imagen 13" descr="Texto&#10;&#10;Descripción generada automáticamente">
            <a:extLst>
              <a:ext uri="{FF2B5EF4-FFF2-40B4-BE49-F238E27FC236}">
                <a16:creationId xmlns:a16="http://schemas.microsoft.com/office/drawing/2014/main" id="{001D6670-D8EE-46C4-9BAC-BB286BB733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9" y="5058618"/>
            <a:ext cx="7803861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438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Density functional theory    </a:t>
            </a:r>
          </a:p>
        </p:txBody>
      </p:sp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37C22F4B-0B22-4989-8284-50E32C303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" y="1340768"/>
            <a:ext cx="858664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49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In a crystal?    </a:t>
            </a:r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DF8602DA-C743-4884-B65D-D0C75BBAA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6" y="1309391"/>
            <a:ext cx="8378716" cy="504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377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Periodic crystals    </a:t>
            </a:r>
          </a:p>
        </p:txBody>
      </p:sp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id="{4791E19D-D2CE-4604-92FA-778700286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57" y="1412777"/>
            <a:ext cx="8358007" cy="444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649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Periodic crystals    </a:t>
            </a:r>
          </a:p>
        </p:txBody>
      </p:sp>
      <p:pic>
        <p:nvPicPr>
          <p:cNvPr id="3" name="Imagen 2" descr="Una captura de pantalla de un celular&#10;&#10;Descripción generada automáticamente">
            <a:extLst>
              <a:ext uri="{FF2B5EF4-FFF2-40B4-BE49-F238E27FC236}">
                <a16:creationId xmlns:a16="http://schemas.microsoft.com/office/drawing/2014/main" id="{F7D2E644-42AA-4B3F-AECB-7722F3CE2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9" y="1516867"/>
            <a:ext cx="7824650" cy="382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803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7C77FEE2-6EE4-4D31-BE87-25E1DAFEA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</a:pP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Microsoft YaHei"/>
                <a:cs typeface="Arial"/>
              </a:rPr>
              <a:t>Estructura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Microsoft YaHei"/>
                <a:cs typeface="Arial"/>
              </a:rPr>
              <a:t>             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Microsoft YaHei"/>
                <a:cs typeface="Arial"/>
              </a:rPr>
              <a:t>Propiedades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Microsoft YaHei"/>
                <a:cs typeface="Arial"/>
              </a:rPr>
              <a:t>     </a:t>
            </a:r>
          </a:p>
        </p:txBody>
      </p:sp>
      <p:sp>
        <p:nvSpPr>
          <p:cNvPr id="5122" name="Text Box 2">
            <a:extLst>
              <a:ext uri="{FF2B5EF4-FFF2-40B4-BE49-F238E27FC236}">
                <a16:creationId xmlns:a16="http://schemas.microsoft.com/office/drawing/2014/main" id="{D6998DBA-74AD-435E-88CD-B510E4C0C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3" name="AutoShape 3">
            <a:extLst>
              <a:ext uri="{FF2B5EF4-FFF2-40B4-BE49-F238E27FC236}">
                <a16:creationId xmlns:a16="http://schemas.microsoft.com/office/drawing/2014/main" id="{AFE3E961-B79F-4D6B-8694-26A18F3CC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928" y="737086"/>
            <a:ext cx="1008063" cy="215900"/>
          </a:xfrm>
          <a:prstGeom prst="rightArrow">
            <a:avLst>
              <a:gd name="adj1" fmla="val 50000"/>
              <a:gd name="adj2" fmla="val 116728"/>
            </a:avLst>
          </a:prstGeom>
          <a:solidFill>
            <a:srgbClr val="729FCF"/>
          </a:solidFill>
          <a:ln w="9360" cap="flat">
            <a:solidFill>
              <a:srgbClr val="3465A4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dirty="0"/>
              <a:t>  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C49FABD7-C8BD-4F12-8ACA-9C628C1E3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177925"/>
            <a:ext cx="6911975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Periodic crystals    </a:t>
            </a:r>
          </a:p>
        </p:txBody>
      </p:sp>
      <p:pic>
        <p:nvPicPr>
          <p:cNvPr id="4" name="Imagen 3" descr="Tabla&#10;&#10;Descripción generada automáticamente">
            <a:extLst>
              <a:ext uri="{FF2B5EF4-FFF2-40B4-BE49-F238E27FC236}">
                <a16:creationId xmlns:a16="http://schemas.microsoft.com/office/drawing/2014/main" id="{49080803-8108-4204-96A6-594432E5B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" y="1340768"/>
            <a:ext cx="8158732" cy="482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176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Calcite: fluorite structure    </a:t>
            </a:r>
          </a:p>
        </p:txBody>
      </p:sp>
      <p:pic>
        <p:nvPicPr>
          <p:cNvPr id="3" name="Imagen 2" descr="Texto, Tabla&#10;&#10;Descripción generada automáticamente">
            <a:extLst>
              <a:ext uri="{FF2B5EF4-FFF2-40B4-BE49-F238E27FC236}">
                <a16:creationId xmlns:a16="http://schemas.microsoft.com/office/drawing/2014/main" id="{A1DBBBFA-20CB-4EDD-8B7A-C26BACD36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3557210" cy="3258005"/>
          </a:xfrm>
          <a:prstGeom prst="rect">
            <a:avLst/>
          </a:prstGeom>
        </p:spPr>
      </p:pic>
      <p:pic>
        <p:nvPicPr>
          <p:cNvPr id="6" name="Imagen 5" descr="Imagen que contiene tabla, pequeño, plato, encima&#10;&#10;Descripción generada automáticamente">
            <a:extLst>
              <a:ext uri="{FF2B5EF4-FFF2-40B4-BE49-F238E27FC236}">
                <a16:creationId xmlns:a16="http://schemas.microsoft.com/office/drawing/2014/main" id="{CE0A6566-4CB3-4655-AB0A-760746168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28800"/>
            <a:ext cx="3229426" cy="32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46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Primitive cell    </a:t>
            </a:r>
          </a:p>
        </p:txBody>
      </p:sp>
      <p:pic>
        <p:nvPicPr>
          <p:cNvPr id="4" name="Imagen 3" descr="Gráfico, Gráfico radial&#10;&#10;Descripción generada automáticamente">
            <a:extLst>
              <a:ext uri="{FF2B5EF4-FFF2-40B4-BE49-F238E27FC236}">
                <a16:creationId xmlns:a16="http://schemas.microsoft.com/office/drawing/2014/main" id="{67EB4203-C5F4-4EB0-89A6-1EAA748F48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84784"/>
            <a:ext cx="6449325" cy="429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645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Basis sets: Plane waves   </a:t>
            </a:r>
          </a:p>
        </p:txBody>
      </p:sp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F670D07A-8F24-4A0B-863D-B69747A9B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8" y="1190161"/>
            <a:ext cx="8606043" cy="49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412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Brillouin zones  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0CF0B298-A369-44D0-9134-83FD5C832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04628"/>
            <a:ext cx="7504877" cy="457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77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Cutoff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: finite basis set  </a:t>
            </a:r>
          </a:p>
        </p:txBody>
      </p:sp>
      <p:pic>
        <p:nvPicPr>
          <p:cNvPr id="4" name="Imagen 3" descr="Interfaz de usuario gráfica, Texto, Correo electrónico&#10;&#10;Descripción generada automáticamente">
            <a:extLst>
              <a:ext uri="{FF2B5EF4-FFF2-40B4-BE49-F238E27FC236}">
                <a16:creationId xmlns:a16="http://schemas.microsoft.com/office/drawing/2014/main" id="{F95D4052-A018-4E5D-A757-232E957BE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67" y="1124744"/>
            <a:ext cx="7687882" cy="460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047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Advantages of plane waves  </a:t>
            </a:r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3B45C705-7110-46D0-A4B4-D07573934D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80" y="1412776"/>
            <a:ext cx="8557240" cy="362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595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Pseudopotentials  </a:t>
            </a:r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BABE78DA-65E8-463A-A10F-1977B9B93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02" y="1412776"/>
            <a:ext cx="7979796" cy="472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318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Pseudopotentials  </a:t>
            </a:r>
          </a:p>
        </p:txBody>
      </p:sp>
      <p:pic>
        <p:nvPicPr>
          <p:cNvPr id="3" name="Imagen 2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1D9643EE-8938-4B68-A04C-2078DC92B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66" y="1340768"/>
            <a:ext cx="7645067" cy="460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448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Pseudopotentials  </a:t>
            </a:r>
          </a:p>
        </p:txBody>
      </p:sp>
      <p:pic>
        <p:nvPicPr>
          <p:cNvPr id="4" name="Imagen 3" descr="Gráfico, Gráfico radial&#10;&#10;Descripción generada automáticamente">
            <a:extLst>
              <a:ext uri="{FF2B5EF4-FFF2-40B4-BE49-F238E27FC236}">
                <a16:creationId xmlns:a16="http://schemas.microsoft.com/office/drawing/2014/main" id="{90476B29-7B73-48AD-98FA-D3B7F60FB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26" y="1423707"/>
            <a:ext cx="7677343" cy="430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791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>
            <a:extLst>
              <a:ext uri="{FF2B5EF4-FFF2-40B4-BE49-F238E27FC236}">
                <a16:creationId xmlns:a16="http://schemas.microsoft.com/office/drawing/2014/main" id="{937573C8-4A14-4C12-B283-9F432A4C2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Intervalo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de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presión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en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el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universo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</a:t>
            </a:r>
          </a:p>
        </p:txBody>
      </p:sp>
      <p:sp>
        <p:nvSpPr>
          <p:cNvPr id="6146" name="Text Box 2">
            <a:extLst>
              <a:ext uri="{FF2B5EF4-FFF2-40B4-BE49-F238E27FC236}">
                <a16:creationId xmlns:a16="http://schemas.microsoft.com/office/drawing/2014/main" id="{03B7E947-25EA-4ABC-B90F-677BE2C8A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aphicFrame>
        <p:nvGraphicFramePr>
          <p:cNvPr id="6147" name="Object 3">
            <a:extLst>
              <a:ext uri="{FF2B5EF4-FFF2-40B4-BE49-F238E27FC236}">
                <a16:creationId xmlns:a16="http://schemas.microsoft.com/office/drawing/2014/main" id="{94571DA7-6CC4-4A5E-ADB3-A1DDDCD7BE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85888" y="1331913"/>
          <a:ext cx="6372225" cy="454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372360" imgH="4543560" progId="">
                  <p:embed/>
                </p:oleObj>
              </mc:Choice>
              <mc:Fallback>
                <p:oleObj r:id="rId3" imgW="6372360" imgH="4543560" progId="">
                  <p:embed/>
                  <p:pic>
                    <p:nvPicPr>
                      <p:cNvPr id="6147" name="Object 3">
                        <a:extLst>
                          <a:ext uri="{FF2B5EF4-FFF2-40B4-BE49-F238E27FC236}">
                            <a16:creationId xmlns:a16="http://schemas.microsoft.com/office/drawing/2014/main" id="{94571DA7-6CC4-4A5E-ADB3-A1DDDCD7BE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1331913"/>
                        <a:ext cx="6372225" cy="4543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Brillouin zone integration  </a:t>
            </a:r>
          </a:p>
        </p:txBody>
      </p:sp>
      <p:pic>
        <p:nvPicPr>
          <p:cNvPr id="4" name="Imagen 3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AB52F3D6-C4C5-421E-B1C1-305767F7D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" y="1318918"/>
            <a:ext cx="8480225" cy="503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684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Brillouin zone integration  </a:t>
            </a:r>
          </a:p>
        </p:txBody>
      </p:sp>
      <p:pic>
        <p:nvPicPr>
          <p:cNvPr id="4" name="Imagen 3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AB52F3D6-C4C5-421E-B1C1-305767F7D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" y="1318918"/>
            <a:ext cx="8480225" cy="503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354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Monkhorst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-Pack grid  </a:t>
            </a:r>
          </a:p>
        </p:txBody>
      </p:sp>
      <p:pic>
        <p:nvPicPr>
          <p:cNvPr id="3" name="Imagen 2" descr="Tabla&#10;&#10;Descripción generada automáticamente con confianza media">
            <a:extLst>
              <a:ext uri="{FF2B5EF4-FFF2-40B4-BE49-F238E27FC236}">
                <a16:creationId xmlns:a16="http://schemas.microsoft.com/office/drawing/2014/main" id="{CDA53051-DA91-4DD6-A2D9-F0548294B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574" y="1295102"/>
            <a:ext cx="7668542" cy="479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774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Integrations in the IBZ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2D888F-C11B-4D13-95B2-2C0A18535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4" y="3405184"/>
            <a:ext cx="76211" cy="47632"/>
          </a:xfrm>
          <a:prstGeom prst="rect">
            <a:avLst/>
          </a:prstGeom>
        </p:spPr>
      </p:pic>
      <p:pic>
        <p:nvPicPr>
          <p:cNvPr id="6" name="Imagen 5" descr="Texto, Carta&#10;&#10;Descripción generada automáticamente">
            <a:extLst>
              <a:ext uri="{FF2B5EF4-FFF2-40B4-BE49-F238E27FC236}">
                <a16:creationId xmlns:a16="http://schemas.microsoft.com/office/drawing/2014/main" id="{8E168BBE-080D-41F7-A4A4-C91F0AC9A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11" y="1340768"/>
            <a:ext cx="6677965" cy="455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08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Smearing methods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2D888F-C11B-4D13-95B2-2C0A18535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4" y="3405184"/>
            <a:ext cx="76211" cy="47632"/>
          </a:xfrm>
          <a:prstGeom prst="rect">
            <a:avLst/>
          </a:prstGeom>
        </p:spPr>
      </p:pic>
      <p:pic>
        <p:nvPicPr>
          <p:cNvPr id="3" name="Imagen 2" descr="Interfaz de usuario gráfica, Diagrama, Aplicación&#10;&#10;Descripción generada automáticamente">
            <a:extLst>
              <a:ext uri="{FF2B5EF4-FFF2-40B4-BE49-F238E27FC236}">
                <a16:creationId xmlns:a16="http://schemas.microsoft.com/office/drawing/2014/main" id="{DD1347DF-DB40-43F5-918C-C963EBCE0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92306"/>
            <a:ext cx="7898246" cy="49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31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Electronic structure codes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2D888F-C11B-4D13-95B2-2C0A18535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4" y="3405184"/>
            <a:ext cx="76211" cy="47632"/>
          </a:xfrm>
          <a:prstGeom prst="rect">
            <a:avLst/>
          </a:prstGeom>
        </p:spPr>
      </p:pic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5EA3C80E-C7D6-4F63-AE5C-40A826DD7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5" y="1592796"/>
            <a:ext cx="833029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69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Total energy &amp; derivatives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2D888F-C11B-4D13-95B2-2C0A18535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4" y="3405184"/>
            <a:ext cx="76211" cy="47632"/>
          </a:xfrm>
          <a:prstGeom prst="rect">
            <a:avLst/>
          </a:prstGeom>
        </p:spPr>
      </p:pic>
      <p:pic>
        <p:nvPicPr>
          <p:cNvPr id="3" name="Imagen 2" descr="Gráfico&#10;&#10;Descripción generada automáticamente">
            <a:extLst>
              <a:ext uri="{FF2B5EF4-FFF2-40B4-BE49-F238E27FC236}">
                <a16:creationId xmlns:a16="http://schemas.microsoft.com/office/drawing/2014/main" id="{FF649BB7-AD18-423A-946E-AF8B1A40C5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7224127" cy="516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765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9" y="503238"/>
            <a:ext cx="8101210" cy="69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Total energy &amp; derivatives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F2D888F-C11B-4D13-95B2-2C0A18535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4" y="3405184"/>
            <a:ext cx="76211" cy="47632"/>
          </a:xfrm>
          <a:prstGeom prst="rect">
            <a:avLst/>
          </a:prstGeom>
        </p:spPr>
      </p:pic>
      <p:pic>
        <p:nvPicPr>
          <p:cNvPr id="5" name="Imagen 4" descr="Gráfico&#10;&#10;Descripción generada automáticamente">
            <a:extLst>
              <a:ext uri="{FF2B5EF4-FFF2-40B4-BE49-F238E27FC236}">
                <a16:creationId xmlns:a16="http://schemas.microsoft.com/office/drawing/2014/main" id="{52CB6154-290E-4865-9C45-60D151C8E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679" y="1476102"/>
            <a:ext cx="7006245" cy="4185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884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>
            <a:extLst>
              <a:ext uri="{FF2B5EF4-FFF2-40B4-BE49-F238E27FC236}">
                <a16:creationId xmlns:a16="http://schemas.microsoft.com/office/drawing/2014/main" id="{225F75FB-DB42-E28E-CE0F-E789B42F8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Structure searching </a:t>
            </a:r>
          </a:p>
        </p:txBody>
      </p:sp>
      <p:sp>
        <p:nvSpPr>
          <p:cNvPr id="12290" name="Text Box 2">
            <a:extLst>
              <a:ext uri="{FF2B5EF4-FFF2-40B4-BE49-F238E27FC236}">
                <a16:creationId xmlns:a16="http://schemas.microsoft.com/office/drawing/2014/main" id="{6481DDA0-1AEC-D8C0-2D37-236202117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ea typeface="Microsoft YaHei" panose="020B0503020204020204" pitchFamily="34" charset="-122"/>
              </a:rPr>
              <a:t>“</a:t>
            </a: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One of the continuing scandals in the physical sciences is that it remains in general impossible to predict the structure of even the simplest crystalline solids from a knowledge of their chemical composition” (Maddox, Nature 1988)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ea typeface="Microsoft YaHei" panose="020B0503020204020204" pitchFamily="34" charset="-122"/>
              </a:rPr>
              <a:t>What structure will a collection of atoms adopt?</a:t>
            </a:r>
          </a:p>
        </p:txBody>
      </p:sp>
      <p:pic>
        <p:nvPicPr>
          <p:cNvPr id="12291" name="Picture 3">
            <a:extLst>
              <a:ext uri="{FF2B5EF4-FFF2-40B4-BE49-F238E27FC236}">
                <a16:creationId xmlns:a16="http://schemas.microsoft.com/office/drawing/2014/main" id="{BA515E03-19E6-0007-0542-3BF74B778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17925"/>
            <a:ext cx="331152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A2E12B12-8D4E-6046-35F8-9270BF389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429000"/>
            <a:ext cx="3600450" cy="261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3631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>
            <a:extLst>
              <a:ext uri="{FF2B5EF4-FFF2-40B4-BE49-F238E27FC236}">
                <a16:creationId xmlns:a16="http://schemas.microsoft.com/office/drawing/2014/main" id="{0FDB2F87-3357-022C-5656-CBBFCE7F4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Potential energy surfaces</a:t>
            </a:r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2D298004-BE51-BBDE-FA63-B7E9BEA78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Crystal structure prediction: minimization of Gibbs free energy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ea typeface="Microsoft YaHei" panose="020B0503020204020204" pitchFamily="34" charset="-122"/>
              </a:rPr>
              <a:t>G= U + pV –TS. Normally, H= U +pV is minimized.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</p:txBody>
      </p:sp>
      <p:pic>
        <p:nvPicPr>
          <p:cNvPr id="13315" name="Picture 3">
            <a:extLst>
              <a:ext uri="{FF2B5EF4-FFF2-40B4-BE49-F238E27FC236}">
                <a16:creationId xmlns:a16="http://schemas.microsoft.com/office/drawing/2014/main" id="{68DABC02-5ACB-8090-8176-578597B4D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59000"/>
            <a:ext cx="5791200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6" name="Text Box 4">
            <a:extLst>
              <a:ext uri="{FF2B5EF4-FFF2-40B4-BE49-F238E27FC236}">
                <a16:creationId xmlns:a16="http://schemas.microsoft.com/office/drawing/2014/main" id="{59F029CD-C0DE-8826-45A9-0039AF6D2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0DF1CECF-6A74-9277-33BA-574040694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5589588"/>
            <a:ext cx="734377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ClrTx/>
              <a:buFontTx/>
              <a:buNone/>
            </a:pPr>
            <a:r>
              <a:rPr lang="es-ES" altLang="en-US" sz="2300"/>
              <a:t>d= 3N+3 (N= number of atoms).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>
            <a:extLst>
              <a:ext uri="{FF2B5EF4-FFF2-40B4-BE49-F238E27FC236}">
                <a16:creationId xmlns:a16="http://schemas.microsoft.com/office/drawing/2014/main" id="{1BD778F6-F982-4D55-A865-7CB69618A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Un nuevo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mundo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bajo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presión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</a:p>
        </p:txBody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734CF762-FB91-4B4A-A74C-1AA75C4D7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4E8D88E2-20A9-438C-9327-8B3D49831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673225"/>
            <a:ext cx="8586787" cy="478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SzPct val="45000"/>
              <a:buFont typeface="Wingdings" panose="05000000000000000000" pitchFamily="2" charset="2"/>
              <a:buChar char=""/>
            </a:pPr>
            <a:r>
              <a:rPr lang="es-ES" altLang="es-ES" sz="2200" dirty="0"/>
              <a:t> Líquidos    sorprendentes sólidos, gases      metales exóticos…….. </a:t>
            </a:r>
            <a:r>
              <a:rPr lang="es-ES" altLang="es-ES" sz="2200" dirty="0">
                <a:solidFill>
                  <a:srgbClr val="3333FF"/>
                </a:solidFill>
              </a:rPr>
              <a:t>por modificación de distancias interatómicas y ángulos de enlace.</a:t>
            </a:r>
          </a:p>
          <a:p>
            <a:pPr>
              <a:buClrTx/>
              <a:buSzPct val="45000"/>
              <a:buFontTx/>
              <a:buNone/>
            </a:pPr>
            <a:endParaRPr lang="es-ES" altLang="es-ES" sz="2200" dirty="0"/>
          </a:p>
          <a:p>
            <a:pPr>
              <a:buSzPct val="45000"/>
              <a:buFont typeface="Wingdings" panose="05000000000000000000" pitchFamily="2" charset="2"/>
              <a:buChar char=""/>
            </a:pPr>
            <a:r>
              <a:rPr lang="es-ES" altLang="es-ES" sz="2200" dirty="0"/>
              <a:t> </a:t>
            </a:r>
            <a:r>
              <a:rPr lang="es-ES" altLang="es-ES" sz="2200" dirty="0">
                <a:solidFill>
                  <a:srgbClr val="009900"/>
                </a:solidFill>
              </a:rPr>
              <a:t>Transiciones de fase</a:t>
            </a:r>
            <a:r>
              <a:rPr lang="es-ES" altLang="es-ES" sz="2200" dirty="0"/>
              <a:t> a nuevas estructuras cristalinas con propiedades físicas y químicas inesperadas y novedosas          </a:t>
            </a:r>
          </a:p>
          <a:p>
            <a:pPr>
              <a:buClrTx/>
              <a:buSzPct val="45000"/>
              <a:buFontTx/>
              <a:buNone/>
            </a:pPr>
            <a:endParaRPr lang="es-ES" altLang="es-ES" sz="2200" dirty="0"/>
          </a:p>
          <a:p>
            <a:pPr>
              <a:buSzPct val="45000"/>
              <a:buFont typeface="Wingdings" panose="05000000000000000000" pitchFamily="2" charset="2"/>
              <a:buChar char=""/>
            </a:pPr>
            <a:r>
              <a:rPr lang="es-ES" altLang="es-ES" sz="2200" dirty="0"/>
              <a:t> Elementos se convierten en superconductores, metales se convierten en aislantes</a:t>
            </a:r>
          </a:p>
          <a:p>
            <a:pPr>
              <a:buClrTx/>
              <a:buSzPct val="45000"/>
              <a:buFontTx/>
              <a:buNone/>
            </a:pPr>
            <a:endParaRPr lang="es-ES" altLang="es-ES" sz="2200" dirty="0"/>
          </a:p>
          <a:p>
            <a:pPr>
              <a:buSzPct val="45000"/>
              <a:buFont typeface="Wingdings" panose="05000000000000000000" pitchFamily="2" charset="2"/>
              <a:buChar char=""/>
            </a:pPr>
            <a:r>
              <a:rPr lang="es-ES" altLang="es-ES" sz="2200" dirty="0"/>
              <a:t> Las moléculas se rompen</a:t>
            </a:r>
          </a:p>
          <a:p>
            <a:pPr>
              <a:buClrTx/>
              <a:buSzPct val="45000"/>
              <a:buFontTx/>
              <a:buNone/>
            </a:pPr>
            <a:endParaRPr lang="es-ES" altLang="es-ES" sz="2200" dirty="0"/>
          </a:p>
          <a:p>
            <a:pPr>
              <a:buSzPct val="45000"/>
              <a:buFont typeface="Wingdings" panose="05000000000000000000" pitchFamily="2" charset="2"/>
              <a:buChar char=""/>
            </a:pPr>
            <a:r>
              <a:rPr lang="es-ES" altLang="es-ES" sz="2200" dirty="0"/>
              <a:t> Nuevas reacciones químicas son posibles (hidruros de elementos de transición) </a:t>
            </a:r>
          </a:p>
        </p:txBody>
      </p:sp>
      <p:sp>
        <p:nvSpPr>
          <p:cNvPr id="7172" name="Line 4">
            <a:extLst>
              <a:ext uri="{FF2B5EF4-FFF2-40B4-BE49-F238E27FC236}">
                <a16:creationId xmlns:a16="http://schemas.microsoft.com/office/drawing/2014/main" id="{25D0E3A2-DA49-4B75-92D0-DD32EF6BDF8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3688" y="1909479"/>
            <a:ext cx="215900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173" name="Line 5">
            <a:extLst>
              <a:ext uri="{FF2B5EF4-FFF2-40B4-BE49-F238E27FC236}">
                <a16:creationId xmlns:a16="http://schemas.microsoft.com/office/drawing/2014/main" id="{9FAEF7F2-B4B4-4D48-ADCA-D8A3BFC93B4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128" y="1906684"/>
            <a:ext cx="360362" cy="1587"/>
          </a:xfrm>
          <a:prstGeom prst="line">
            <a:avLst/>
          </a:prstGeom>
          <a:noFill/>
          <a:ln w="9360" cap="flat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>
            <a:spLocks noChangeArrowheads="1"/>
          </p:cNvSpPr>
          <p:nvPr/>
        </p:nvSpPr>
        <p:spPr bwMode="auto">
          <a:xfrm>
            <a:off x="441712" y="534268"/>
            <a:ext cx="8231188" cy="838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>
              <a:buNone/>
            </a:pPr>
            <a:r>
              <a:rPr lang="en-GB" altLang="en-US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Potential energy surface = a fractal?</a:t>
            </a:r>
          </a:p>
        </p:txBody>
      </p:sp>
      <p:sp>
        <p:nvSpPr>
          <p:cNvPr id="3" name="Body"/>
          <p:cNvSpPr txBox="1">
            <a:spLocks noChangeArrowheads="1"/>
          </p:cNvSpPr>
          <p:nvPr/>
        </p:nvSpPr>
        <p:spPr bwMode="auto">
          <a:xfrm>
            <a:off x="457200" y="1404938"/>
            <a:ext cx="4244975" cy="48958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marL="285750" indent="-285750">
              <a:spcBef>
                <a:spcPts val="600"/>
              </a:spcBef>
              <a:spcAft>
                <a:spcPts val="900"/>
              </a:spcAft>
              <a:buClr>
                <a:srgbClr val="3465A4"/>
              </a:buClr>
              <a:buFont typeface="Arial" pitchFamily="34" charset="0"/>
              <a:buChar char="•"/>
            </a:pPr>
            <a:r>
              <a:rPr lang="en-GB" alt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big region of the PES contains almost no minima: it corresponds to very high-energy structures with unphysical short distances and fragmented units.</a:t>
            </a:r>
          </a:p>
          <a:p>
            <a:pPr marL="285750" indent="-285750">
              <a:spcBef>
                <a:spcPts val="600"/>
              </a:spcBef>
              <a:spcAft>
                <a:spcPts val="900"/>
              </a:spcAft>
              <a:buClr>
                <a:srgbClr val="3465A4"/>
              </a:buClr>
              <a:buFont typeface="Arial" pitchFamily="34" charset="0"/>
              <a:buChar char="•"/>
            </a:pPr>
            <a:r>
              <a:rPr lang="en-GB" alt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Going from one minimum to another minimum of lower energy is more likely when the barrier between basins is small.</a:t>
            </a:r>
          </a:p>
          <a:p>
            <a:pPr marL="285750" indent="-285750">
              <a:spcBef>
                <a:spcPts val="600"/>
              </a:spcBef>
              <a:spcAft>
                <a:spcPts val="900"/>
              </a:spcAft>
              <a:buClr>
                <a:srgbClr val="3465A4"/>
              </a:buClr>
              <a:buFont typeface="Arial" pitchFamily="34" charset="0"/>
              <a:buChar char="•"/>
            </a:pPr>
            <a:r>
              <a:rPr lang="en-GB" alt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Basins with lower-energy minima tend to have larger hyper-areas than higher-energy minima.</a:t>
            </a:r>
          </a:p>
          <a:p>
            <a:pPr marL="285750" indent="-285750">
              <a:spcBef>
                <a:spcPts val="600"/>
              </a:spcBef>
              <a:spcAft>
                <a:spcPts val="900"/>
              </a:spcAft>
              <a:buClr>
                <a:srgbClr val="3465A4"/>
              </a:buClr>
              <a:buFont typeface="Arial" pitchFamily="34" charset="0"/>
              <a:buChar char="•"/>
            </a:pPr>
            <a:r>
              <a:rPr lang="en-GB" alt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low-energy minima usually correspond to symmetrical structures.</a:t>
            </a:r>
          </a:p>
          <a:p>
            <a:pPr marL="0" indent="0" algn="r">
              <a:spcBef>
                <a:spcPts val="900"/>
              </a:spcBef>
              <a:buNone/>
            </a:pPr>
            <a:endParaRPr lang="en-GB" altLang="en-US" sz="1300" i="1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Fractal energy landscape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02175" y="1417410"/>
            <a:ext cx="3722671" cy="2160646"/>
          </a:xfrm>
          <a:prstGeom prst="rect">
            <a:avLst/>
          </a:prstGeom>
          <a:noFill/>
          <a:ln>
            <a:noFill/>
          </a:ln>
          <a:effectLst>
            <a:outerShdw blurRad="38100" dist="25400" dir="2700000" algn="tl">
              <a:srgbClr val="808080"/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34914B2-0D88-171D-CB28-8941D4472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75" y="3897817"/>
            <a:ext cx="4248954" cy="208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6317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>
            <a:extLst>
              <a:ext uri="{FF2B5EF4-FFF2-40B4-BE49-F238E27FC236}">
                <a16:creationId xmlns:a16="http://schemas.microsoft.com/office/drawing/2014/main" id="{DF29DAD8-8714-0D0F-86BB-25784F17C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Semilocal methods</a:t>
            </a:r>
          </a:p>
          <a:p>
            <a:pPr algn="ctr">
              <a:buClrTx/>
              <a:buFontTx/>
              <a:buNone/>
            </a:pPr>
            <a:endParaRPr lang="en-GB" altLang="en-US" sz="3800">
              <a:effectLst>
                <a:outerShdw blurRad="38100" dist="38100" dir="2700000" algn="tl">
                  <a:srgbClr val="C0C0C0"/>
                </a:outerShdw>
              </a:effectLst>
              <a:ea typeface="Microsoft YaHei" panose="020B0503020204020204" pitchFamily="34" charset="-122"/>
            </a:endParaRPr>
          </a:p>
        </p:txBody>
      </p:sp>
      <p:sp>
        <p:nvSpPr>
          <p:cNvPr id="16386" name="Text Box 2">
            <a:extLst>
              <a:ext uri="{FF2B5EF4-FFF2-40B4-BE49-F238E27FC236}">
                <a16:creationId xmlns:a16="http://schemas.microsoft.com/office/drawing/2014/main" id="{64A57B88-52C1-3A99-B216-C75CEBBBB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4856EADF-545F-CC31-F4B5-8C59B1D76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439863"/>
            <a:ext cx="7848600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SzPct val="50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n-US" sz="2300"/>
              <a:t>They need a good initial starting guess.</a:t>
            </a:r>
          </a:p>
          <a:p>
            <a:pPr>
              <a:buSzPct val="50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n-US" sz="2300"/>
              <a:t>Exploration on the neighbourhood of this low-energy  </a:t>
            </a:r>
          </a:p>
          <a:p>
            <a:pPr>
              <a:buClrTx/>
              <a:buSzPct val="50000"/>
              <a:buFontTx/>
              <a:buNone/>
            </a:pPr>
            <a:r>
              <a:rPr lang="es-ES" altLang="en-US" sz="2300"/>
              <a:t>structure and subsequently found structures.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F1D1102E-4617-4262-538F-041AD14A0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8288" y="3240088"/>
            <a:ext cx="3816350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n-US"/>
              <a:t>Simulated annealing</a:t>
            </a:r>
          </a:p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n-US"/>
              <a:t>Minima hopping</a:t>
            </a:r>
          </a:p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n-US"/>
              <a:t>Basin hopping</a:t>
            </a:r>
          </a:p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n-US"/>
              <a:t>Metadynamics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>
            <a:extLst>
              <a:ext uri="{FF2B5EF4-FFF2-40B4-BE49-F238E27FC236}">
                <a16:creationId xmlns:a16="http://schemas.microsoft.com/office/drawing/2014/main" id="{B93BC6E7-0CD0-1980-A62A-76E959D11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Simulated annealing</a:t>
            </a:r>
          </a:p>
        </p:txBody>
      </p:sp>
      <p:sp>
        <p:nvSpPr>
          <p:cNvPr id="17410" name="Text Box 2">
            <a:extLst>
              <a:ext uri="{FF2B5EF4-FFF2-40B4-BE49-F238E27FC236}">
                <a16:creationId xmlns:a16="http://schemas.microsoft.com/office/drawing/2014/main" id="{35FA8C55-E7DA-F266-7DB6-390ED48A5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n-GB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Mimics the metallurgy process to reduce defects &amp; obtain large single crystals. Heating &amp; cooling in a controled way.</a:t>
            </a:r>
          </a:p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ea typeface="Microsoft YaHei" panose="020B0503020204020204" pitchFamily="34" charset="-122"/>
              </a:rPr>
              <a:t>When a metal melts, atoms in a disorded state in which atomic diffusion and kinetic barriers crossing are allowed. </a:t>
            </a:r>
          </a:p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ea typeface="Microsoft YaHei" panose="020B0503020204020204" pitchFamily="34" charset="-122"/>
              </a:rPr>
              <a:t>An abrupt decrease of T leads to crystals with defects.</a:t>
            </a:r>
          </a:p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ea typeface="Microsoft YaHei" panose="020B0503020204020204" pitchFamily="34" charset="-122"/>
              </a:rPr>
              <a:t>But ,if cooling is slow, atoms arrange in the global minimum.</a:t>
            </a:r>
          </a:p>
          <a:p>
            <a:pPr marL="341313">
              <a:spcBef>
                <a:spcPts val="575"/>
              </a:spcBef>
              <a:buClrTx/>
              <a:buFontTx/>
              <a:buNone/>
            </a:pPr>
            <a:endParaRPr lang="en-GB" altLang="es-E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s-ES" sz="2300">
              <a:ea typeface="Microsoft YaHei" panose="020B0503020204020204" pitchFamily="34" charset="-122"/>
            </a:endParaRP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27102B43-22C6-6A3F-56BB-1D3DE45F2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CF59CB74-8775-3DB7-AE41-69D969844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3957638"/>
            <a:ext cx="2857500" cy="214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E01D496B-48A6-92C9-7392-66AEA0A78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957638"/>
            <a:ext cx="4214813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>
            <a:extLst>
              <a:ext uri="{FF2B5EF4-FFF2-40B4-BE49-F238E27FC236}">
                <a16:creationId xmlns:a16="http://schemas.microsoft.com/office/drawing/2014/main" id="{C0B41386-3170-8273-C14F-E8A7AC26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Simulated annealing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8602B184-9882-681E-A07A-6DD5BE7BB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A candidate structure is continuosly perturbed through random atomic displacements, atomic mutations, changes of lattice parameters using a Monte Carlo scheme.</a:t>
            </a:r>
          </a:p>
          <a:p>
            <a:pPr marL="341313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n-US" sz="2300">
              <a:ea typeface="Microsoft YaHei" panose="020B0503020204020204" pitchFamily="34" charset="-122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C9BE7650-9359-6E43-82C1-761117FF4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8436" name="Object 4">
            <a:extLst>
              <a:ext uri="{FF2B5EF4-FFF2-40B4-BE49-F238E27FC236}">
                <a16:creationId xmlns:a16="http://schemas.microsoft.com/office/drawing/2014/main" id="{5DA37661-536D-6C3F-A9E1-20B3A063C2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7838" y="2517775"/>
          <a:ext cx="5084762" cy="348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649114" imgH="3877216" progId="">
                  <p:embed/>
                </p:oleObj>
              </mc:Choice>
              <mc:Fallback>
                <p:oleObj r:id="rId3" imgW="5649114" imgH="3877216" progId="">
                  <p:embed/>
                  <p:pic>
                    <p:nvPicPr>
                      <p:cNvPr id="18436" name="Object 4">
                        <a:extLst>
                          <a:ext uri="{FF2B5EF4-FFF2-40B4-BE49-F238E27FC236}">
                            <a16:creationId xmlns:a16="http://schemas.microsoft.com/office/drawing/2014/main" id="{5DA37661-536D-6C3F-A9E1-20B3A063C2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838" y="2517775"/>
                        <a:ext cx="5084762" cy="34893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>
            <a:extLst>
              <a:ext uri="{FF2B5EF4-FFF2-40B4-BE49-F238E27FC236}">
                <a16:creationId xmlns:a16="http://schemas.microsoft.com/office/drawing/2014/main" id="{47CD81C0-23C4-70CD-C4D5-819DFE6C6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Simulated annealing</a:t>
            </a: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D464212D-C401-1AAD-F9FA-673434CBF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89925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ea typeface="Microsoft YaHei" panose="020B0503020204020204" pitchFamily="34" charset="-122"/>
              </a:rPr>
              <a:t>Move accepted if, E</a:t>
            </a:r>
            <a:r>
              <a:rPr lang="en-GB" altLang="en-US" sz="2400" baseline="-25000">
                <a:ea typeface="Microsoft YaHei" panose="020B0503020204020204" pitchFamily="34" charset="-122"/>
              </a:rPr>
              <a:t>f</a:t>
            </a:r>
            <a:r>
              <a:rPr lang="en-GB" altLang="en-US" sz="2400">
                <a:ea typeface="Microsoft YaHei" panose="020B0503020204020204" pitchFamily="34" charset="-122"/>
              </a:rPr>
              <a:t>&lt; E</a:t>
            </a:r>
            <a:r>
              <a:rPr lang="en-GB" altLang="en-US" sz="2400" baseline="-25000">
                <a:ea typeface="Microsoft YaHei" panose="020B0503020204020204" pitchFamily="34" charset="-122"/>
              </a:rPr>
              <a:t>i</a:t>
            </a:r>
            <a:r>
              <a:rPr lang="en-GB" altLang="en-US" sz="2400">
                <a:ea typeface="Microsoft YaHei" panose="020B0503020204020204" pitchFamily="34" charset="-122"/>
              </a:rPr>
              <a:t> or </a:t>
            </a:r>
            <a:r>
              <a:rPr lang="el-GR" altLang="en-US" sz="2400"/>
              <a:t>ε</a:t>
            </a:r>
            <a:r>
              <a:rPr lang="es-ES" altLang="en-US" sz="2400"/>
              <a:t> &lt; P, P=exp(-</a:t>
            </a:r>
            <a:r>
              <a:rPr lang="el-GR" altLang="en-US" sz="2400"/>
              <a:t>Δ</a:t>
            </a:r>
            <a:r>
              <a:rPr lang="es-ES" altLang="en-US" sz="2400"/>
              <a:t>E/K</a:t>
            </a:r>
            <a:r>
              <a:rPr lang="es-ES" altLang="en-US" sz="2400" baseline="-25000"/>
              <a:t>B</a:t>
            </a:r>
            <a:r>
              <a:rPr lang="es-ES" altLang="en-US" sz="2400"/>
              <a:t>T).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Simulation starts at high T (most of new configurations accepted, kinetic barriers overcomed easily).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Then, temperature is reduced, fewer high-energy configurations accepted….an hopefully, the global minimum will be found.</a:t>
            </a:r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es-ES" altLang="en-US" sz="2400">
                <a:solidFill>
                  <a:srgbClr val="FF0000"/>
                </a:solidFill>
              </a:rPr>
              <a:t>PROBLEMS</a:t>
            </a:r>
            <a:r>
              <a:rPr lang="es-ES" altLang="en-US" sz="2400"/>
              <a:t>: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system stuck in a local minimum or the wrong funnel……. especially if there are surrounded by high energy barriers.</a:t>
            </a:r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es-ES" altLang="en-US" sz="2400">
                <a:solidFill>
                  <a:srgbClr val="0000FF"/>
                </a:solidFill>
              </a:rPr>
              <a:t>EFFICIENCY</a:t>
            </a:r>
            <a:r>
              <a:rPr lang="es-ES" altLang="en-US" sz="2400"/>
              <a:t> depends strongly on: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Type &amp; magnitude of moves. Large enough to jump local minima, but small to enable learning.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Temperature annealing process. </a:t>
            </a:r>
          </a:p>
          <a:p>
            <a:pPr marL="341313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endParaRPr lang="el-GR" altLang="en-US" sz="2400" baseline="-25000"/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endParaRPr lang="el-GR" altLang="en-US" sz="2400" baseline="-250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E2A77F24-8F50-09F9-DD1C-CD3A0334C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>
            <a:extLst>
              <a:ext uri="{FF2B5EF4-FFF2-40B4-BE49-F238E27FC236}">
                <a16:creationId xmlns:a16="http://schemas.microsoft.com/office/drawing/2014/main" id="{66CFF5A0-60E9-9F64-E1F1-1F87F64AB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Basin hopping</a:t>
            </a:r>
          </a:p>
        </p:txBody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C999B20C-E6B4-EF7F-C61A-70014DDE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>
                <a:ea typeface="Microsoft YaHei" panose="020B0503020204020204" pitchFamily="34" charset="-122"/>
              </a:rPr>
              <a:t>It starts at a random configuration, relaxed to its local minimum. </a:t>
            </a:r>
          </a:p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>
                <a:ea typeface="Microsoft YaHei" panose="020B0503020204020204" pitchFamily="34" charset="-122"/>
              </a:rPr>
              <a:t>After a random move, the new configuration is also relaxed to its local minimum.</a:t>
            </a: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91B0C852-44CF-A4C4-3E4F-D00A1C89B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BF091803-5842-1786-5391-8C396A7259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7363" y="2770188"/>
          <a:ext cx="4783137" cy="337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630061" imgH="3971429" progId="">
                  <p:embed/>
                </p:oleObj>
              </mc:Choice>
              <mc:Fallback>
                <p:oleObj r:id="rId3" imgW="5630061" imgH="3971429" progId="">
                  <p:embed/>
                  <p:pic>
                    <p:nvPicPr>
                      <p:cNvPr id="20484" name="Object 4">
                        <a:extLst>
                          <a:ext uri="{FF2B5EF4-FFF2-40B4-BE49-F238E27FC236}">
                            <a16:creationId xmlns:a16="http://schemas.microsoft.com/office/drawing/2014/main" id="{BF091803-5842-1786-5391-8C396A7259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2770188"/>
                        <a:ext cx="4783137" cy="3375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>
            <a:extLst>
              <a:ext uri="{FF2B5EF4-FFF2-40B4-BE49-F238E27FC236}">
                <a16:creationId xmlns:a16="http://schemas.microsoft.com/office/drawing/2014/main" id="{84309BD5-83AE-AB60-8136-BBB8836D7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Basin hopping</a:t>
            </a:r>
          </a:p>
        </p:txBody>
      </p:sp>
      <p:sp>
        <p:nvSpPr>
          <p:cNvPr id="21506" name="Text Box 2">
            <a:extLst>
              <a:ext uri="{FF2B5EF4-FFF2-40B4-BE49-F238E27FC236}">
                <a16:creationId xmlns:a16="http://schemas.microsoft.com/office/drawing/2014/main" id="{CB39E261-3EF9-E006-E911-93FA8A1A8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>
                <a:ea typeface="Microsoft YaHei" panose="020B0503020204020204" pitchFamily="34" charset="-122"/>
              </a:rPr>
              <a:t>Metropolis criterion, E</a:t>
            </a:r>
            <a:r>
              <a:rPr lang="en-GB" altLang="en-US" sz="2400" baseline="-25000">
                <a:ea typeface="Microsoft YaHei" panose="020B0503020204020204" pitchFamily="34" charset="-122"/>
              </a:rPr>
              <a:t>f</a:t>
            </a:r>
            <a:r>
              <a:rPr lang="en-GB" altLang="en-US" sz="2400">
                <a:ea typeface="Microsoft YaHei" panose="020B0503020204020204" pitchFamily="34" charset="-122"/>
              </a:rPr>
              <a:t>&lt; E</a:t>
            </a:r>
            <a:r>
              <a:rPr lang="en-GB" altLang="en-US" sz="2400" baseline="-25000">
                <a:ea typeface="Microsoft YaHei" panose="020B0503020204020204" pitchFamily="34" charset="-122"/>
              </a:rPr>
              <a:t>i</a:t>
            </a:r>
            <a:r>
              <a:rPr lang="en-GB" altLang="en-US" sz="2400">
                <a:ea typeface="Microsoft YaHei" panose="020B0503020204020204" pitchFamily="34" charset="-122"/>
              </a:rPr>
              <a:t> or </a:t>
            </a:r>
            <a:r>
              <a:rPr lang="el-GR" altLang="en-US" sz="2400"/>
              <a:t>ε</a:t>
            </a:r>
            <a:r>
              <a:rPr lang="es-ES" altLang="en-US" sz="2400"/>
              <a:t> &lt; P, P=exp(-</a:t>
            </a:r>
            <a:r>
              <a:rPr lang="el-GR" altLang="en-US" sz="2400"/>
              <a:t>Δ</a:t>
            </a:r>
            <a:r>
              <a:rPr lang="es-ES" altLang="en-US" sz="2400"/>
              <a:t>E/K</a:t>
            </a:r>
            <a:r>
              <a:rPr lang="es-ES" altLang="en-US" sz="2400" baseline="-25000"/>
              <a:t>B</a:t>
            </a:r>
            <a:r>
              <a:rPr lang="es-ES" altLang="en-US" sz="2400"/>
              <a:t>T) on the minimized energies.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Temperature can be maintained or constantly reduced.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Original PES transforms into a staircase function representing the energies of the local minima.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Barriers between local minima are smaller and jumping easier.</a:t>
            </a:r>
          </a:p>
          <a:p>
            <a:pPr marL="341313">
              <a:spcBef>
                <a:spcPts val="600"/>
              </a:spcBef>
              <a:buClrTx/>
              <a:buFontTx/>
              <a:buNone/>
            </a:pPr>
            <a:endParaRPr lang="es-ES" altLang="en-US" sz="2400"/>
          </a:p>
          <a:p>
            <a:pPr marL="342900">
              <a:spcBef>
                <a:spcPts val="600"/>
              </a:spcBef>
              <a:buClrTx/>
              <a:buFontTx/>
              <a:buNone/>
            </a:pPr>
            <a:r>
              <a:rPr lang="es-ES" altLang="en-US" sz="2400">
                <a:solidFill>
                  <a:srgbClr val="0000FF"/>
                </a:solidFill>
              </a:rPr>
              <a:t>EFFICIENCY</a:t>
            </a:r>
            <a:r>
              <a:rPr lang="es-ES" altLang="en-US" sz="2400"/>
              <a:t> depends strongly on: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Type &amp; magnitude of moves.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Choice of temperature.</a:t>
            </a:r>
          </a:p>
          <a:p>
            <a:pPr marL="341313">
              <a:spcBef>
                <a:spcPts val="600"/>
              </a:spcBef>
              <a:buClrTx/>
              <a:buFontTx/>
              <a:buNone/>
            </a:pPr>
            <a:endParaRPr lang="el-GR" altLang="en-US" sz="2400" baseline="-25000"/>
          </a:p>
          <a:p>
            <a:pPr marL="342900">
              <a:spcBef>
                <a:spcPts val="600"/>
              </a:spcBef>
              <a:buClrTx/>
              <a:buFontTx/>
              <a:buNone/>
            </a:pPr>
            <a:endParaRPr lang="el-GR" altLang="en-US" sz="2400" baseline="-25000"/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A96BD989-0C82-43B5-BE1A-152ACE52B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>
            <a:extLst>
              <a:ext uri="{FF2B5EF4-FFF2-40B4-BE49-F238E27FC236}">
                <a16:creationId xmlns:a16="http://schemas.microsoft.com/office/drawing/2014/main" id="{D9A4766E-FB1E-29CE-48AC-7303E0F9E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Minima hopping</a:t>
            </a:r>
          </a:p>
        </p:txBody>
      </p:sp>
      <p:sp>
        <p:nvSpPr>
          <p:cNvPr id="22530" name="Text Box 2">
            <a:extLst>
              <a:ext uri="{FF2B5EF4-FFF2-40B4-BE49-F238E27FC236}">
                <a16:creationId xmlns:a16="http://schemas.microsoft.com/office/drawing/2014/main" id="{98B4598C-F913-E07F-F6CC-89E28550F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08963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s-ES" altLang="en-US" sz="2300"/>
              <a:t>It uses molecular dynamics to overcome barriers.</a:t>
            </a:r>
          </a:p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s-ES" altLang="en-US" sz="2300"/>
              <a:t>It starts at a local minimum. The MD simulation is stopped when U reaches another minimum.</a:t>
            </a: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s-ES" altLang="en-US" sz="2300"/>
          </a:p>
          <a:p>
            <a:pPr marL="341313">
              <a:spcBef>
                <a:spcPts val="575"/>
              </a:spcBef>
              <a:buClrTx/>
              <a:buFontTx/>
              <a:buNone/>
            </a:pPr>
            <a:endParaRPr lang="el-GR" altLang="en-US" sz="2300"/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l-GR" altLang="en-US" sz="2300"/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B236BD96-827C-0456-3CA1-18BE6F898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7825807F-7C7F-CED0-213D-33DA342C37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25" y="2878138"/>
          <a:ext cx="4494213" cy="313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619048" imgH="3914286" progId="">
                  <p:embed/>
                </p:oleObj>
              </mc:Choice>
              <mc:Fallback>
                <p:oleObj r:id="rId3" imgW="5619048" imgH="3914286" progId="">
                  <p:embed/>
                  <p:pic>
                    <p:nvPicPr>
                      <p:cNvPr id="22532" name="Object 4">
                        <a:extLst>
                          <a:ext uri="{FF2B5EF4-FFF2-40B4-BE49-F238E27FC236}">
                            <a16:creationId xmlns:a16="http://schemas.microsoft.com/office/drawing/2014/main" id="{7825807F-7C7F-CED0-213D-33DA342C37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2125" y="2878138"/>
                        <a:ext cx="4494213" cy="31305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>
            <a:extLst>
              <a:ext uri="{FF2B5EF4-FFF2-40B4-BE49-F238E27FC236}">
                <a16:creationId xmlns:a16="http://schemas.microsoft.com/office/drawing/2014/main" id="{64E3B0E7-568B-FD9B-D966-D8F3B4B92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Minima hopping</a:t>
            </a:r>
          </a:p>
        </p:txBody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2EDA95AE-9F14-30BE-B5DE-185EE604B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08963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endParaRPr lang="es-ES" altLang="en-US" sz="2300"/>
          </a:p>
          <a:p>
            <a:pPr marL="341313">
              <a:spcBef>
                <a:spcPts val="575"/>
              </a:spcBef>
              <a:buClrTx/>
              <a:buFontTx/>
              <a:buNone/>
            </a:pPr>
            <a:endParaRPr lang="el-GR" altLang="en-US" sz="2300"/>
          </a:p>
          <a:p>
            <a:pPr>
              <a:spcBef>
                <a:spcPts val="575"/>
              </a:spcBef>
              <a:buClrTx/>
              <a:buFontTx/>
              <a:buNone/>
            </a:pPr>
            <a:endParaRPr lang="el-GR" altLang="en-US" sz="230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D3EDFDCA-6A7D-5D29-C268-08CBD7876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Oval 4">
            <a:extLst>
              <a:ext uri="{FF2B5EF4-FFF2-40B4-BE49-F238E27FC236}">
                <a16:creationId xmlns:a16="http://schemas.microsoft.com/office/drawing/2014/main" id="{8BFF7272-1160-F4D9-5DDB-8FA820330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295400"/>
            <a:ext cx="5562600" cy="762000"/>
          </a:xfrm>
          <a:prstGeom prst="ellipse">
            <a:avLst/>
          </a:prstGeom>
          <a:solidFill>
            <a:srgbClr val="FFFF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n-US" sz="2000"/>
              <a:t>START from a local minimum “M</a:t>
            </a:r>
            <a:r>
              <a:rPr lang="es-ES" altLang="en-US" sz="2000" baseline="-25000"/>
              <a:t>in</a:t>
            </a:r>
            <a:r>
              <a:rPr lang="es-ES" altLang="en-US" sz="2000"/>
              <a:t>”</a:t>
            </a: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5BD43009-318E-2883-2156-E9C457AD2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286000"/>
            <a:ext cx="4953000" cy="1143000"/>
          </a:xfrm>
          <a:prstGeom prst="rect">
            <a:avLst/>
          </a:prstGeom>
          <a:solidFill>
            <a:srgbClr val="CCFFC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endParaRPr lang="es-ES" altLang="en-US" sz="2000"/>
          </a:p>
          <a:p>
            <a:pPr algn="ctr">
              <a:buClrTx/>
              <a:buFontTx/>
              <a:buNone/>
            </a:pPr>
            <a:endParaRPr lang="es-ES" altLang="en-US" sz="2000"/>
          </a:p>
          <a:p>
            <a:pPr algn="ctr">
              <a:buClrTx/>
              <a:buFontTx/>
              <a:buNone/>
            </a:pPr>
            <a:r>
              <a:rPr lang="es-ES" altLang="en-US" sz="2000"/>
              <a:t>ESCAPE TRIAL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Molecular dynamics+ Relaxation to “M” 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Check if escaped from “M</a:t>
            </a:r>
            <a:r>
              <a:rPr lang="es-ES" altLang="en-US" sz="2000" baseline="-25000"/>
              <a:t>in</a:t>
            </a:r>
            <a:r>
              <a:rPr lang="es-ES" altLang="en-US" sz="2000"/>
              <a:t>”</a:t>
            </a:r>
          </a:p>
          <a:p>
            <a:pPr algn="ctr">
              <a:buClrTx/>
              <a:buFontTx/>
              <a:buNone/>
            </a:pPr>
            <a:endParaRPr lang="es-ES" altLang="en-US" sz="2000"/>
          </a:p>
          <a:p>
            <a:pPr algn="ctr">
              <a:buClrTx/>
              <a:buFontTx/>
              <a:buNone/>
            </a:pPr>
            <a:endParaRPr lang="es-ES" altLang="en-US" sz="2000"/>
          </a:p>
          <a:p>
            <a:pPr algn="ctr">
              <a:buClrTx/>
              <a:buFontTx/>
              <a:buNone/>
            </a:pPr>
            <a:endParaRPr lang="es-ES" altLang="en-US" sz="2000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B802FA78-0F59-0512-49B0-34F6813F0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886200"/>
            <a:ext cx="3124200" cy="990600"/>
          </a:xfrm>
          <a:prstGeom prst="rect">
            <a:avLst/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n-US" sz="2000"/>
              <a:t>REJECT NEW MINIMUM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Ediff=Ediff*</a:t>
            </a:r>
            <a:r>
              <a:rPr lang="es-ES" altLang="en-US" sz="2000">
                <a:latin typeface="Symbol" panose="05050102010706020507" pitchFamily="18" charset="2"/>
              </a:rPr>
              <a:t></a:t>
            </a:r>
            <a:r>
              <a:rPr lang="es-ES" altLang="en-US" sz="2000" baseline="-25000"/>
              <a:t>2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(</a:t>
            </a:r>
            <a:r>
              <a:rPr lang="es-ES" altLang="en-US" sz="2000">
                <a:latin typeface="Symbol" panose="05050102010706020507" pitchFamily="18" charset="2"/>
              </a:rPr>
              <a:t></a:t>
            </a:r>
            <a:r>
              <a:rPr lang="es-ES" altLang="en-US" sz="2000" baseline="-25000"/>
              <a:t>2 </a:t>
            </a:r>
            <a:r>
              <a:rPr lang="es-ES" altLang="en-US" sz="2000"/>
              <a:t>&gt;1)</a:t>
            </a:r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C62CD7E9-F204-C0E2-19E4-8BB4FBD77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733800"/>
            <a:ext cx="3276600" cy="1524000"/>
          </a:xfrm>
          <a:prstGeom prst="rect">
            <a:avLst/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n-US" sz="2000"/>
              <a:t>ACCEPT NEW MINIMUM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“M</a:t>
            </a:r>
            <a:r>
              <a:rPr lang="es-ES" altLang="en-US" sz="2000" baseline="-25000"/>
              <a:t>in</a:t>
            </a:r>
            <a:r>
              <a:rPr lang="es-ES" altLang="en-US" sz="2000"/>
              <a:t>” = “M”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Ediff=Ediff*</a:t>
            </a:r>
            <a:r>
              <a:rPr lang="es-ES" altLang="en-US" sz="2000">
                <a:latin typeface="Symbol" panose="05050102010706020507" pitchFamily="18" charset="2"/>
              </a:rPr>
              <a:t></a:t>
            </a:r>
            <a:r>
              <a:rPr lang="es-ES" altLang="en-US" sz="2000" baseline="-25000"/>
              <a:t>1</a:t>
            </a:r>
          </a:p>
          <a:p>
            <a:pPr algn="ctr">
              <a:buClrTx/>
              <a:buFontTx/>
              <a:buNone/>
            </a:pPr>
            <a:r>
              <a:rPr lang="es-ES" altLang="en-US" sz="2000"/>
              <a:t>(</a:t>
            </a:r>
            <a:r>
              <a:rPr lang="es-ES" altLang="en-US" sz="2000">
                <a:latin typeface="Symbol" panose="05050102010706020507" pitchFamily="18" charset="2"/>
              </a:rPr>
              <a:t></a:t>
            </a:r>
            <a:r>
              <a:rPr lang="es-ES" altLang="en-US" sz="2000" baseline="-25000"/>
              <a:t>1 </a:t>
            </a:r>
            <a:r>
              <a:rPr lang="es-ES" altLang="en-US" sz="2000"/>
              <a:t>&lt;1)</a:t>
            </a:r>
          </a:p>
          <a:p>
            <a:pPr algn="ctr">
              <a:buClrTx/>
              <a:buFontTx/>
              <a:buNone/>
            </a:pPr>
            <a:endParaRPr lang="es-ES" altLang="en-US" sz="2000"/>
          </a:p>
        </p:txBody>
      </p:sp>
      <p:sp>
        <p:nvSpPr>
          <p:cNvPr id="23560" name="AutoShape 8">
            <a:extLst>
              <a:ext uri="{FF2B5EF4-FFF2-40B4-BE49-F238E27FC236}">
                <a16:creationId xmlns:a16="http://schemas.microsoft.com/office/drawing/2014/main" id="{58B68436-1CF1-747E-3CFA-E4F853B01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486400"/>
            <a:ext cx="4419600" cy="838200"/>
          </a:xfrm>
          <a:prstGeom prst="diamond">
            <a:avLst/>
          </a:prstGeom>
          <a:solidFill>
            <a:srgbClr val="FF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n-US" sz="2000"/>
              <a:t>If E(“M”)-E(“M</a:t>
            </a:r>
            <a:r>
              <a:rPr lang="es-ES" altLang="en-US" sz="2000" baseline="-25000"/>
              <a:t>in</a:t>
            </a:r>
            <a:r>
              <a:rPr lang="es-ES" altLang="en-US" sz="2000"/>
              <a:t>”) &lt; E</a:t>
            </a:r>
            <a:r>
              <a:rPr lang="es-ES" altLang="en-US" sz="2000" baseline="-25000"/>
              <a:t>diff</a:t>
            </a:r>
          </a:p>
        </p:txBody>
      </p:sp>
      <p:sp>
        <p:nvSpPr>
          <p:cNvPr id="23561" name="Line 9">
            <a:extLst>
              <a:ext uri="{FF2B5EF4-FFF2-40B4-BE49-F238E27FC236}">
                <a16:creationId xmlns:a16="http://schemas.microsoft.com/office/drawing/2014/main" id="{6ACC3DC2-F49B-1CAF-B7BF-65AA50F449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4213" y="2057400"/>
            <a:ext cx="1587" cy="228600"/>
          </a:xfrm>
          <a:prstGeom prst="line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Line 10">
            <a:extLst>
              <a:ext uri="{FF2B5EF4-FFF2-40B4-BE49-F238E27FC236}">
                <a16:creationId xmlns:a16="http://schemas.microsoft.com/office/drawing/2014/main" id="{38CBEB2D-2A3B-9DB0-55CA-34807D425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3429000"/>
            <a:ext cx="1588" cy="2057400"/>
          </a:xfrm>
          <a:prstGeom prst="line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AutoShape 11">
            <a:extLst>
              <a:ext uri="{FF2B5EF4-FFF2-40B4-BE49-F238E27FC236}">
                <a16:creationId xmlns:a16="http://schemas.microsoft.com/office/drawing/2014/main" id="{EE0B4B8A-2509-9A33-253E-7920CAF1EE8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333500" y="5067300"/>
            <a:ext cx="1143000" cy="762000"/>
          </a:xfrm>
          <a:custGeom>
            <a:avLst/>
            <a:gdLst>
              <a:gd name="G0" fmla="+- 15100 0 0"/>
              <a:gd name="G1" fmla="+- 2900 0 0"/>
              <a:gd name="G2" fmla="+- 12158 0 2900"/>
              <a:gd name="G3" fmla="+- G2 0 2900"/>
              <a:gd name="G4" fmla="*/ G3 32768 32059"/>
              <a:gd name="G5" fmla="*/ G4 1 2"/>
              <a:gd name="G6" fmla="+- 21600 0 15100"/>
              <a:gd name="G7" fmla="*/ G6 2900 6079"/>
              <a:gd name="G8" fmla="+- G7 15100 0"/>
              <a:gd name="T0" fmla="*/ 15100 w 21600"/>
              <a:gd name="T1" fmla="*/ 0 h 21600"/>
              <a:gd name="T2" fmla="*/ 15100 w 21600"/>
              <a:gd name="T3" fmla="*/ 12158 h 21600"/>
              <a:gd name="T4" fmla="*/ 3250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00" y="0"/>
                </a:lnTo>
                <a:lnTo>
                  <a:pt x="15100" y="2900"/>
                </a:lnTo>
                <a:lnTo>
                  <a:pt x="12427" y="2900"/>
                </a:lnTo>
                <a:cubicBezTo>
                  <a:pt x="5564" y="2900"/>
                  <a:pt x="0" y="7045"/>
                  <a:pt x="0" y="12158"/>
                </a:cubicBezTo>
                <a:lnTo>
                  <a:pt x="0" y="21600"/>
                </a:lnTo>
                <a:lnTo>
                  <a:pt x="6499" y="21600"/>
                </a:lnTo>
                <a:lnTo>
                  <a:pt x="6499" y="12158"/>
                </a:lnTo>
                <a:cubicBezTo>
                  <a:pt x="6499" y="10556"/>
                  <a:pt x="9153" y="9258"/>
                  <a:pt x="12427" y="9258"/>
                </a:cubicBezTo>
                <a:lnTo>
                  <a:pt x="15100" y="9258"/>
                </a:lnTo>
                <a:lnTo>
                  <a:pt x="15100" y="12158"/>
                </a:lnTo>
                <a:close/>
              </a:path>
            </a:pathLst>
          </a:custGeom>
          <a:solidFill>
            <a:srgbClr val="FF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AutoShape 12">
            <a:extLst>
              <a:ext uri="{FF2B5EF4-FFF2-40B4-BE49-F238E27FC236}">
                <a16:creationId xmlns:a16="http://schemas.microsoft.com/office/drawing/2014/main" id="{65FC626B-671C-A4F4-75AB-59431AD90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438400"/>
            <a:ext cx="609600" cy="1447800"/>
          </a:xfrm>
          <a:custGeom>
            <a:avLst/>
            <a:gdLst>
              <a:gd name="G0" fmla="+- 15100 0 0"/>
              <a:gd name="G1" fmla="+- 2900 0 0"/>
              <a:gd name="G2" fmla="+- 12158 0 2900"/>
              <a:gd name="G3" fmla="+- G2 0 2900"/>
              <a:gd name="G4" fmla="*/ G3 32768 32059"/>
              <a:gd name="G5" fmla="*/ G4 1 2"/>
              <a:gd name="G6" fmla="+- 21600 0 15100"/>
              <a:gd name="G7" fmla="*/ G6 2900 6079"/>
              <a:gd name="G8" fmla="+- G7 15100 0"/>
              <a:gd name="T0" fmla="*/ 15100 w 21600"/>
              <a:gd name="T1" fmla="*/ 0 h 21600"/>
              <a:gd name="T2" fmla="*/ 15100 w 21600"/>
              <a:gd name="T3" fmla="*/ 12158 h 21600"/>
              <a:gd name="T4" fmla="*/ 3250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00" y="0"/>
                </a:lnTo>
                <a:lnTo>
                  <a:pt x="15100" y="2900"/>
                </a:lnTo>
                <a:lnTo>
                  <a:pt x="12427" y="2900"/>
                </a:lnTo>
                <a:cubicBezTo>
                  <a:pt x="5564" y="2900"/>
                  <a:pt x="0" y="7045"/>
                  <a:pt x="0" y="12158"/>
                </a:cubicBezTo>
                <a:lnTo>
                  <a:pt x="0" y="21600"/>
                </a:lnTo>
                <a:lnTo>
                  <a:pt x="6499" y="21600"/>
                </a:lnTo>
                <a:lnTo>
                  <a:pt x="6499" y="12158"/>
                </a:lnTo>
                <a:cubicBezTo>
                  <a:pt x="6499" y="10556"/>
                  <a:pt x="9153" y="9258"/>
                  <a:pt x="12427" y="9258"/>
                </a:cubicBezTo>
                <a:lnTo>
                  <a:pt x="15100" y="9258"/>
                </a:lnTo>
                <a:lnTo>
                  <a:pt x="15100" y="12158"/>
                </a:lnTo>
                <a:close/>
              </a:path>
            </a:pathLst>
          </a:cu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AutoShape 13">
            <a:extLst>
              <a:ext uri="{FF2B5EF4-FFF2-40B4-BE49-F238E27FC236}">
                <a16:creationId xmlns:a16="http://schemas.microsoft.com/office/drawing/2014/main" id="{A00EB59D-A53B-06A0-3B0D-316640E49F4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629400" y="2286000"/>
            <a:ext cx="838200" cy="1447800"/>
          </a:xfrm>
          <a:custGeom>
            <a:avLst/>
            <a:gdLst>
              <a:gd name="G0" fmla="+- 15100 0 0"/>
              <a:gd name="G1" fmla="+- 2900 0 0"/>
              <a:gd name="G2" fmla="+- 12158 0 2900"/>
              <a:gd name="G3" fmla="+- G2 0 2900"/>
              <a:gd name="G4" fmla="*/ G3 32768 32059"/>
              <a:gd name="G5" fmla="*/ G4 1 2"/>
              <a:gd name="G6" fmla="+- 21600 0 15100"/>
              <a:gd name="G7" fmla="*/ G6 2900 6079"/>
              <a:gd name="G8" fmla="+- G7 15100 0"/>
              <a:gd name="T0" fmla="*/ 15100 w 21600"/>
              <a:gd name="T1" fmla="*/ 0 h 21600"/>
              <a:gd name="T2" fmla="*/ 15100 w 21600"/>
              <a:gd name="T3" fmla="*/ 12158 h 21600"/>
              <a:gd name="T4" fmla="*/ 3250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00" y="0"/>
                </a:lnTo>
                <a:lnTo>
                  <a:pt x="15100" y="2900"/>
                </a:lnTo>
                <a:lnTo>
                  <a:pt x="12427" y="2900"/>
                </a:lnTo>
                <a:cubicBezTo>
                  <a:pt x="5564" y="2900"/>
                  <a:pt x="0" y="7045"/>
                  <a:pt x="0" y="12158"/>
                </a:cubicBezTo>
                <a:lnTo>
                  <a:pt x="0" y="21600"/>
                </a:lnTo>
                <a:lnTo>
                  <a:pt x="6499" y="21600"/>
                </a:lnTo>
                <a:lnTo>
                  <a:pt x="6499" y="12158"/>
                </a:lnTo>
                <a:cubicBezTo>
                  <a:pt x="6499" y="10556"/>
                  <a:pt x="9153" y="9258"/>
                  <a:pt x="12427" y="9258"/>
                </a:cubicBezTo>
                <a:lnTo>
                  <a:pt x="15100" y="9258"/>
                </a:lnTo>
                <a:lnTo>
                  <a:pt x="15100" y="12158"/>
                </a:lnTo>
                <a:close/>
              </a:path>
            </a:pathLst>
          </a:cu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AutoShape 14">
            <a:extLst>
              <a:ext uri="{FF2B5EF4-FFF2-40B4-BE49-F238E27FC236}">
                <a16:creationId xmlns:a16="http://schemas.microsoft.com/office/drawing/2014/main" id="{A4428B95-1087-2BD1-D05A-6E4810082771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6837363" y="5105400"/>
            <a:ext cx="762000" cy="1066800"/>
          </a:xfrm>
          <a:custGeom>
            <a:avLst/>
            <a:gdLst>
              <a:gd name="G0" fmla="+- 15100 0 0"/>
              <a:gd name="G1" fmla="+- 2900 0 0"/>
              <a:gd name="G2" fmla="+- 12158 0 2900"/>
              <a:gd name="G3" fmla="+- G2 0 2900"/>
              <a:gd name="G4" fmla="*/ G3 32768 32059"/>
              <a:gd name="G5" fmla="*/ G4 1 2"/>
              <a:gd name="G6" fmla="+- 21600 0 15100"/>
              <a:gd name="G7" fmla="*/ G6 2900 6079"/>
              <a:gd name="G8" fmla="+- G7 15100 0"/>
              <a:gd name="T0" fmla="*/ 15100 w 21600"/>
              <a:gd name="T1" fmla="*/ 0 h 21600"/>
              <a:gd name="T2" fmla="*/ 15100 w 21600"/>
              <a:gd name="T3" fmla="*/ 12158 h 21600"/>
              <a:gd name="T4" fmla="*/ 3250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00" y="0"/>
                </a:lnTo>
                <a:lnTo>
                  <a:pt x="15100" y="2900"/>
                </a:lnTo>
                <a:lnTo>
                  <a:pt x="12427" y="2900"/>
                </a:lnTo>
                <a:cubicBezTo>
                  <a:pt x="5564" y="2900"/>
                  <a:pt x="0" y="7045"/>
                  <a:pt x="0" y="12158"/>
                </a:cubicBezTo>
                <a:lnTo>
                  <a:pt x="0" y="21600"/>
                </a:lnTo>
                <a:lnTo>
                  <a:pt x="6499" y="21600"/>
                </a:lnTo>
                <a:lnTo>
                  <a:pt x="6499" y="12158"/>
                </a:lnTo>
                <a:cubicBezTo>
                  <a:pt x="6499" y="10556"/>
                  <a:pt x="9153" y="9258"/>
                  <a:pt x="12427" y="9258"/>
                </a:cubicBezTo>
                <a:lnTo>
                  <a:pt x="15100" y="9258"/>
                </a:lnTo>
                <a:lnTo>
                  <a:pt x="15100" y="12158"/>
                </a:lnTo>
                <a:close/>
              </a:path>
            </a:pathLst>
          </a:custGeom>
          <a:solidFill>
            <a:srgbClr val="FF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Text Box 15">
            <a:extLst>
              <a:ext uri="{FF2B5EF4-FFF2-40B4-BE49-F238E27FC236}">
                <a16:creationId xmlns:a16="http://schemas.microsoft.com/office/drawing/2014/main" id="{AF66365F-8848-41BD-48E1-B49D737DA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181600"/>
            <a:ext cx="91440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1250"/>
              </a:spcBef>
              <a:buClrTx/>
              <a:buFontTx/>
              <a:buNone/>
            </a:pPr>
            <a:r>
              <a:rPr lang="es-ES" altLang="en-US" sz="2000" baseline="-25000">
                <a:solidFill>
                  <a:srgbClr val="FF0000"/>
                </a:solidFill>
              </a:rPr>
              <a:t>FALSE</a:t>
            </a:r>
          </a:p>
        </p:txBody>
      </p:sp>
      <p:sp>
        <p:nvSpPr>
          <p:cNvPr id="23568" name="Text Box 16">
            <a:extLst>
              <a:ext uri="{FF2B5EF4-FFF2-40B4-BE49-F238E27FC236}">
                <a16:creationId xmlns:a16="http://schemas.microsoft.com/office/drawing/2014/main" id="{5C2EC825-7FC9-6093-8934-18A181C88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334000"/>
            <a:ext cx="83820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1250"/>
              </a:spcBef>
              <a:buClrTx/>
              <a:buFontTx/>
              <a:buNone/>
            </a:pPr>
            <a:r>
              <a:rPr lang="es-ES" altLang="en-US" sz="2000" baseline="-25000">
                <a:solidFill>
                  <a:srgbClr val="CCFF99"/>
                </a:solidFill>
              </a:rPr>
              <a:t>TRUE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>
            <a:extLst>
              <a:ext uri="{FF2B5EF4-FFF2-40B4-BE49-F238E27FC236}">
                <a16:creationId xmlns:a16="http://schemas.microsoft.com/office/drawing/2014/main" id="{A9A7C365-41C5-27B6-E220-BED74CEFA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Minima hopping</a:t>
            </a:r>
          </a:p>
        </p:txBody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15AA0190-715E-AB08-BC81-4843EC6A7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10550" cy="519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s-ES" altLang="en-US" sz="2300"/>
              <a:t>It exploits the </a:t>
            </a:r>
            <a:r>
              <a:rPr lang="es-ES" altLang="en-US" sz="2300">
                <a:solidFill>
                  <a:srgbClr val="0000FF"/>
                </a:solidFill>
              </a:rPr>
              <a:t>Bell-Evans-Polayani</a:t>
            </a:r>
            <a:r>
              <a:rPr lang="es-ES" altLang="en-US" sz="2300"/>
              <a:t> principle, it moves from one minimum to another by crossing </a:t>
            </a:r>
            <a:r>
              <a:rPr lang="es-ES" altLang="en-US" sz="2300">
                <a:solidFill>
                  <a:srgbClr val="0000FF"/>
                </a:solidFill>
              </a:rPr>
              <a:t>low barriers</a:t>
            </a:r>
            <a:r>
              <a:rPr lang="es-ES" altLang="en-US" sz="2300"/>
              <a:t> which significantly increases the probability of hopping into a low energy local minimum.</a:t>
            </a: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s-ES" altLang="en-US" sz="2300"/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s-ES" altLang="en-US" sz="2300"/>
          </a:p>
          <a:p>
            <a:pPr marL="341313">
              <a:spcBef>
                <a:spcPts val="575"/>
              </a:spcBef>
              <a:buClrTx/>
              <a:buFontTx/>
              <a:buNone/>
            </a:pPr>
            <a:endParaRPr lang="el-GR" altLang="en-US" sz="2300"/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l-GR" altLang="en-US" sz="2300"/>
          </a:p>
        </p:txBody>
      </p:sp>
      <p:graphicFrame>
        <p:nvGraphicFramePr>
          <p:cNvPr id="24579" name="Object 3">
            <a:extLst>
              <a:ext uri="{FF2B5EF4-FFF2-40B4-BE49-F238E27FC236}">
                <a16:creationId xmlns:a16="http://schemas.microsoft.com/office/drawing/2014/main" id="{DE952CEE-829F-42FD-A8B1-48A7FA7778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9938" y="2590800"/>
          <a:ext cx="3505200" cy="255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676899" imgH="1952898" progId="">
                  <p:embed/>
                </p:oleObj>
              </mc:Choice>
              <mc:Fallback>
                <p:oleObj r:id="rId3" imgW="2676899" imgH="1952898" progId="">
                  <p:embed/>
                  <p:pic>
                    <p:nvPicPr>
                      <p:cNvPr id="24579" name="Object 3">
                        <a:extLst>
                          <a:ext uri="{FF2B5EF4-FFF2-40B4-BE49-F238E27FC236}">
                            <a16:creationId xmlns:a16="http://schemas.microsoft.com/office/drawing/2014/main" id="{DE952CEE-829F-42FD-A8B1-48A7FA7778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38" y="2590800"/>
                        <a:ext cx="3505200" cy="25574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Text Box 4">
            <a:extLst>
              <a:ext uri="{FF2B5EF4-FFF2-40B4-BE49-F238E27FC236}">
                <a16:creationId xmlns:a16="http://schemas.microsoft.com/office/drawing/2014/main" id="{06F2C951-A041-D05B-CCDC-99FFF1B56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2590800"/>
            <a:ext cx="1922462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6E898D51-E7FF-D03D-687C-A64540AE0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819400"/>
            <a:ext cx="4419600" cy="23780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1438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s-ES" altLang="en-US" sz="2300">
                <a:solidFill>
                  <a:srgbClr val="FF0000"/>
                </a:solidFill>
              </a:rPr>
              <a:t>Exothermic reactions</a:t>
            </a:r>
            <a:r>
              <a:rPr lang="es-ES" altLang="en-US" sz="2300"/>
              <a:t> have a low activation energy. </a:t>
            </a:r>
          </a:p>
          <a:p>
            <a:pPr algn="ctr"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s-ES" altLang="en-US" sz="2300"/>
              <a:t>Reactant and product are neighboring minima and chemical reactions are transition of barriers connecting them.</a:t>
            </a: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71D66F34-FA76-E2F5-C3A9-08922D413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76200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s-ES" altLang="en-US" sz="2300"/>
              <a:t>Low E</a:t>
            </a:r>
            <a:r>
              <a:rPr lang="es-ES" altLang="en-US" sz="2300" baseline="-25000"/>
              <a:t>kin</a:t>
            </a:r>
            <a:r>
              <a:rPr lang="es-ES" altLang="en-US" sz="2300"/>
              <a:t> in MD for hops into low neighboring minima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>
            <a:extLst>
              <a:ext uri="{FF2B5EF4-FFF2-40B4-BE49-F238E27FC236}">
                <a16:creationId xmlns:a16="http://schemas.microsoft.com/office/drawing/2014/main" id="{694C0B38-CAFB-4360-A37D-4A55D01D4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Transiciones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de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fase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</a:t>
            </a:r>
          </a:p>
        </p:txBody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A9E0778-3C21-443F-881A-CC0FCD3C0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A3DC287B-07F3-4F7A-ADB5-E2C96508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2016125"/>
            <a:ext cx="828040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>
            <a:extLst>
              <a:ext uri="{FF2B5EF4-FFF2-40B4-BE49-F238E27FC236}">
                <a16:creationId xmlns:a16="http://schemas.microsoft.com/office/drawing/2014/main" id="{0834E595-CAA7-ED59-4552-A311518D0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Minima hopping</a:t>
            </a:r>
          </a:p>
        </p:txBody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051D8FDE-C62A-3DE7-CBB2-BCC18D7C2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08963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es-ES" altLang="en-US" sz="2400">
                <a:solidFill>
                  <a:srgbClr val="CCFF99"/>
                </a:solidFill>
              </a:rPr>
              <a:t>Inner Loop</a:t>
            </a:r>
          </a:p>
          <a:p>
            <a:pPr marL="322263" indent="-301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Perform MD escape trials followed by local geometry relaxation.</a:t>
            </a:r>
          </a:p>
          <a:p>
            <a:pPr marL="322263" indent="-301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E</a:t>
            </a:r>
            <a:r>
              <a:rPr lang="es-ES" altLang="en-US" sz="2400" baseline="-25000"/>
              <a:t>kin</a:t>
            </a:r>
            <a:r>
              <a:rPr lang="es-ES" altLang="en-US" sz="2400"/>
              <a:t> continuously adjusted.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es-ES" altLang="en-US" sz="2400">
                <a:solidFill>
                  <a:srgbClr val="BBE0E3"/>
                </a:solidFill>
              </a:rPr>
              <a:t>Outer Loop</a:t>
            </a:r>
          </a:p>
          <a:p>
            <a:pPr marL="322263" indent="-301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Accepting or rejecting. Dynamic Ediff: 50 % accepted</a:t>
            </a:r>
          </a:p>
          <a:p>
            <a:pPr marL="322263" indent="-301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Eventually accept high energy structures. 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en-GB" altLang="en-US" sz="2400">
                <a:ea typeface="Microsoft YaHei" panose="020B0503020204020204" pitchFamily="34" charset="-122"/>
              </a:rPr>
              <a:t>EFFICIENCY depends on </a:t>
            </a:r>
            <a:r>
              <a:rPr lang="es-ES" altLang="en-US" sz="2400"/>
              <a:t>E</a:t>
            </a:r>
            <a:r>
              <a:rPr lang="es-ES" altLang="en-US" sz="2400" baseline="-25000"/>
              <a:t>kin.</a:t>
            </a:r>
          </a:p>
          <a:p>
            <a:pPr marL="322263" indent="-301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Too high               visiting lots of undesirable minima</a:t>
            </a:r>
          </a:p>
          <a:p>
            <a:pPr marL="322263" indent="-3016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altLang="en-US" sz="2400"/>
              <a:t>Too low                big number of MD simulations to escape the current basin of attraction</a:t>
            </a:r>
          </a:p>
          <a:p>
            <a:pPr marL="341313">
              <a:spcBef>
                <a:spcPts val="600"/>
              </a:spcBef>
              <a:buClrTx/>
              <a:buFontTx/>
              <a:buNone/>
            </a:pPr>
            <a:endParaRPr lang="es-ES" altLang="en-US" sz="24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80A8B1EE-3D5A-6382-E451-05D79AAF0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>
            <a:extLst>
              <a:ext uri="{FF2B5EF4-FFF2-40B4-BE49-F238E27FC236}">
                <a16:creationId xmlns:a16="http://schemas.microsoft.com/office/drawing/2014/main" id="{D41F1C25-D51A-6EAA-F001-7E471FEC1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4659313"/>
            <a:ext cx="1066800" cy="228600"/>
          </a:xfrm>
          <a:prstGeom prst="rightArrow">
            <a:avLst>
              <a:gd name="adj1" fmla="val 50000"/>
              <a:gd name="adj2" fmla="val 116667"/>
            </a:avLst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>
            <a:extLst>
              <a:ext uri="{FF2B5EF4-FFF2-40B4-BE49-F238E27FC236}">
                <a16:creationId xmlns:a16="http://schemas.microsoft.com/office/drawing/2014/main" id="{7F0566EB-C971-901F-06BE-19B1AA26D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5108492"/>
            <a:ext cx="1066800" cy="228600"/>
          </a:xfrm>
          <a:prstGeom prst="rightArrow">
            <a:avLst>
              <a:gd name="adj1" fmla="val 50000"/>
              <a:gd name="adj2" fmla="val 116667"/>
            </a:avLst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>
            <a:extLst>
              <a:ext uri="{FF2B5EF4-FFF2-40B4-BE49-F238E27FC236}">
                <a16:creationId xmlns:a16="http://schemas.microsoft.com/office/drawing/2014/main" id="{EA2B2A6D-3FF0-4CA6-ECEA-24D4A2F28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Metadynamics</a:t>
            </a:r>
          </a:p>
        </p:txBody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81A543AF-F0A9-A646-0597-0CA5D67E5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08963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Ideally, standard </a:t>
            </a:r>
            <a:r>
              <a:rPr lang="en-GB" altLang="en-US" sz="2400" dirty="0">
                <a:solidFill>
                  <a:srgbClr val="0000FF"/>
                </a:solidFill>
              </a:rPr>
              <a:t>NPT MD</a:t>
            </a:r>
            <a:r>
              <a:rPr lang="en-GB" altLang="en-US" sz="2400" dirty="0"/>
              <a:t> simulations allow to simulate phase transitions (structure prediction &amp; kinetics).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But, they face a time scale problem, only transitions with activation barriers &lt; </a:t>
            </a:r>
            <a:r>
              <a:rPr lang="en-GB" altLang="en-US" sz="2400" dirty="0" err="1"/>
              <a:t>k</a:t>
            </a:r>
            <a:r>
              <a:rPr lang="en-GB" altLang="en-US" sz="2400" baseline="-25000" dirty="0" err="1"/>
              <a:t>B</a:t>
            </a:r>
            <a:r>
              <a:rPr lang="en-GB" altLang="en-US" sz="2400" dirty="0" err="1"/>
              <a:t>T</a:t>
            </a:r>
            <a:r>
              <a:rPr lang="en-GB" altLang="en-US" sz="2400" dirty="0"/>
              <a:t> are observable with reasonable </a:t>
            </a:r>
            <a:r>
              <a:rPr lang="en-GB" altLang="en-US" sz="2400" dirty="0" err="1"/>
              <a:t>t</a:t>
            </a:r>
            <a:r>
              <a:rPr lang="en-GB" altLang="en-US" sz="2400" baseline="-25000" dirty="0" err="1"/>
              <a:t>s</a:t>
            </a:r>
            <a:r>
              <a:rPr lang="en-GB" altLang="en-US" sz="2400" baseline="-25000" dirty="0"/>
              <a:t>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Solid-solid phase transitions generally first-order            high barriers &amp; slow.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Periodic boundary conditions            NO heterogenous nucleation; transition proceeds in a collective &amp; concerted way with large barrier. 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/>
              <a:t>It can lead to unrealistic kinetics &amp; skipping of phases.            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205156C3-D832-CF2A-89A8-6E764411E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AutoShape 4">
            <a:extLst>
              <a:ext uri="{FF2B5EF4-FFF2-40B4-BE49-F238E27FC236}">
                <a16:creationId xmlns:a16="http://schemas.microsoft.com/office/drawing/2014/main" id="{2846EA64-79B9-E071-C4EB-B8A66A61E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4077072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AutoShape 5">
            <a:extLst>
              <a:ext uri="{FF2B5EF4-FFF2-40B4-BE49-F238E27FC236}">
                <a16:creationId xmlns:a16="http://schemas.microsoft.com/office/drawing/2014/main" id="{04C27833-77BD-F1DC-4C7B-93F0A3F40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304" y="3237999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>
            <a:extLst>
              <a:ext uri="{FF2B5EF4-FFF2-40B4-BE49-F238E27FC236}">
                <a16:creationId xmlns:a16="http://schemas.microsoft.com/office/drawing/2014/main" id="{F05C8FFD-4ABF-4E8B-4FBE-A7055FA58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Metadynamics</a:t>
            </a:r>
          </a:p>
        </p:txBody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90BA850-2804-1A23-543D-11F7351B5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08963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n-GB" altLang="es-ES" sz="2300">
                <a:solidFill>
                  <a:srgbClr val="0000FF"/>
                </a:solidFill>
              </a:rPr>
              <a:t>Solution to decrease barrier</a:t>
            </a:r>
            <a:r>
              <a:rPr lang="en-GB" altLang="es-ES" sz="2300"/>
              <a:t>: adding a suitable potential to the original Gibbs energy landscape.</a:t>
            </a:r>
          </a:p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Search for the lowest-energy path connecting 2 minima in the space of a suitable order parameter (supercell box m.).</a:t>
            </a:r>
          </a:p>
          <a:p>
            <a:pPr marL="342900">
              <a:spcBef>
                <a:spcPts val="575"/>
              </a:spcBef>
              <a:buClrTx/>
              <a:buFontTx/>
              <a:buNone/>
            </a:pPr>
            <a:endParaRPr lang="en-GB" altLang="es-ES" sz="2300"/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B3599FC1-A1C1-1C75-F013-84A504CA4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aphicFrame>
        <p:nvGraphicFramePr>
          <p:cNvPr id="27652" name="Object 4">
            <a:extLst>
              <a:ext uri="{FF2B5EF4-FFF2-40B4-BE49-F238E27FC236}">
                <a16:creationId xmlns:a16="http://schemas.microsoft.com/office/drawing/2014/main" id="{64F16688-2C3D-7C49-4592-22B45FB7AB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9750" y="2971800"/>
          <a:ext cx="4416425" cy="303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525271" imgH="3790476" progId="">
                  <p:embed/>
                </p:oleObj>
              </mc:Choice>
              <mc:Fallback>
                <p:oleObj r:id="rId3" imgW="5525271" imgH="3790476" progId="">
                  <p:embed/>
                  <p:pic>
                    <p:nvPicPr>
                      <p:cNvPr id="27652" name="Object 4">
                        <a:extLst>
                          <a:ext uri="{FF2B5EF4-FFF2-40B4-BE49-F238E27FC236}">
                            <a16:creationId xmlns:a16="http://schemas.microsoft.com/office/drawing/2014/main" id="{64F16688-2C3D-7C49-4592-22B45FB7AB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2971800"/>
                        <a:ext cx="4416425" cy="30305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>
            <a:extLst>
              <a:ext uri="{FF2B5EF4-FFF2-40B4-BE49-F238E27FC236}">
                <a16:creationId xmlns:a16="http://schemas.microsoft.com/office/drawing/2014/main" id="{34B75CCD-A3F2-138A-2A62-0DF79FB61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148638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Metadynamics</a:t>
            </a:r>
          </a:p>
        </p:txBody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DEB43F0E-3666-45D9-0A42-14C759A81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125538"/>
            <a:ext cx="8208963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/>
              <a:t>G modified by a history-dependent term: sum of Gaussians placed at visited points to discourage dynamics from visiting them again.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/>
              <a:t>Basin of atraction filled with Gaussians that increase G. When G becomes high enough to overcome the barrier, the system enters a new basin of atraction of a new structure. </a:t>
            </a:r>
          </a:p>
          <a:p>
            <a:pPr marL="327025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endParaRPr lang="en-GB" altLang="en-US" sz="2400"/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en-GB" altLang="en-US" sz="2400">
                <a:solidFill>
                  <a:srgbClr val="0000FF"/>
                </a:solidFill>
              </a:rPr>
              <a:t>EFFICIENCY </a:t>
            </a:r>
            <a:r>
              <a:rPr lang="en-GB" altLang="en-US" sz="2400"/>
              <a:t>depends on: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/>
              <a:t>Width &amp; amplitude of Gaussians.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/>
              <a:t>Too large may lead to wrong phase transitions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/>
              <a:t>But too small, may require too many metadynamics steps.            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5BCEC1A8-F5E6-5740-D132-7C89CF164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>
            <a:extLst>
              <a:ext uri="{FF2B5EF4-FFF2-40B4-BE49-F238E27FC236}">
                <a16:creationId xmlns:a16="http://schemas.microsoft.com/office/drawing/2014/main" id="{99D49281-30B4-365C-B060-C87B84EBD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Global methods</a:t>
            </a:r>
          </a:p>
          <a:p>
            <a:pPr algn="ctr">
              <a:buClrTx/>
              <a:buFontTx/>
              <a:buNone/>
            </a:pPr>
            <a:endParaRPr lang="en-GB" altLang="es-ES" sz="3800">
              <a:effectLst>
                <a:outerShdw blurRad="38100" dist="38100" dir="2700000" algn="tl">
                  <a:srgbClr val="C0C0C0"/>
                </a:outerShdw>
              </a:effectLst>
              <a:ea typeface="Microsoft YaHei" panose="020B0503020204020204" pitchFamily="34" charset="-122"/>
            </a:endParaRPr>
          </a:p>
        </p:txBody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B72C8123-5A01-02EF-3A7E-86B8CC699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18150"/>
            <a:ext cx="5184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77E2D272-009D-9F13-FCBE-7BCB875B0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439863"/>
            <a:ext cx="7848600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SzPct val="50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300"/>
              <a:t>They do not need a good initial starting guess.</a:t>
            </a:r>
          </a:p>
          <a:p>
            <a:pPr>
              <a:buSzPct val="50000"/>
              <a:buFont typeface="Times New Roman" panose="02020603050405020304" pitchFamily="18" charset="0"/>
              <a:buBlip>
                <a:blip r:embed="rId3"/>
              </a:buBlip>
            </a:pPr>
            <a:r>
              <a:rPr lang="es-ES" altLang="es-ES" sz="2300"/>
              <a:t>Initial randomly generated structures </a:t>
            </a:r>
          </a:p>
          <a:p>
            <a:pPr>
              <a:buClrTx/>
              <a:buSzPct val="50000"/>
              <a:buFontTx/>
              <a:buNone/>
            </a:pPr>
            <a:endParaRPr lang="es-ES" altLang="es-ES" sz="2300"/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49D9B336-B925-1209-6B3A-CDC1A4A49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525" y="3168650"/>
            <a:ext cx="6983413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s-ES"/>
              <a:t>Random structure searches</a:t>
            </a:r>
          </a:p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s-ES"/>
              <a:t>Evolutionary algorithms</a:t>
            </a:r>
          </a:p>
          <a:p>
            <a:pPr>
              <a:buSzPct val="59000"/>
              <a:buFont typeface="Times New Roman" panose="02020603050405020304" pitchFamily="18" charset="0"/>
              <a:buBlip>
                <a:blip r:embed="rId4"/>
              </a:buBlip>
            </a:pPr>
            <a:r>
              <a:rPr lang="es-ES" altLang="es-ES"/>
              <a:t>Particle swarm optimization technique</a:t>
            </a:r>
          </a:p>
          <a:p>
            <a:pPr>
              <a:buClrTx/>
              <a:buSzPct val="59000"/>
              <a:buFontTx/>
              <a:buNone/>
            </a:pPr>
            <a:endParaRPr lang="es-ES" alt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>
            <a:extLst>
              <a:ext uri="{FF2B5EF4-FFF2-40B4-BE49-F238E27FC236}">
                <a16:creationId xmlns:a16="http://schemas.microsoft.com/office/drawing/2014/main" id="{53AF13B0-D15D-85C2-34A5-5B6E7E53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Random searching (AIRSS)</a:t>
            </a:r>
          </a:p>
        </p:txBody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31269871-3537-43ED-3721-65056C00F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1313" indent="-322263"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endParaRPr lang="en-GB" altLang="en-US" sz="2300" dirty="0">
              <a:ea typeface="Microsoft YaHei" panose="020B0503020204020204" pitchFamily="34" charset="-122"/>
            </a:endParaRPr>
          </a:p>
          <a:p>
            <a:pPr marL="322263" indent="-303213"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The simplest approach if nothing is known about the system</a:t>
            </a:r>
          </a:p>
          <a:p>
            <a:pPr marL="322263" indent="-303213"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solidFill>
                  <a:schemeClr val="accent2"/>
                </a:solidFill>
                <a:ea typeface="Microsoft YaHei" panose="020B0503020204020204" pitchFamily="34" charset="-122"/>
              </a:rPr>
              <a:t>Exploration</a:t>
            </a:r>
            <a:r>
              <a:rPr lang="en-GB" altLang="en-US" sz="2300" dirty="0">
                <a:ea typeface="Microsoft YaHei" panose="020B0503020204020204" pitchFamily="34" charset="-122"/>
              </a:rPr>
              <a:t> of the whole PES by calculating the Gibbs free energy of a set of random structures.</a:t>
            </a:r>
          </a:p>
        </p:txBody>
      </p:sp>
      <p:graphicFrame>
        <p:nvGraphicFramePr>
          <p:cNvPr id="30723" name="Object 3">
            <a:extLst>
              <a:ext uri="{FF2B5EF4-FFF2-40B4-BE49-F238E27FC236}">
                <a16:creationId xmlns:a16="http://schemas.microsoft.com/office/drawing/2014/main" id="{C04803A7-EDE8-24D8-88F1-AA357DABF0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213" y="2881313"/>
          <a:ext cx="4181475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571429" imgH="3971429" progId="">
                  <p:embed/>
                </p:oleObj>
              </mc:Choice>
              <mc:Fallback>
                <p:oleObj r:id="rId3" imgW="5571429" imgH="3971429" progId="">
                  <p:embed/>
                  <p:pic>
                    <p:nvPicPr>
                      <p:cNvPr id="30723" name="Object 3">
                        <a:extLst>
                          <a:ext uri="{FF2B5EF4-FFF2-40B4-BE49-F238E27FC236}">
                            <a16:creationId xmlns:a16="http://schemas.microsoft.com/office/drawing/2014/main" id="{C04803A7-EDE8-24D8-88F1-AA357DABF0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2881313"/>
                        <a:ext cx="4181475" cy="29813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4" name="Picture 4">
            <a:extLst>
              <a:ext uri="{FF2B5EF4-FFF2-40B4-BE49-F238E27FC236}">
                <a16:creationId xmlns:a16="http://schemas.microsoft.com/office/drawing/2014/main" id="{85837A26-E852-9A98-F232-61161D154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3213100"/>
            <a:ext cx="2357437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E2CFEACB-7CAC-46C6-B267-49AC348EF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cs typeface="WenQuanYi Zen Hei Sharp" charset="0"/>
              </a:rPr>
              <a:t>Structure searching (AIRSS)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4ED53BA-8663-4204-8EDA-D62EF7787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981075"/>
            <a:ext cx="8231188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cs typeface="WenQuanYi Zen Hei Sharp" charset="0"/>
              </a:rPr>
              <a:t>input: pressure, volume, number of atoms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8554CCF-DA4D-4D87-B8E6-0BDA7591C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274888"/>
            <a:ext cx="6767512" cy="3625850"/>
          </a:xfrm>
          <a:prstGeom prst="rect">
            <a:avLst/>
          </a:prstGeom>
          <a:solidFill>
            <a:srgbClr val="FFC5A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107950" indent="-107950"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07950" algn="l"/>
                <a:tab pos="555625" algn="l"/>
                <a:tab pos="1004888" algn="l"/>
                <a:tab pos="1454150" algn="l"/>
                <a:tab pos="1903413" algn="l"/>
                <a:tab pos="2352675" algn="l"/>
                <a:tab pos="2801938" algn="l"/>
                <a:tab pos="3251200" algn="l"/>
                <a:tab pos="3700463" algn="l"/>
                <a:tab pos="4149725" algn="l"/>
                <a:tab pos="4598988" algn="l"/>
                <a:tab pos="5048250" algn="l"/>
                <a:tab pos="5497513" algn="l"/>
                <a:tab pos="5946775" algn="l"/>
                <a:tab pos="6396038" algn="l"/>
                <a:tab pos="6845300" algn="l"/>
                <a:tab pos="7294563" algn="l"/>
                <a:tab pos="7743825" algn="l"/>
                <a:tab pos="8193088" algn="l"/>
                <a:tab pos="8642350" algn="l"/>
                <a:tab pos="90916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Font typeface="Times New Roman" panose="02020603050405020304" pitchFamily="18" charset="0"/>
              <a:buAutoNum type="arabicPeriod"/>
            </a:pPr>
            <a:r>
              <a:rPr lang="en-GB" altLang="es-ES" sz="2300"/>
              <a:t> Make a random unit cell</a:t>
            </a:r>
          </a:p>
          <a:p>
            <a:pPr>
              <a:spcBef>
                <a:spcPts val="1438"/>
              </a:spcBef>
              <a:buFont typeface="Times New Roman" panose="02020603050405020304" pitchFamily="18" charset="0"/>
              <a:buAutoNum type="arabicPeriod"/>
            </a:pPr>
            <a:r>
              <a:rPr lang="en-GB" altLang="es-ES" sz="2300"/>
              <a:t> Throw a given number of atoms, of given type into the unit cell</a:t>
            </a:r>
          </a:p>
          <a:p>
            <a:pPr>
              <a:spcBef>
                <a:spcPts val="1438"/>
              </a:spcBef>
              <a:buFont typeface="Times New Roman" panose="02020603050405020304" pitchFamily="18" charset="0"/>
              <a:buAutoNum type="arabicPeriod"/>
            </a:pPr>
            <a:r>
              <a:rPr lang="en-GB" altLang="es-ES" sz="2300"/>
              <a:t> Relax carefully under quantum-mechanical forces and stress</a:t>
            </a:r>
          </a:p>
          <a:p>
            <a:pPr>
              <a:spcBef>
                <a:spcPts val="1438"/>
              </a:spcBef>
              <a:buFont typeface="Times New Roman" panose="02020603050405020304" pitchFamily="18" charset="0"/>
              <a:buAutoNum type="arabicPeriod"/>
            </a:pPr>
            <a:r>
              <a:rPr lang="en-GB" altLang="es-ES" sz="2300"/>
              <a:t> Repeat</a:t>
            </a:r>
          </a:p>
          <a:p>
            <a:pPr>
              <a:spcBef>
                <a:spcPts val="1438"/>
              </a:spcBef>
              <a:buFont typeface="Times New Roman" panose="02020603050405020304" pitchFamily="18" charset="0"/>
              <a:buAutoNum type="arabicPeriod"/>
            </a:pPr>
            <a:r>
              <a:rPr lang="en-GB" altLang="es-ES" sz="2300"/>
              <a:t> Look for the lowest energy or more “interesting” structures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68B58540-4A12-4E76-94FB-66FA22AE1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485900"/>
            <a:ext cx="40322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750"/>
              </a:spcBef>
              <a:buClrTx/>
              <a:buFontTx/>
              <a:buNone/>
            </a:pPr>
            <a:r>
              <a:rPr lang="en-GB" altLang="es-ES">
                <a:solidFill>
                  <a:srgbClr val="0000FF"/>
                </a:solidFill>
              </a:rPr>
              <a:t>The  recipe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>
            <a:extLst>
              <a:ext uri="{FF2B5EF4-FFF2-40B4-BE49-F238E27FC236}">
                <a16:creationId xmlns:a16="http://schemas.microsoft.com/office/drawing/2014/main" id="{2FCD3406-187B-4E0A-94DA-1D11D00ED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620713"/>
            <a:ext cx="7561262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cs typeface="WenQuanYi Zen Hei Sharp" charset="0"/>
              </a:rPr>
              <a:t>Structure searching (AIRSS)</a:t>
            </a: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EA734D7F-8FF5-4BE2-95BB-6F6D982CE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31188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cs typeface="WenQuanYi Zen Hei Sharp" charset="0"/>
              </a:rPr>
              <a:t>Example: Silicon</a:t>
            </a:r>
          </a:p>
        </p:txBody>
      </p:sp>
      <p:pic>
        <p:nvPicPr>
          <p:cNvPr id="10243" name="Picture 3">
            <a:extLst>
              <a:ext uri="{FF2B5EF4-FFF2-40B4-BE49-F238E27FC236}">
                <a16:creationId xmlns:a16="http://schemas.microsoft.com/office/drawing/2014/main" id="{CEACEC59-7BCA-4FC8-A14E-601F64D98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2349500"/>
            <a:ext cx="4170362" cy="410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>
            <a:extLst>
              <a:ext uri="{FF2B5EF4-FFF2-40B4-BE49-F238E27FC236}">
                <a16:creationId xmlns:a16="http://schemas.microsoft.com/office/drawing/2014/main" id="{2C6F9C09-B089-4CB9-B4B3-4CA01C1F7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cs typeface="WenQuanYi Zen Hei Sharp" charset="0"/>
              </a:rPr>
              <a:t>Structure searching (AIRSS)</a:t>
            </a:r>
          </a:p>
        </p:txBody>
      </p:sp>
      <p:sp>
        <p:nvSpPr>
          <p:cNvPr id="11266" name="Text Box 2">
            <a:extLst>
              <a:ext uri="{FF2B5EF4-FFF2-40B4-BE49-F238E27FC236}">
                <a16:creationId xmlns:a16="http://schemas.microsoft.com/office/drawing/2014/main" id="{A03E0AC6-FC07-476D-BB50-F9A2BA29F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981075"/>
            <a:ext cx="8364538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cs typeface="WenQuanYi Zen Hei Sharp" charset="0"/>
              </a:rPr>
              <a:t>Problem:  Exponential wall</a:t>
            </a:r>
          </a:p>
          <a:p>
            <a:pPr marL="336550" indent="-330200"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cs typeface="WenQuanYi Zen Hei Sharp" charset="0"/>
              </a:rPr>
              <a:t>The number of metastable states is expected to increase exponentially with the system size</a:t>
            </a:r>
          </a:p>
          <a:p>
            <a:pPr marL="341313"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cs typeface="WenQuanYi Zen Hei Sharp" charset="0"/>
            </a:endParaRP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cs typeface="WenQuanYi Zen Hei Sharp" charset="0"/>
              </a:rPr>
              <a:t>Solution:  Use of constraints</a:t>
            </a:r>
          </a:p>
          <a:p>
            <a:pPr marL="336550" indent="-330200"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cs typeface="WenQuanYi Zen Hei Sharp" charset="0"/>
              </a:rPr>
              <a:t>Based on: chemical ideas, symmetry, experimental data.</a:t>
            </a: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8E8EEF1E-37EB-4E33-9730-B910497C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2493963"/>
            <a:ext cx="3360738" cy="215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>
            <a:extLst>
              <a:ext uri="{FF2B5EF4-FFF2-40B4-BE49-F238E27FC236}">
                <a16:creationId xmlns:a16="http://schemas.microsoft.com/office/drawing/2014/main" id="{878ED257-A277-9F0B-1223-B1C098044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Evolutionary algorithms</a:t>
            </a:r>
          </a:p>
        </p:txBody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3E3EE788-95B4-CEE8-A10C-45F6D631A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0600"/>
            <a:ext cx="8763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0000FF"/>
                </a:solidFill>
                <a:ea typeface="Microsoft YaHei" panose="020B0503020204020204" pitchFamily="34" charset="-122"/>
              </a:rPr>
              <a:t>Inspired by natural evolution of a population where offspring resemble parents &amp; procreation is a reward for success.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Different computational codes: </a:t>
            </a:r>
            <a:r>
              <a:rPr lang="en-GB" altLang="en-US" sz="2400" dirty="0" err="1">
                <a:ea typeface="Microsoft YaHei" panose="020B0503020204020204" pitchFamily="34" charset="-122"/>
              </a:rPr>
              <a:t>XtalOpt</a:t>
            </a:r>
            <a:r>
              <a:rPr lang="en-GB" altLang="en-US" sz="2400" dirty="0">
                <a:ea typeface="Microsoft YaHei" panose="020B0503020204020204" pitchFamily="34" charset="-122"/>
              </a:rPr>
              <a:t>, GASP, </a:t>
            </a:r>
            <a:r>
              <a:rPr lang="en-GB" altLang="en-US" sz="2400" dirty="0">
                <a:solidFill>
                  <a:srgbClr val="00CC00"/>
                </a:solidFill>
                <a:ea typeface="Microsoft YaHei" panose="020B0503020204020204" pitchFamily="34" charset="-122"/>
              </a:rPr>
              <a:t>USPEX</a:t>
            </a:r>
            <a:r>
              <a:rPr lang="en-GB" altLang="en-US" sz="2400" dirty="0">
                <a:ea typeface="Microsoft YaHei" panose="020B0503020204020204" pitchFamily="34" charset="-122"/>
              </a:rPr>
              <a:t>….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Initial (random) population of structures. </a:t>
            </a:r>
            <a:r>
              <a:rPr lang="en-GB" altLang="en-US" sz="2400" dirty="0">
                <a:solidFill>
                  <a:srgbClr val="FF0000"/>
                </a:solidFill>
                <a:ea typeface="Microsoft YaHei" panose="020B0503020204020204" pitchFamily="34" charset="-122"/>
              </a:rPr>
              <a:t>Constraints</a:t>
            </a:r>
            <a:r>
              <a:rPr lang="en-GB" altLang="en-US" sz="2400" dirty="0">
                <a:ea typeface="Microsoft YaHei" panose="020B0503020204020204" pitchFamily="34" charset="-122"/>
              </a:rPr>
              <a:t>: estimated volume, minima d</a:t>
            </a:r>
            <a:r>
              <a:rPr lang="en-GB" altLang="en-US" sz="2400" baseline="-25000" dirty="0">
                <a:ea typeface="Microsoft YaHei" panose="020B0503020204020204" pitchFamily="34" charset="-122"/>
              </a:rPr>
              <a:t>s</a:t>
            </a:r>
            <a:r>
              <a:rPr lang="en-GB" altLang="en-US" sz="2400" dirty="0">
                <a:ea typeface="Microsoft YaHei" panose="020B0503020204020204" pitchFamily="34" charset="-122"/>
              </a:rPr>
              <a:t>, symmetry, lattice parameters, seeding with plausible structure, using building blocks…..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After relaxing structures, a fingerprint &amp; fitness are assigned to each structure. 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Identical structures are eliminated to prevent cancer growth.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Select lowest-energy structures as parents for new generation.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Standard variation operators: heredity, lattice mutation, permutation, atomic mutations.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ea typeface="Microsoft YaHei" panose="020B0503020204020204" pitchFamily="34" charset="-122"/>
              </a:rPr>
              <a:t>The best structure survives into the next generation &amp; random structures also added to preserve diversity.</a:t>
            </a:r>
          </a:p>
        </p:txBody>
      </p:sp>
    </p:spTree>
    <p:extLst>
      <p:ext uri="{BB962C8B-B14F-4D97-AF65-F5344CB8AC3E}">
        <p14:creationId xmlns:p14="http://schemas.microsoft.com/office/powerpoint/2010/main" val="39746334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Una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nueva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tabla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periódica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D0FB2A6-80E7-45DF-B89A-C1E053E89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054100"/>
            <a:ext cx="8291513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00C938D8-C1C2-472C-A73B-8D448A94CB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4325" y="1295400"/>
          <a:ext cx="6480175" cy="492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058080" imgH="4600440" progId="">
                  <p:embed/>
                </p:oleObj>
              </mc:Choice>
              <mc:Fallback>
                <p:oleObj r:id="rId3" imgW="6058080" imgH="4600440" progId="">
                  <p:embed/>
                  <p:pic>
                    <p:nvPicPr>
                      <p:cNvPr id="9219" name="Object 3">
                        <a:extLst>
                          <a:ext uri="{FF2B5EF4-FFF2-40B4-BE49-F238E27FC236}">
                            <a16:creationId xmlns:a16="http://schemas.microsoft.com/office/drawing/2014/main" id="{00C938D8-C1C2-472C-A73B-8D448A94CB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4325" y="1295400"/>
                        <a:ext cx="6480175" cy="4921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1">
            <a:extLst>
              <a:ext uri="{FF2B5EF4-FFF2-40B4-BE49-F238E27FC236}">
                <a16:creationId xmlns:a16="http://schemas.microsoft.com/office/drawing/2014/main" id="{2F94620C-94BE-2932-A789-E9F32DA11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Evolutionary algorithms</a:t>
            </a:r>
          </a:p>
        </p:txBody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BC0936D5-279F-1382-FAD8-C97A8B0DF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990600"/>
            <a:ext cx="8364538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Procedure repeated until lowest E structure does not change</a:t>
            </a:r>
            <a:r>
              <a:rPr lang="en-GB" altLang="en-US" sz="2300">
                <a:ea typeface="Microsoft YaHei" panose="020B0503020204020204" pitchFamily="34" charset="-122"/>
              </a:rPr>
              <a:t>.</a:t>
            </a:r>
          </a:p>
        </p:txBody>
      </p:sp>
      <p:graphicFrame>
        <p:nvGraphicFramePr>
          <p:cNvPr id="35843" name="Object 3">
            <a:extLst>
              <a:ext uri="{FF2B5EF4-FFF2-40B4-BE49-F238E27FC236}">
                <a16:creationId xmlns:a16="http://schemas.microsoft.com/office/drawing/2014/main" id="{8DB41B81-D8E6-8A4C-E6D6-7F8D3D6C0A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7838" y="1619250"/>
          <a:ext cx="3951287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649114" imgH="6219048" progId="">
                  <p:embed/>
                </p:oleObj>
              </mc:Choice>
              <mc:Fallback>
                <p:oleObj r:id="rId3" imgW="5649114" imgH="6219048" progId="">
                  <p:embed/>
                  <p:pic>
                    <p:nvPicPr>
                      <p:cNvPr id="35843" name="Object 3">
                        <a:extLst>
                          <a:ext uri="{FF2B5EF4-FFF2-40B4-BE49-F238E27FC236}">
                            <a16:creationId xmlns:a16="http://schemas.microsoft.com/office/drawing/2014/main" id="{8DB41B81-D8E6-8A4C-E6D6-7F8D3D6C0A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838" y="1619250"/>
                        <a:ext cx="3951287" cy="43513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>
            <a:extLst>
              <a:ext uri="{FF2B5EF4-FFF2-40B4-BE49-F238E27FC236}">
                <a16:creationId xmlns:a16="http://schemas.microsoft.com/office/drawing/2014/main" id="{91936830-38CF-C690-B1AA-7800CBEC1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Particle swarm optimization</a:t>
            </a:r>
          </a:p>
        </p:txBody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5FCC29B-C8E3-9778-4FF9-56A69EEC4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364538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Swarm intelligence: information exchanges between individual particles, self-improving evolution, evolution guided by optimal particle.</a:t>
            </a:r>
          </a:p>
          <a:p>
            <a:pPr marL="342900"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n-US" sz="2300">
              <a:solidFill>
                <a:srgbClr val="0000FF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36867" name="Picture 3">
            <a:extLst>
              <a:ext uri="{FF2B5EF4-FFF2-40B4-BE49-F238E27FC236}">
                <a16:creationId xmlns:a16="http://schemas.microsoft.com/office/drawing/2014/main" id="{D77D029A-50A3-80C9-CB9D-22ADC4D17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57400"/>
            <a:ext cx="272732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4">
            <a:extLst>
              <a:ext uri="{FF2B5EF4-FFF2-40B4-BE49-F238E27FC236}">
                <a16:creationId xmlns:a16="http://schemas.microsoft.com/office/drawing/2014/main" id="{04903F39-3F8F-3A5D-A971-898539B53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57400"/>
            <a:ext cx="3051175" cy="202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9" name="Picture 5">
            <a:extLst>
              <a:ext uri="{FF2B5EF4-FFF2-40B4-BE49-F238E27FC236}">
                <a16:creationId xmlns:a16="http://schemas.microsoft.com/office/drawing/2014/main" id="{52C9FD99-B7C6-68F1-5D7C-A7014E7F9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0" b="34076"/>
          <a:stretch>
            <a:fillRect/>
          </a:stretch>
        </p:blipFill>
        <p:spPr bwMode="auto">
          <a:xfrm>
            <a:off x="1219200" y="4191000"/>
            <a:ext cx="6707188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>
            <a:extLst>
              <a:ext uri="{FF2B5EF4-FFF2-40B4-BE49-F238E27FC236}">
                <a16:creationId xmlns:a16="http://schemas.microsoft.com/office/drawing/2014/main" id="{D63DBF05-C0CD-B5D3-A77F-2613CDF24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Particle swarm optimization</a:t>
            </a:r>
          </a:p>
        </p:txBody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417DBCA4-578F-6FEC-38D3-0B47A8A26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43000"/>
            <a:ext cx="8364538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2263" indent="-322263"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22263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  <a:tab pos="9305925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Similar to evolutionary methods, but </a:t>
            </a:r>
            <a:r>
              <a:rPr lang="en-GB" altLang="en-US" sz="2300" dirty="0">
                <a:solidFill>
                  <a:srgbClr val="FF3333"/>
                </a:solidFill>
                <a:ea typeface="Microsoft YaHei" panose="020B0503020204020204" pitchFamily="34" charset="-122"/>
              </a:rPr>
              <a:t>no evolution operators</a:t>
            </a:r>
            <a:r>
              <a:rPr lang="en-GB" altLang="en-US" sz="2300" dirty="0">
                <a:ea typeface="Microsoft YaHei" panose="020B0503020204020204" pitchFamily="34" charset="-122"/>
              </a:rPr>
              <a:t> such as heredity or mutation.</a:t>
            </a:r>
          </a:p>
          <a:p>
            <a:pPr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First population (swarm) randomly generated with constraints.</a:t>
            </a:r>
          </a:p>
          <a:p>
            <a:pPr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Local optimization &amp; discarding of identical structures.</a:t>
            </a:r>
          </a:p>
          <a:p>
            <a:pPr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A fraction of the lowest E structures used to produce 60% of the structures in the new generation. (40% random).</a:t>
            </a:r>
          </a:p>
          <a:p>
            <a:pPr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Movement of the particles influenced by their individual past experience (</a:t>
            </a:r>
            <a:r>
              <a:rPr lang="en-GB" altLang="en-US" sz="2300" dirty="0" err="1">
                <a:ea typeface="Microsoft YaHei" panose="020B0503020204020204" pitchFamily="34" charset="-122"/>
              </a:rPr>
              <a:t>pbest</a:t>
            </a:r>
            <a:r>
              <a:rPr lang="en-GB" altLang="en-US" sz="2300" baseline="30000" dirty="0" err="1">
                <a:ea typeface="Microsoft YaHei" panose="020B0503020204020204" pitchFamily="34" charset="-122"/>
              </a:rPr>
              <a:t>t</a:t>
            </a:r>
            <a:r>
              <a:rPr lang="en-GB" altLang="en-US" sz="2300" dirty="0">
                <a:ea typeface="Microsoft YaHei" panose="020B0503020204020204" pitchFamily="34" charset="-122"/>
              </a:rPr>
              <a:t>, </a:t>
            </a:r>
            <a:r>
              <a:rPr lang="en-GB" altLang="en-US" sz="2300" dirty="0" err="1">
                <a:ea typeface="Microsoft YaHei" panose="020B0503020204020204" pitchFamily="34" charset="-122"/>
              </a:rPr>
              <a:t>v</a:t>
            </a:r>
            <a:r>
              <a:rPr lang="en-GB" altLang="en-US" sz="2300" baseline="30000" dirty="0" err="1">
                <a:ea typeface="Microsoft YaHei" panose="020B0503020204020204" pitchFamily="34" charset="-122"/>
              </a:rPr>
              <a:t>t</a:t>
            </a:r>
            <a:r>
              <a:rPr lang="en-GB" altLang="en-US" sz="2300" dirty="0">
                <a:ea typeface="Microsoft YaHei" panose="020B0503020204020204" pitchFamily="34" charset="-122"/>
              </a:rPr>
              <a:t>) and that of the swarm (</a:t>
            </a:r>
            <a:r>
              <a:rPr lang="en-GB" altLang="en-US" sz="2300" dirty="0" err="1">
                <a:ea typeface="Microsoft YaHei" panose="020B0503020204020204" pitchFamily="34" charset="-122"/>
              </a:rPr>
              <a:t>gbest</a:t>
            </a:r>
            <a:r>
              <a:rPr lang="en-GB" altLang="en-US" sz="2300" baseline="30000" dirty="0" err="1">
                <a:ea typeface="Microsoft YaHei" panose="020B0503020204020204" pitchFamily="34" charset="-122"/>
              </a:rPr>
              <a:t>t</a:t>
            </a:r>
            <a:r>
              <a:rPr lang="en-GB" altLang="en-US" sz="2300" dirty="0">
                <a:ea typeface="Microsoft YaHei" panose="020B0503020204020204" pitchFamily="34" charset="-122"/>
              </a:rPr>
              <a:t>).</a:t>
            </a:r>
          </a:p>
          <a:p>
            <a:pPr>
              <a:lnSpc>
                <a:spcPct val="80000"/>
              </a:lnSpc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n-US" sz="2300" dirty="0">
                <a:ea typeface="Microsoft YaHei" panose="020B0503020204020204" pitchFamily="34" charset="-122"/>
              </a:rPr>
              <a:t>As the evolutionary methods, it learns from history and zooms in the most promising region of the configurational space.</a:t>
            </a:r>
          </a:p>
          <a:p>
            <a:pPr marL="341313"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n-US" sz="2300" dirty="0"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>
            <a:extLst>
              <a:ext uri="{FF2B5EF4-FFF2-40B4-BE49-F238E27FC236}">
                <a16:creationId xmlns:a16="http://schemas.microsoft.com/office/drawing/2014/main" id="{2F0EA2F1-4CB7-7C94-8A5B-9CB7EA1FE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Particle swarm optimization</a:t>
            </a:r>
          </a:p>
        </p:txBody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50BDAA93-744E-55BE-A88A-07FAB2E84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14400"/>
            <a:ext cx="8364538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Algorithm</a:t>
            </a:r>
          </a:p>
        </p:txBody>
      </p:sp>
      <p:graphicFrame>
        <p:nvGraphicFramePr>
          <p:cNvPr id="38915" name="Object 3">
            <a:extLst>
              <a:ext uri="{FF2B5EF4-FFF2-40B4-BE49-F238E27FC236}">
                <a16:creationId xmlns:a16="http://schemas.microsoft.com/office/drawing/2014/main" id="{78779339-D07C-922C-894A-3B2F6C7E31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1371600"/>
          <a:ext cx="6650038" cy="461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7000000" imgH="4858428" progId="">
                  <p:embed/>
                </p:oleObj>
              </mc:Choice>
              <mc:Fallback>
                <p:oleObj r:id="rId3" imgW="7000000" imgH="4858428" progId="">
                  <p:embed/>
                  <p:pic>
                    <p:nvPicPr>
                      <p:cNvPr id="38915" name="Object 3">
                        <a:extLst>
                          <a:ext uri="{FF2B5EF4-FFF2-40B4-BE49-F238E27FC236}">
                            <a16:creationId xmlns:a16="http://schemas.microsoft.com/office/drawing/2014/main" id="{78779339-D07C-922C-894A-3B2F6C7E31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71600"/>
                        <a:ext cx="6650038" cy="46164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82B6FA9C-3E46-B891-91C4-15191EB00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Particle swarm optimization</a:t>
            </a:r>
          </a:p>
        </p:txBody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71D82EA9-304B-A869-1A0F-7C7E04427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14400"/>
            <a:ext cx="8364538" cy="514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r>
              <a:rPr lang="en-GB" altLang="en-US" sz="2300">
                <a:solidFill>
                  <a:srgbClr val="0000FF"/>
                </a:solidFill>
                <a:ea typeface="Microsoft YaHei" panose="020B0503020204020204" pitchFamily="34" charset="-122"/>
              </a:rPr>
              <a:t>Algorithm</a:t>
            </a:r>
          </a:p>
          <a:p>
            <a:pPr>
              <a:lnSpc>
                <a:spcPct val="80000"/>
              </a:lnSpc>
              <a:spcBef>
                <a:spcPts val="575"/>
              </a:spcBef>
              <a:buClrTx/>
              <a:buFontTx/>
              <a:buNone/>
            </a:pPr>
            <a:endParaRPr lang="en-GB" altLang="en-US" sz="2300">
              <a:solidFill>
                <a:srgbClr val="0000FF"/>
              </a:solidFill>
              <a:ea typeface="Microsoft YaHei" panose="020B0503020204020204" pitchFamily="34" charset="-122"/>
            </a:endParaRPr>
          </a:p>
        </p:txBody>
      </p:sp>
      <p:graphicFrame>
        <p:nvGraphicFramePr>
          <p:cNvPr id="39939" name="Object 3">
            <a:extLst>
              <a:ext uri="{FF2B5EF4-FFF2-40B4-BE49-F238E27FC236}">
                <a16:creationId xmlns:a16="http://schemas.microsoft.com/office/drawing/2014/main" id="{9A715662-ACDC-555D-DCD8-55ECBC3A13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2550" y="1870075"/>
          <a:ext cx="6440488" cy="391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439799" imgH="3914286" progId="">
                  <p:embed/>
                </p:oleObj>
              </mc:Choice>
              <mc:Fallback>
                <p:oleObj r:id="rId3" imgW="6439799" imgH="3914286" progId="">
                  <p:embed/>
                  <p:pic>
                    <p:nvPicPr>
                      <p:cNvPr id="39939" name="Object 3">
                        <a:extLst>
                          <a:ext uri="{FF2B5EF4-FFF2-40B4-BE49-F238E27FC236}">
                            <a16:creationId xmlns:a16="http://schemas.microsoft.com/office/drawing/2014/main" id="{9A715662-ACDC-555D-DCD8-55ECBC3A13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550" y="1870075"/>
                        <a:ext cx="6440488" cy="39147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18D15F-87AB-1906-1F8B-C8E6C701F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8A34CA1E-0407-C37E-A975-08140D7B8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Convex hull and stability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2A2F285-61A1-B3D3-0BD4-EE233EE83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84784"/>
            <a:ext cx="5971313" cy="352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48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0D8DE-575A-BC5A-CB6F-F054B8A17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3AC04361-735E-D0B7-DBD5-D8635AFC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406" y="40922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Convex hull and stability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E51955F-EC75-295F-CEF4-3218D407E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66201"/>
            <a:ext cx="3915932" cy="273630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41F2236-F7A5-721B-772E-AA9039E1C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2816"/>
            <a:ext cx="3312368" cy="252968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A29AA3A-BB67-D862-4D51-0D47848D4720}"/>
              </a:ext>
            </a:extLst>
          </p:cNvPr>
          <p:cNvSpPr txBox="1"/>
          <p:nvPr/>
        </p:nvSpPr>
        <p:spPr>
          <a:xfrm>
            <a:off x="736257" y="4756384"/>
            <a:ext cx="78681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00B050"/>
                </a:solidFill>
              </a:rPr>
              <a:t>                      2D                                                            3D </a:t>
            </a:r>
          </a:p>
          <a:p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dirty="0">
                <a:solidFill>
                  <a:schemeClr val="tx1"/>
                </a:solidFill>
              </a:rPr>
              <a:t>     H</a:t>
            </a:r>
            <a:r>
              <a:rPr lang="es-ES" sz="1800" dirty="0">
                <a:solidFill>
                  <a:schemeClr val="tx1"/>
                </a:solidFill>
              </a:rPr>
              <a:t>2</a:t>
            </a:r>
            <a:r>
              <a:rPr lang="es-ES" sz="2000" dirty="0">
                <a:solidFill>
                  <a:schemeClr val="tx1"/>
                </a:solidFill>
              </a:rPr>
              <a:t>, S, Se, H2S (H:2/3,Se:0, Se:1/3) estables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s-ES" sz="2000" dirty="0">
                <a:solidFill>
                  <a:schemeClr val="tx1"/>
                </a:solidFill>
              </a:rPr>
              <a:t>     </a:t>
            </a:r>
            <a:r>
              <a:rPr lang="es-ES" sz="2000" dirty="0" err="1">
                <a:solidFill>
                  <a:schemeClr val="tx1"/>
                </a:solidFill>
              </a:rPr>
              <a:t>Phase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diagrams</a:t>
            </a:r>
            <a:r>
              <a:rPr lang="es-ES" sz="2000" dirty="0">
                <a:solidFill>
                  <a:schemeClr val="tx1"/>
                </a:solidFill>
              </a:rPr>
              <a:t> in </a:t>
            </a:r>
            <a:r>
              <a:rPr lang="es-ES" sz="2000" dirty="0" err="1">
                <a:solidFill>
                  <a:srgbClr val="00B050"/>
                </a:solidFill>
              </a:rPr>
              <a:t>Materials</a:t>
            </a:r>
            <a:r>
              <a:rPr lang="es-ES" sz="2000" dirty="0">
                <a:solidFill>
                  <a:srgbClr val="00B050"/>
                </a:solidFill>
              </a:rPr>
              <a:t> Project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choice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of</a:t>
            </a:r>
            <a:r>
              <a:rPr lang="es-ES" sz="2000" dirty="0">
                <a:solidFill>
                  <a:schemeClr val="tx1"/>
                </a:solidFill>
              </a:rPr>
              <a:t>: </a:t>
            </a:r>
            <a:r>
              <a:rPr lang="es-ES" sz="2000" dirty="0" err="1">
                <a:solidFill>
                  <a:schemeClr val="tx1"/>
                </a:solidFill>
              </a:rPr>
              <a:t>elements</a:t>
            </a:r>
            <a:r>
              <a:rPr lang="es-ES" sz="2000" dirty="0">
                <a:solidFill>
                  <a:schemeClr val="tx1"/>
                </a:solidFill>
              </a:rPr>
              <a:t>,  máximum </a:t>
            </a:r>
            <a:r>
              <a:rPr lang="es-ES" sz="2000" dirty="0" err="1">
                <a:solidFill>
                  <a:schemeClr val="tx1"/>
                </a:solidFill>
              </a:rPr>
              <a:t>energy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above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hull</a:t>
            </a:r>
            <a:r>
              <a:rPr lang="es-ES" sz="2000" dirty="0">
                <a:solidFill>
                  <a:schemeClr val="tx1"/>
                </a:solidFill>
              </a:rPr>
              <a:t>,  </a:t>
            </a:r>
            <a:r>
              <a:rPr lang="es-ES" sz="2000" dirty="0" err="1">
                <a:solidFill>
                  <a:schemeClr val="tx1"/>
                </a:solidFill>
              </a:rPr>
              <a:t>exchange-correlation</a:t>
            </a:r>
            <a:r>
              <a:rPr lang="es-ES" sz="2000" dirty="0">
                <a:solidFill>
                  <a:schemeClr val="tx1"/>
                </a:solidFill>
              </a:rPr>
              <a:t>…..at 0 </a:t>
            </a:r>
            <a:r>
              <a:rPr lang="es-ES" sz="2000" dirty="0" err="1">
                <a:solidFill>
                  <a:schemeClr val="tx1"/>
                </a:solidFill>
              </a:rPr>
              <a:t>GPa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7555409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DB51BB-9012-DF63-AD6F-5B66060D4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6A60F44D-B360-9AD9-4B5D-1658481D0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406" y="40922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n-U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Convex hull and stability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2406FE0-9C42-5014-FF5A-FC8E0C322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2228"/>
            <a:ext cx="5223434" cy="489654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A5EA910-05CC-BE29-37B7-4387A471B62B}"/>
              </a:ext>
            </a:extLst>
          </p:cNvPr>
          <p:cNvSpPr txBox="1"/>
          <p:nvPr/>
        </p:nvSpPr>
        <p:spPr>
          <a:xfrm>
            <a:off x="5402946" y="1340768"/>
            <a:ext cx="3284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AI</a:t>
            </a:r>
            <a:r>
              <a:rPr lang="es-ES" sz="2000" dirty="0">
                <a:solidFill>
                  <a:schemeClr val="tx1"/>
                </a:solidFill>
              </a:rPr>
              <a:t>AIRSS </a:t>
            </a:r>
            <a:r>
              <a:rPr lang="es-ES" sz="2000" dirty="0" err="1">
                <a:solidFill>
                  <a:schemeClr val="tx1"/>
                </a:solidFill>
              </a:rPr>
              <a:t>calculations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100, 300, 700 Ga</a:t>
            </a:r>
          </a:p>
          <a:p>
            <a:r>
              <a:rPr lang="es-ES" sz="2000" dirty="0">
                <a:solidFill>
                  <a:schemeClr val="tx1"/>
                </a:solidFill>
              </a:rPr>
              <a:t>400.000 </a:t>
            </a:r>
            <a:r>
              <a:rPr lang="es-ES" sz="2000" dirty="0" err="1">
                <a:solidFill>
                  <a:schemeClr val="tx1"/>
                </a:solidFill>
              </a:rPr>
              <a:t>structures</a:t>
            </a:r>
            <a:endParaRPr lang="es-ES" sz="2000" dirty="0">
              <a:solidFill>
                <a:schemeClr val="tx1"/>
              </a:solidFill>
            </a:endParaRPr>
          </a:p>
          <a:p>
            <a:endParaRPr lang="es-ES" sz="2000" dirty="0">
              <a:solidFill>
                <a:schemeClr val="tx1"/>
              </a:solidFill>
            </a:endParaRPr>
          </a:p>
          <a:p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HCNO: </a:t>
            </a:r>
            <a:r>
              <a:rPr lang="es-ES" sz="2000" dirty="0" err="1">
                <a:solidFill>
                  <a:schemeClr val="tx1"/>
                </a:solidFill>
              </a:rPr>
              <a:t>stable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s-ES" sz="2000" dirty="0">
                <a:solidFill>
                  <a:schemeClr val="tx1"/>
                </a:solidFill>
              </a:rPr>
              <a:t>regla del octeto</a:t>
            </a:r>
          </a:p>
          <a:p>
            <a:r>
              <a:rPr lang="es-ES" sz="2000" dirty="0" err="1">
                <a:solidFill>
                  <a:schemeClr val="tx1"/>
                </a:solidFill>
              </a:rPr>
              <a:t>Isoelectrónicos</a:t>
            </a:r>
            <a:r>
              <a:rPr lang="es-ES" sz="2000" dirty="0">
                <a:solidFill>
                  <a:schemeClr val="tx1"/>
                </a:solidFill>
              </a:rPr>
              <a:t> a diamante</a:t>
            </a:r>
          </a:p>
          <a:p>
            <a:r>
              <a:rPr lang="es-ES" sz="2000" dirty="0">
                <a:solidFill>
                  <a:schemeClr val="tx1"/>
                </a:solidFill>
              </a:rPr>
              <a:t>Deficientes en hidrógeno</a:t>
            </a:r>
            <a:endParaRPr lang="es-ES" sz="20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05995DB-037C-465D-0AC6-1D9B5D1B7DC9}"/>
              </a:ext>
            </a:extLst>
          </p:cNvPr>
          <p:cNvSpPr txBox="1"/>
          <p:nvPr/>
        </p:nvSpPr>
        <p:spPr>
          <a:xfrm>
            <a:off x="5402946" y="5134630"/>
            <a:ext cx="3345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00B0F0"/>
                </a:solidFill>
              </a:rPr>
              <a:t>L. J. Conway </a:t>
            </a:r>
            <a:r>
              <a:rPr lang="es-ES" sz="2000" i="1" dirty="0">
                <a:solidFill>
                  <a:srgbClr val="00B0F0"/>
                </a:solidFill>
              </a:rPr>
              <a:t>PNAS</a:t>
            </a:r>
            <a:r>
              <a:rPr lang="es-ES" sz="2000" dirty="0">
                <a:solidFill>
                  <a:srgbClr val="00B0F0"/>
                </a:solidFill>
              </a:rPr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7817066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>
            <a:extLst>
              <a:ext uri="{FF2B5EF4-FFF2-40B4-BE49-F238E27FC236}">
                <a16:creationId xmlns:a16="http://schemas.microsoft.com/office/drawing/2014/main" id="{49D27635-5177-4925-AF4E-BEE7E2FED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773238"/>
            <a:ext cx="837723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/>
              <a:t>Reconciliation of chemistry and quantum chemistry</a:t>
            </a:r>
          </a:p>
          <a:p>
            <a:pPr>
              <a:buClrTx/>
              <a:buFontTx/>
              <a:buNone/>
            </a:pPr>
            <a:endParaRPr lang="es-ES" altLang="es-E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7417F15B-9517-44F7-810D-F6F91953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00" y="2908300"/>
            <a:ext cx="2808288" cy="2017713"/>
          </a:xfrm>
          <a:prstGeom prst="rect">
            <a:avLst/>
          </a:prstGeom>
          <a:solidFill>
            <a:srgbClr val="009999"/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/>
              <a:t>Quantum Chem.</a:t>
            </a:r>
          </a:p>
          <a:p>
            <a:pPr algn="ctr">
              <a:buClrTx/>
              <a:buFontTx/>
              <a:buNone/>
            </a:pPr>
            <a:r>
              <a:rPr lang="es-ES" altLang="es-ES" sz="2000" i="1">
                <a:solidFill>
                  <a:srgbClr val="CCFF99"/>
                </a:solidFill>
              </a:rPr>
              <a:t>System</a:t>
            </a:r>
            <a:r>
              <a:rPr lang="es-ES" altLang="es-ES" sz="2000" i="1"/>
              <a:t>:Global </a:t>
            </a:r>
          </a:p>
          <a:p>
            <a:pPr algn="ctr">
              <a:buClrTx/>
              <a:buFontTx/>
              <a:buNone/>
            </a:pPr>
            <a:r>
              <a:rPr lang="es-ES" altLang="es-ES" sz="2000" i="1">
                <a:solidFill>
                  <a:srgbClr val="CCFF99"/>
                </a:solidFill>
              </a:rPr>
              <a:t>Concepts</a:t>
            </a:r>
            <a:r>
              <a:rPr lang="es-ES" altLang="es-ES" sz="2000" i="1"/>
              <a:t>: rigorous,</a:t>
            </a:r>
          </a:p>
          <a:p>
            <a:pPr algn="ctr">
              <a:buClrTx/>
              <a:buFontTx/>
              <a:buNone/>
            </a:pPr>
            <a:r>
              <a:rPr lang="es-ES" altLang="es-ES" sz="2000" i="1"/>
              <a:t>quantitative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41CC67E-C4B1-4079-AAA5-04A0F61B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3775" y="2835275"/>
            <a:ext cx="2844800" cy="2016125"/>
          </a:xfrm>
          <a:prstGeom prst="rect">
            <a:avLst/>
          </a:prstGeom>
          <a:solidFill>
            <a:srgbClr val="009999"/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/>
              <a:t>Classical Chem.</a:t>
            </a:r>
          </a:p>
          <a:p>
            <a:pPr algn="ctr">
              <a:buClrTx/>
              <a:buFontTx/>
              <a:buNone/>
            </a:pPr>
            <a:r>
              <a:rPr lang="es-ES" altLang="es-ES" sz="2000" i="1">
                <a:solidFill>
                  <a:srgbClr val="CCFF99"/>
                </a:solidFill>
              </a:rPr>
              <a:t>System</a:t>
            </a:r>
            <a:r>
              <a:rPr lang="es-ES" altLang="es-ES" sz="2000" i="1"/>
              <a:t>:Atoms, Bonds</a:t>
            </a:r>
          </a:p>
          <a:p>
            <a:pPr algn="ctr">
              <a:buClrTx/>
              <a:buFontTx/>
              <a:buNone/>
            </a:pPr>
            <a:r>
              <a:rPr lang="es-ES" altLang="es-ES" sz="2000" i="1">
                <a:solidFill>
                  <a:srgbClr val="CCFF99"/>
                </a:solidFill>
              </a:rPr>
              <a:t>Concepts</a:t>
            </a:r>
            <a:r>
              <a:rPr lang="es-ES" altLang="es-ES" sz="2000" i="1"/>
              <a:t>: empirical,</a:t>
            </a:r>
          </a:p>
          <a:p>
            <a:pPr algn="ctr">
              <a:buClrTx/>
              <a:buFontTx/>
              <a:buNone/>
            </a:pPr>
            <a:r>
              <a:rPr lang="es-ES" altLang="es-ES" sz="2000" i="1"/>
              <a:t>qualitative</a:t>
            </a:r>
          </a:p>
        </p:txBody>
      </p:sp>
      <p:sp>
        <p:nvSpPr>
          <p:cNvPr id="12292" name="AutoShape 4">
            <a:extLst>
              <a:ext uri="{FF2B5EF4-FFF2-40B4-BE49-F238E27FC236}">
                <a16:creationId xmlns:a16="http://schemas.microsoft.com/office/drawing/2014/main" id="{6CD4AA95-7552-4164-A6AA-826F50DF4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3556000"/>
            <a:ext cx="3024188" cy="935038"/>
          </a:xfrm>
          <a:prstGeom prst="leftRightArrowCallout">
            <a:avLst>
              <a:gd name="adj1" fmla="val 25000"/>
              <a:gd name="adj2" fmla="val 24537"/>
              <a:gd name="adj3" fmla="val 40429"/>
              <a:gd name="adj4" fmla="val 50000"/>
            </a:avLst>
          </a:prstGeom>
          <a:solidFill>
            <a:srgbClr val="FFCC66"/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3600">
                <a:effectLst>
                  <a:outerShdw blurRad="38100" dist="38100" dir="2700000" algn="tl">
                    <a:srgbClr val="FFFFFF"/>
                  </a:outerShdw>
                </a:effectLst>
              </a:rPr>
              <a:t>ELF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C31BEAB0-D0E9-4254-95A1-DFAF7E25C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4983163"/>
            <a:ext cx="538638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365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400">
                <a:solidFill>
                  <a:srgbClr val="C00000"/>
                </a:solidFill>
              </a:rPr>
              <a:t>Mathematical definition of bond</a:t>
            </a:r>
          </a:p>
          <a:p>
            <a:pPr>
              <a:buClrTx/>
              <a:buFontTx/>
              <a:buNone/>
            </a:pPr>
            <a:r>
              <a:rPr lang="es-ES" altLang="es-ES" sz="2400">
                <a:solidFill>
                  <a:srgbClr val="C00000"/>
                </a:solidFill>
              </a:rPr>
              <a:t>Quantitative bond properties (q,v)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DB03B4D9-D985-49F5-900A-58D7B6ADE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549275"/>
            <a:ext cx="8637588" cy="7651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3800">
                <a:effectLst>
                  <a:outerShdw blurRad="38100" dist="38100" dir="2700000" algn="tl">
                    <a:srgbClr val="C0C0C0"/>
                  </a:outerShdw>
                </a:effectLst>
              </a:rPr>
              <a:t> The Electron Localization Function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4075" y="3827463"/>
            <a:ext cx="5976938" cy="2428875"/>
          </a:xfrm>
          <a:prstGeom prst="rect">
            <a:avLst/>
          </a:prstGeom>
          <a:solidFill>
            <a:srgbClr val="FFFFFF"/>
          </a:solidFill>
          <a:ln w="9360" cap="sq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s-E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3887788"/>
            <a:ext cx="5387975" cy="238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98463" y="1557338"/>
            <a:ext cx="8218487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/>
          <a:lstStyle>
            <a:lvl1pPr marL="301625" indent="-301625"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lnSpc>
                <a:spcPct val="90000"/>
              </a:lnSpc>
              <a:spcBef>
                <a:spcPts val="575"/>
              </a:spcBef>
              <a:buClr>
                <a:srgbClr val="009999"/>
              </a:buClr>
              <a:buFont typeface="Times New Roman" pitchFamily="16" charset="0"/>
              <a:buBlip>
                <a:blip r:embed="rId4"/>
              </a:buBlip>
            </a:pP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attempt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to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better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understand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electron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localization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from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a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theoretical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standpoint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, Becke and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Edgecombe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developed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in 1990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the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electron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localization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function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(ELF).</a:t>
            </a:r>
          </a:p>
          <a:p>
            <a:pPr>
              <a:lnSpc>
                <a:spcPct val="90000"/>
              </a:lnSpc>
              <a:spcBef>
                <a:spcPts val="575"/>
              </a:spcBef>
              <a:buClr>
                <a:srgbClr val="009999"/>
              </a:buClr>
              <a:buFont typeface="Times New Roman" pitchFamily="16" charset="0"/>
              <a:buBlip>
                <a:blip r:embed="rId4"/>
              </a:buBlip>
            </a:pP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It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can be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interpreted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in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terms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excess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local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kinetic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energy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due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to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the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Pauli </a:t>
            </a:r>
            <a:r>
              <a:rPr lang="es-ES" sz="23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repulsion</a:t>
            </a:r>
            <a:r>
              <a:rPr lang="es-ES" sz="23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.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19113" y="3933825"/>
            <a:ext cx="1512887" cy="1008063"/>
          </a:xfrm>
          <a:prstGeom prst="rect">
            <a:avLst/>
          </a:prstGeom>
          <a:noFill/>
          <a:ln w="25560" cap="sq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marL="342900" indent="-333375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s-E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Pauli </a:t>
            </a:r>
          </a:p>
          <a:p>
            <a:pPr marL="342900" indent="-333375" algn="ctr"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s-E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repulsion</a:t>
            </a:r>
            <a:endParaRPr lang="es-ES" sz="2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cxnSp>
        <p:nvCxnSpPr>
          <p:cNvPr id="6149" name="AutoShape 5"/>
          <p:cNvCxnSpPr>
            <a:cxnSpLocks noChangeShapeType="1"/>
            <a:endCxn id="6148" idx="3"/>
          </p:cNvCxnSpPr>
          <p:nvPr/>
        </p:nvCxnSpPr>
        <p:spPr bwMode="auto">
          <a:xfrm flipH="1">
            <a:off x="2032000" y="4433888"/>
            <a:ext cx="1173163" cy="4762"/>
          </a:xfrm>
          <a:prstGeom prst="curvedConnector3">
            <a:avLst>
              <a:gd name="adj1" fmla="val 50000"/>
            </a:avLst>
          </a:prstGeom>
          <a:noFill/>
          <a:ln w="50760" cap="sq">
            <a:solidFill>
              <a:srgbClr val="FF66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7554913" y="5113338"/>
            <a:ext cx="484187" cy="762000"/>
          </a:xfrm>
          <a:prstGeom prst="upArrow">
            <a:avLst>
              <a:gd name="adj1" fmla="val 50000"/>
              <a:gd name="adj2" fmla="val 49945"/>
            </a:avLst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6483350" y="4184650"/>
            <a:ext cx="484188" cy="762000"/>
          </a:xfrm>
          <a:prstGeom prst="downArrow">
            <a:avLst>
              <a:gd name="adj1" fmla="val 50000"/>
              <a:gd name="adj2" fmla="val 49945"/>
            </a:avLst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4624388" y="5184775"/>
            <a:ext cx="484187" cy="762000"/>
          </a:xfrm>
          <a:prstGeom prst="downArrow">
            <a:avLst>
              <a:gd name="adj1" fmla="val 50000"/>
              <a:gd name="adj2" fmla="val 49945"/>
            </a:avLst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266700" y="549275"/>
            <a:ext cx="8637588" cy="7651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The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Electron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Localization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Function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8329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F456250B-3D76-4253-A7E2-AAA421EF0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2" y="487363"/>
            <a:ext cx="7458075" cy="7794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Na</a:t>
            </a:r>
            <a:r>
              <a:rPr lang="es-ES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fase hP4 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EC81F39-99AD-4EDC-A623-0BBFF9890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4" t="27405" r="21474" b="27405"/>
          <a:stretch>
            <a:fillRect/>
          </a:stretch>
        </p:blipFill>
        <p:spPr bwMode="auto">
          <a:xfrm>
            <a:off x="5735638" y="2824163"/>
            <a:ext cx="2928937" cy="3524250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1474" t="27405" r="21474" b="27405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Text Box 3">
            <a:extLst>
              <a:ext uri="{FF2B5EF4-FFF2-40B4-BE49-F238E27FC236}">
                <a16:creationId xmlns:a16="http://schemas.microsoft.com/office/drawing/2014/main" id="{DB17094A-406B-4F77-964E-05BB411E6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1266825"/>
            <a:ext cx="8066087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"/>
            </a:pPr>
            <a:r>
              <a:rPr lang="en-US" altLang="es-ES" sz="1800" dirty="0"/>
              <a:t>hP4 : </a:t>
            </a:r>
            <a:r>
              <a:rPr lang="en-US" altLang="es-ES" sz="1800" dirty="0" err="1"/>
              <a:t>aislante</a:t>
            </a:r>
            <a:r>
              <a:rPr lang="en-US" altLang="es-ES" sz="1800" dirty="0"/>
              <a:t> con band gap </a:t>
            </a:r>
            <a:r>
              <a:rPr lang="en-US" altLang="es-ES" sz="1800" dirty="0" err="1"/>
              <a:t>directo</a:t>
            </a:r>
            <a:r>
              <a:rPr lang="en-US" altLang="es-ES" sz="1800" dirty="0"/>
              <a:t> (</a:t>
            </a:r>
            <a:r>
              <a:rPr lang="en-US" altLang="es-ES" sz="1800" dirty="0" err="1"/>
              <a:t>Eg</a:t>
            </a:r>
            <a:r>
              <a:rPr lang="en-US" altLang="es-ES" sz="1800" dirty="0"/>
              <a:t>=2.1 eV)</a:t>
            </a:r>
          </a:p>
          <a:p>
            <a:pPr algn="just">
              <a:buFont typeface="Wingdings" panose="05000000000000000000" pitchFamily="2" charset="2"/>
              <a:buChar char=""/>
            </a:pPr>
            <a:r>
              <a:rPr lang="en-US" altLang="es-ES" sz="1800" dirty="0" err="1"/>
              <a:t>Cuencas</a:t>
            </a:r>
            <a:r>
              <a:rPr lang="en-US" altLang="es-ES" sz="1800" dirty="0"/>
              <a:t> de ELF: </a:t>
            </a:r>
            <a:r>
              <a:rPr lang="en-US" altLang="es-ES" sz="1800" dirty="0" err="1"/>
              <a:t>unidades</a:t>
            </a:r>
            <a:r>
              <a:rPr lang="en-US" altLang="es-ES" sz="1800" dirty="0"/>
              <a:t> </a:t>
            </a:r>
            <a:r>
              <a:rPr lang="en-US" altLang="es-ES" sz="1800" dirty="0" err="1"/>
              <a:t>localizadas</a:t>
            </a:r>
            <a:r>
              <a:rPr lang="en-US" altLang="es-ES" sz="1800" dirty="0"/>
              <a:t> sin </a:t>
            </a:r>
            <a:r>
              <a:rPr lang="en-US" altLang="es-ES" sz="1800" dirty="0" err="1"/>
              <a:t>conexión</a:t>
            </a:r>
            <a:r>
              <a:rPr lang="en-US" altLang="es-ES" sz="1800" dirty="0"/>
              <a:t>. </a:t>
            </a:r>
            <a:r>
              <a:rPr lang="en-US" altLang="es-ES" sz="1800" dirty="0" err="1"/>
              <a:t>Puede</a:t>
            </a:r>
            <a:r>
              <a:rPr lang="en-US" altLang="es-ES" sz="1800" dirty="0"/>
              <a:t> </a:t>
            </a:r>
            <a:r>
              <a:rPr lang="en-US" altLang="es-ES" sz="1800" dirty="0" err="1"/>
              <a:t>esto</a:t>
            </a:r>
            <a:r>
              <a:rPr lang="en-US" altLang="es-ES" sz="1800" dirty="0"/>
              <a:t> </a:t>
            </a:r>
            <a:r>
              <a:rPr lang="en-US" altLang="es-ES" sz="1800" dirty="0" err="1"/>
              <a:t>ayudarnos</a:t>
            </a:r>
            <a:r>
              <a:rPr lang="en-US" altLang="es-ES" sz="1800" dirty="0"/>
              <a:t> a </a:t>
            </a:r>
            <a:r>
              <a:rPr lang="en-US" altLang="es-ES" sz="1800" dirty="0" err="1"/>
              <a:t>entender</a:t>
            </a:r>
            <a:r>
              <a:rPr lang="en-US" altLang="es-ES" sz="1800" dirty="0"/>
              <a:t> la </a:t>
            </a:r>
            <a:r>
              <a:rPr lang="en-US" altLang="es-ES" sz="1800" dirty="0" err="1"/>
              <a:t>conductividad</a:t>
            </a:r>
            <a:r>
              <a:rPr lang="en-US" altLang="es-ES" sz="1800" dirty="0"/>
              <a:t>?</a:t>
            </a:r>
          </a:p>
          <a:p>
            <a:pPr algn="just">
              <a:buClrTx/>
              <a:buFontTx/>
              <a:buNone/>
            </a:pPr>
            <a:r>
              <a:rPr lang="en-US" altLang="es-ES" sz="1800" dirty="0"/>
              <a:t>(W. Kohn, Phys Rev A </a:t>
            </a:r>
            <a:r>
              <a:rPr lang="en-US" altLang="es-ES" sz="1800" b="1" dirty="0"/>
              <a:t>133</a:t>
            </a:r>
            <a:r>
              <a:rPr lang="en-US" altLang="es-ES" sz="1800" dirty="0"/>
              <a:t>,171: Theory of the insulating state”)</a:t>
            </a:r>
          </a:p>
          <a:p>
            <a:pPr algn="just">
              <a:buFont typeface="Wingdings" panose="05000000000000000000" pitchFamily="2" charset="2"/>
              <a:buChar char=""/>
            </a:pPr>
            <a:r>
              <a:rPr lang="en-US" altLang="es-ES" sz="1800" dirty="0" err="1"/>
              <a:t>Qué</a:t>
            </a:r>
            <a:r>
              <a:rPr lang="en-US" altLang="es-ES" sz="1800" dirty="0"/>
              <a:t> es un metal?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7DFFFC17-8D0A-43BD-8434-1F7073C9E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2827338"/>
            <a:ext cx="5116512" cy="3517900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Oval 5">
            <a:extLst>
              <a:ext uri="{FF2B5EF4-FFF2-40B4-BE49-F238E27FC236}">
                <a16:creationId xmlns:a16="http://schemas.microsoft.com/office/drawing/2014/main" id="{64DD4A50-9AB3-483E-ADF8-5BC470CD4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3832225"/>
            <a:ext cx="785813" cy="1430338"/>
          </a:xfrm>
          <a:prstGeom prst="ellipse">
            <a:avLst/>
          </a:prstGeom>
          <a:noFill/>
          <a:ln w="25560" cap="sq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60363" y="1916113"/>
            <a:ext cx="4284662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/>
          <a:lstStyle>
            <a:lvl1pPr marL="311150" indent="-301625"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 marL="676275" indent="-249238"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11150" algn="l"/>
                <a:tab pos="758825" algn="l"/>
                <a:tab pos="1208088" algn="l"/>
                <a:tab pos="1657350" algn="l"/>
                <a:tab pos="2106613" algn="l"/>
                <a:tab pos="2555875" algn="l"/>
                <a:tab pos="3005138" algn="l"/>
                <a:tab pos="3454400" algn="l"/>
                <a:tab pos="3903663" algn="l"/>
                <a:tab pos="4352925" algn="l"/>
                <a:tab pos="4802188" algn="l"/>
                <a:tab pos="5251450" algn="l"/>
                <a:tab pos="5700713" algn="l"/>
                <a:tab pos="6149975" algn="l"/>
                <a:tab pos="6599238" algn="l"/>
                <a:tab pos="7048500" algn="l"/>
                <a:tab pos="7497763" algn="l"/>
                <a:tab pos="7947025" algn="l"/>
                <a:tab pos="8396288" algn="l"/>
                <a:tab pos="8845550" algn="l"/>
                <a:tab pos="929481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spcBef>
                <a:spcPts val="800"/>
              </a:spcBef>
              <a:buClrTx/>
              <a:buFontTx/>
              <a:buNone/>
            </a:pPr>
            <a:r>
              <a:rPr lang="es-ES" sz="3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What does it look like?</a:t>
            </a:r>
          </a:p>
          <a:p>
            <a:pPr>
              <a:spcBef>
                <a:spcPts val="800"/>
              </a:spcBef>
              <a:buClrTx/>
              <a:buFontTx/>
              <a:buNone/>
            </a:pPr>
            <a:endParaRPr lang="es-ES" sz="3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lvl="1">
              <a:spcBef>
                <a:spcPts val="800"/>
              </a:spcBef>
              <a:buClrTx/>
              <a:buFontTx/>
              <a:buNone/>
            </a:pPr>
            <a:r>
              <a:rPr lang="es-ES" sz="3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ELF is maximal in Lewis entities</a:t>
            </a:r>
          </a:p>
          <a:p>
            <a:pPr marL="673100" lvl="1" indent="-250825">
              <a:spcBef>
                <a:spcPts val="600"/>
              </a:spcBef>
              <a:buClr>
                <a:srgbClr val="99CC00"/>
              </a:buClr>
              <a:buFont typeface="Wingdings" charset="2"/>
              <a:buChar char=""/>
            </a:pPr>
            <a:r>
              <a:rPr lang="es-ES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Bonds</a:t>
            </a:r>
          </a:p>
          <a:p>
            <a:pPr marL="673100" lvl="1" indent="-250825">
              <a:spcBef>
                <a:spcPts val="600"/>
              </a:spcBef>
              <a:buClr>
                <a:srgbClr val="99CC00"/>
              </a:buClr>
              <a:buFont typeface="Wingdings" charset="2"/>
              <a:buChar char=""/>
            </a:pPr>
            <a:r>
              <a:rPr lang="es-ES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Lone pairs</a:t>
            </a:r>
          </a:p>
          <a:p>
            <a:pPr marL="673100" lvl="1" indent="-250825">
              <a:spcBef>
                <a:spcPts val="600"/>
              </a:spcBef>
              <a:buClr>
                <a:srgbClr val="99CC00"/>
              </a:buClr>
              <a:buFont typeface="Wingdings" charset="2"/>
              <a:buChar char=""/>
            </a:pPr>
            <a:r>
              <a:rPr lang="es-ES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Shells</a:t>
            </a:r>
          </a:p>
        </p:txBody>
      </p:sp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928688" y="5715000"/>
            <a:ext cx="976312" cy="846138"/>
          </a:xfrm>
          <a:prstGeom prst="rightArrow">
            <a:avLst>
              <a:gd name="adj1" fmla="val 50000"/>
              <a:gd name="adj2" fmla="val 2884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5148263" y="1465264"/>
            <a:ext cx="3375025" cy="4868863"/>
            <a:chOff x="3243" y="923"/>
            <a:chExt cx="2126" cy="3067"/>
          </a:xfrm>
        </p:grpSpPr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95" b="8194"/>
            <a:stretch>
              <a:fillRect/>
            </a:stretch>
          </p:blipFill>
          <p:spPr bwMode="auto">
            <a:xfrm>
              <a:off x="3243" y="2306"/>
              <a:ext cx="2110" cy="1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173" name="AutoShape 5"/>
            <p:cNvSpPr>
              <a:spLocks noChangeArrowheads="1"/>
            </p:cNvSpPr>
            <p:nvPr/>
          </p:nvSpPr>
          <p:spPr bwMode="auto">
            <a:xfrm>
              <a:off x="4056" y="3525"/>
              <a:ext cx="278" cy="310"/>
            </a:xfrm>
            <a:prstGeom prst="upArrow">
              <a:avLst>
                <a:gd name="adj1" fmla="val 50000"/>
                <a:gd name="adj2" fmla="val 47624"/>
              </a:avLst>
            </a:prstGeom>
            <a:solidFill>
              <a:srgbClr val="CC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auto">
            <a:xfrm>
              <a:off x="4307" y="3207"/>
              <a:ext cx="278" cy="534"/>
            </a:xfrm>
            <a:prstGeom prst="upArrow">
              <a:avLst>
                <a:gd name="adj1" fmla="val 50000"/>
                <a:gd name="adj2" fmla="val 48022"/>
              </a:avLst>
            </a:prstGeom>
            <a:solidFill>
              <a:srgbClr val="96969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4706" y="3484"/>
              <a:ext cx="66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sz="4000">
                  <a:solidFill>
                    <a:srgbClr val="C00000"/>
                  </a:solidFill>
                </a:rPr>
                <a:t>LiCl</a:t>
              </a:r>
            </a:p>
          </p:txBody>
        </p:sp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3930" y="2970"/>
              <a:ext cx="550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sz="2400">
                  <a:solidFill>
                    <a:srgbClr val="C00000"/>
                  </a:solidFill>
                </a:rPr>
                <a:t>K(Cl)</a:t>
              </a:r>
            </a:p>
          </p:txBody>
        </p:sp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3888" y="3185"/>
              <a:ext cx="529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sz="2400">
                  <a:solidFill>
                    <a:srgbClr val="00B0F0"/>
                  </a:solidFill>
                </a:rPr>
                <a:t>L(Cl)</a:t>
              </a:r>
            </a:p>
          </p:txBody>
        </p:sp>
        <p:sp>
          <p:nvSpPr>
            <p:cNvPr id="7178" name="AutoShape 10"/>
            <p:cNvSpPr>
              <a:spLocks noChangeArrowheads="1"/>
            </p:cNvSpPr>
            <p:nvPr/>
          </p:nvSpPr>
          <p:spPr bwMode="auto">
            <a:xfrm>
              <a:off x="3763" y="3644"/>
              <a:ext cx="278" cy="261"/>
            </a:xfrm>
            <a:prstGeom prst="upArrow">
              <a:avLst>
                <a:gd name="adj1" fmla="val 50000"/>
                <a:gd name="adj2" fmla="val 50245"/>
              </a:avLst>
            </a:prstGeom>
            <a:solidFill>
              <a:srgbClr val="FF99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179" name="Text Box 11"/>
            <p:cNvSpPr txBox="1">
              <a:spLocks noChangeArrowheads="1"/>
            </p:cNvSpPr>
            <p:nvPr/>
          </p:nvSpPr>
          <p:spPr bwMode="auto">
            <a:xfrm>
              <a:off x="3471" y="3345"/>
              <a:ext cx="582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600">
                  <a:solidFill>
                    <a:srgbClr val="FFFFFF"/>
                  </a:solidFill>
                  <a:latin typeface="Arial" charset="0"/>
                  <a:ea typeface="WenQuanYi Zen Hei Sharp" charset="0"/>
                  <a:cs typeface="WenQuanYi Zen Hei Sharp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s-ES" sz="2400"/>
                <a:t>M(Cl)</a:t>
              </a:r>
            </a:p>
          </p:txBody>
        </p:sp>
        <p:pic>
          <p:nvPicPr>
            <p:cNvPr id="7180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923"/>
              <a:ext cx="2126" cy="1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266700" y="549275"/>
            <a:ext cx="8637588" cy="7651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The Electron Localization Function</a:t>
            </a:r>
          </a:p>
        </p:txBody>
      </p:sp>
    </p:spTree>
    <p:extLst>
      <p:ext uri="{BB962C8B-B14F-4D97-AF65-F5344CB8AC3E}">
        <p14:creationId xmlns:p14="http://schemas.microsoft.com/office/powerpoint/2010/main" val="36906884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7338" y="1487488"/>
            <a:ext cx="4068762" cy="47513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/>
          <a:lstStyle/>
          <a:p>
            <a:pPr marL="301625" indent="-301625">
              <a:spcBef>
                <a:spcPts val="575"/>
              </a:spcBef>
              <a:buFont typeface="Arial" charset="0"/>
              <a:buChar char="•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3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Each bond, lone pair=maximum of ELF</a:t>
            </a:r>
          </a:p>
          <a:p>
            <a:pPr marL="301625" indent="-301625">
              <a:spcBef>
                <a:spcPts val="675"/>
              </a:spcBef>
              <a:buFont typeface="Arial" charset="0"/>
              <a:buChar char="•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3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Each maximum has an associated region of space (basin)</a:t>
            </a:r>
            <a:r>
              <a:rPr lang="es-ES" sz="27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</a:p>
          <a:p>
            <a:pPr marL="666750" lvl="1" indent="-306388">
              <a:spcBef>
                <a:spcPts val="475"/>
              </a:spcBef>
              <a:buFont typeface="Arial" charset="0"/>
              <a:buChar char="–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19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Non overlapping</a:t>
            </a:r>
          </a:p>
          <a:p>
            <a:pPr marL="666750" lvl="1" indent="-306388">
              <a:spcBef>
                <a:spcPts val="475"/>
              </a:spcBef>
              <a:buFont typeface="Arial" charset="0"/>
              <a:buChar char="–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19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They fill up the volume</a:t>
            </a:r>
          </a:p>
          <a:p>
            <a:pPr marL="301625" indent="-301625">
              <a:lnSpc>
                <a:spcPct val="90000"/>
              </a:lnSpc>
              <a:spcBef>
                <a:spcPts val="575"/>
              </a:spcBef>
              <a:buFont typeface="Arial" charset="0"/>
              <a:buChar char="•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3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Each region has its own properties, which</a:t>
            </a:r>
          </a:p>
          <a:p>
            <a:pPr marL="666750" lvl="1" indent="-306388">
              <a:lnSpc>
                <a:spcPct val="90000"/>
              </a:lnSpc>
              <a:spcBef>
                <a:spcPts val="575"/>
              </a:spcBef>
              <a:buFont typeface="Arial" charset="0"/>
              <a:buChar char="–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3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are additive</a:t>
            </a:r>
          </a:p>
          <a:p>
            <a:pPr marL="666750" lvl="1" indent="-306388">
              <a:lnSpc>
                <a:spcPct val="90000"/>
              </a:lnSpc>
              <a:spcBef>
                <a:spcPts val="575"/>
              </a:spcBef>
              <a:buFont typeface="Arial" charset="0"/>
              <a:buChar char="–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3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recover the crystal value</a:t>
            </a:r>
          </a:p>
          <a:p>
            <a:pPr marL="669925" lvl="1" indent="-306388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E.g. volume, charge associated to a bond</a:t>
            </a:r>
            <a:r>
              <a:rPr lang="es-ES" sz="24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.</a:t>
            </a: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140200" y="1358900"/>
            <a:ext cx="4897438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/>
          <a:lstStyle/>
          <a:p>
            <a:pPr marL="301625" indent="-301625">
              <a:spcBef>
                <a:spcPts val="550"/>
              </a:spcBef>
              <a:buFont typeface="Arial" charset="0"/>
              <a:buChar char="•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Number, position and type of critical points (maxima, minima,etc) determine the topological features.</a:t>
            </a:r>
          </a:p>
          <a:p>
            <a:pPr marL="301625" indent="-301625">
              <a:spcBef>
                <a:spcPts val="550"/>
              </a:spcBef>
              <a:buFont typeface="Arial" charset="0"/>
              <a:buChar char="•"/>
              <a:tabLst>
                <a:tab pos="301625" algn="l"/>
                <a:tab pos="749300" algn="l"/>
                <a:tab pos="1198563" algn="l"/>
                <a:tab pos="1647825" algn="l"/>
                <a:tab pos="2097088" algn="l"/>
                <a:tab pos="2546350" algn="l"/>
                <a:tab pos="2995613" algn="l"/>
                <a:tab pos="3444875" algn="l"/>
                <a:tab pos="3894138" algn="l"/>
                <a:tab pos="4343400" algn="l"/>
                <a:tab pos="4792663" algn="l"/>
                <a:tab pos="5241925" algn="l"/>
                <a:tab pos="5691188" algn="l"/>
                <a:tab pos="6140450" algn="l"/>
                <a:tab pos="6589713" algn="l"/>
                <a:tab pos="7038975" algn="l"/>
                <a:tab pos="7488238" algn="l"/>
                <a:tab pos="7937500" algn="l"/>
                <a:tab pos="8386763" algn="l"/>
                <a:tab pos="8836025" algn="l"/>
                <a:tab pos="9285288" algn="l"/>
              </a:tabLst>
            </a:pPr>
            <a:r>
              <a:rPr lang="es-ES" sz="2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The saddle point that connects two basins is called the Bond Interaction Point (</a:t>
            </a:r>
            <a:r>
              <a:rPr lang="es-ES" sz="22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bip</a:t>
            </a:r>
            <a:r>
              <a:rPr lang="es-ES" sz="2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).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" b="1479"/>
          <a:stretch>
            <a:fillRect/>
          </a:stretch>
        </p:blipFill>
        <p:spPr bwMode="auto">
          <a:xfrm>
            <a:off x="4351338" y="3789363"/>
            <a:ext cx="4594225" cy="2519362"/>
          </a:xfrm>
          <a:prstGeom prst="rect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66700" y="549275"/>
            <a:ext cx="8637588" cy="7651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The Electron Localization Function</a:t>
            </a:r>
          </a:p>
        </p:txBody>
      </p:sp>
    </p:spTree>
    <p:extLst>
      <p:ext uri="{BB962C8B-B14F-4D97-AF65-F5344CB8AC3E}">
        <p14:creationId xmlns:p14="http://schemas.microsoft.com/office/powerpoint/2010/main" val="29685291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Alkali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metals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at HP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8313" y="1574800"/>
            <a:ext cx="8280400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It is becoming strikingly clear that the free-electron model of simple metals is not applicable when metals are compressed at intermediate pressures.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ea typeface="WenQuanYi Zen Hei Sharp" charset="0"/>
              <a:cs typeface="WenQuanYi Zen Hei Sharp" charset="0"/>
            </a:endParaRPr>
          </a:p>
          <a:p>
            <a:pPr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New structures appear: open, incommensurate structures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ea typeface="WenQuanYi Zen Hei Sharp" charset="0"/>
              <a:cs typeface="WenQuanYi Zen Hei Sharp" charset="0"/>
            </a:endParaRPr>
          </a:p>
          <a:p>
            <a:pPr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Unusual properties: decreased conductivity and melting points,    superconductivity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ea typeface="WenQuanYi Zen Hei Sharp" charset="0"/>
              <a:cs typeface="WenQuanYi Zen Hei Sharp" charset="0"/>
            </a:endParaRPr>
          </a:p>
          <a:p>
            <a:pPr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This challenging state of matter has been explained in terms of  FSBZ interactions, </a:t>
            </a:r>
            <a:r>
              <a:rPr lang="en-US" sz="2000" dirty="0" err="1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s→p</a:t>
            </a: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 or </a:t>
            </a:r>
            <a:r>
              <a:rPr lang="en-US" sz="2000" dirty="0" err="1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s→d</a:t>
            </a: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 electronic transitions, and more recently related to an </a:t>
            </a:r>
            <a:r>
              <a:rPr lang="en-US" sz="2000" dirty="0">
                <a:solidFill>
                  <a:srgbClr val="C00000"/>
                </a:solidFill>
                <a:ea typeface="WenQuanYi Zen Hei Sharp" charset="0"/>
                <a:cs typeface="WenQuanYi Zen Hei Sharp" charset="0"/>
              </a:rPr>
              <a:t>increase of valence electron density in interstitial regions</a:t>
            </a: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ea typeface="WenQuanYi Zen Hei Sharp" charset="0"/>
              <a:cs typeface="WenQuanYi Zen Hei Sharp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ea typeface="WenQuanYi Zen Hei Sharp" charset="0"/>
                <a:cs typeface="WenQuanYi Zen Hei Sharp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ea typeface="WenQuanYi Zen Hei Sharp" charset="0"/>
              <a:cs typeface="WenQuanYi Zen Hei Sharp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3678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82650" y="706438"/>
            <a:ext cx="7458075" cy="7794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Alkali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metals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structural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transformations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under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pressure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163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163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2033588" y="1871663"/>
          <a:ext cx="5075237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073840" imgH="3597840" progId="">
                  <p:embed/>
                </p:oleObj>
              </mc:Choice>
              <mc:Fallback>
                <p:oleObj r:id="rId6" imgW="5073840" imgH="3597840" progId="">
                  <p:embed/>
                  <p:pic>
                    <p:nvPicPr>
                      <p:cNvPr id="163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1871663"/>
                        <a:ext cx="5075237" cy="33559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033588" y="1628775"/>
          <a:ext cx="5075237" cy="359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5073840" imgH="3597840" progId="">
                  <p:embed/>
                </p:oleObj>
              </mc:Choice>
              <mc:Fallback>
                <p:oleObj r:id="rId8" imgW="5073840" imgH="3597840" progId="">
                  <p:embed/>
                  <p:pic>
                    <p:nvPicPr>
                      <p:cNvPr id="163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1628775"/>
                        <a:ext cx="5075237" cy="35988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058036"/>
            <a:ext cx="8366125" cy="302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205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63F205CE-A583-4736-BEA4-6D636E418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K:</a:t>
            </a:r>
            <a:r>
              <a:rPr lang="en-GB" altLang="es-ES" sz="3800" dirty="0"/>
              <a:t> 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hP4</a:t>
            </a:r>
            <a:r>
              <a:rPr lang="en-GB" altLang="es-ES" sz="3800" dirty="0"/>
              <a:t> 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phase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id="{51AFC2D1-1836-4863-89BE-71585FE28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1438"/>
            <a:ext cx="4537075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7" name="Picture 3">
            <a:extLst>
              <a:ext uri="{FF2B5EF4-FFF2-40B4-BE49-F238E27FC236}">
                <a16:creationId xmlns:a16="http://schemas.microsoft.com/office/drawing/2014/main" id="{402370C6-0F73-4AAD-ADC5-0E349F243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1535113"/>
            <a:ext cx="357187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8" name="Text Box 4">
            <a:extLst>
              <a:ext uri="{FF2B5EF4-FFF2-40B4-BE49-F238E27FC236}">
                <a16:creationId xmlns:a16="http://schemas.microsoft.com/office/drawing/2014/main" id="{38C729CD-92DB-44E8-BF9B-C3DBA2A83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5805488"/>
            <a:ext cx="871220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s-ES" sz="2000"/>
              <a:t>Crystal structure: hexagonal, SG </a:t>
            </a:r>
            <a:r>
              <a:rPr lang="en-GB" altLang="es-ES" sz="2000" i="1"/>
              <a:t>P6</a:t>
            </a:r>
            <a:r>
              <a:rPr lang="en-GB" altLang="es-ES" sz="2000" i="1" baseline="-25000"/>
              <a:t>3</a:t>
            </a:r>
            <a:r>
              <a:rPr lang="en-GB" altLang="es-ES" sz="2000" i="1"/>
              <a:t>/mmc, </a:t>
            </a:r>
            <a:r>
              <a:rPr lang="en-GB" altLang="es-ES" sz="2000"/>
              <a:t>two different sites (Wyckoff  2</a:t>
            </a:r>
            <a:r>
              <a:rPr lang="en-GB" altLang="es-ES" sz="2000" i="1"/>
              <a:t>a </a:t>
            </a:r>
            <a:r>
              <a:rPr lang="en-GB" altLang="es-ES" sz="2000"/>
              <a:t>(0,0,0) and 2</a:t>
            </a:r>
            <a:r>
              <a:rPr lang="en-GB" altLang="es-ES" sz="2000" i="1"/>
              <a:t>c </a:t>
            </a:r>
            <a:r>
              <a:rPr lang="en-GB" altLang="es-ES" sz="2000"/>
              <a:t>(1/3,2/3,1/4))</a:t>
            </a:r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id="{66CD4B06-F129-4711-89DC-385C5FB1D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5302250"/>
            <a:ext cx="1368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s-ES" sz="2000"/>
              <a:t>c/a=3.266</a:t>
            </a: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F53CB9E0-94E3-4B36-9590-DF4D1A985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5446713"/>
            <a:ext cx="136842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26631" name="Text Box 7">
            <a:extLst>
              <a:ext uri="{FF2B5EF4-FFF2-40B4-BE49-F238E27FC236}">
                <a16:creationId xmlns:a16="http://schemas.microsoft.com/office/drawing/2014/main" id="{9347E0AC-F939-47DC-9820-18F58FF58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5373688"/>
            <a:ext cx="1223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s-ES" sz="2000"/>
              <a:t>c/a=1.36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B627F865-CF86-44AB-8A88-5403C4795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K: hP4 phase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2D4C34DF-9060-4DE4-848D-2274F2228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3" y="1341438"/>
            <a:ext cx="5005387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altLang="es-ES" sz="2000"/>
              <a:t>Localization regions in interstitial voids</a:t>
            </a:r>
          </a:p>
          <a:p>
            <a:pPr algn="just">
              <a:buClrTx/>
              <a:buFontTx/>
              <a:buNone/>
            </a:pPr>
            <a:r>
              <a:rPr lang="en-US" altLang="es-ES" sz="2000"/>
              <a:t>Core-like topology</a:t>
            </a:r>
          </a:p>
          <a:p>
            <a:pPr algn="just">
              <a:buClrTx/>
              <a:buFontTx/>
              <a:buNone/>
            </a:pPr>
            <a:r>
              <a:rPr lang="en-US" altLang="es-ES" sz="2000"/>
              <a:t>Same structure as A</a:t>
            </a:r>
            <a:r>
              <a:rPr lang="en-US" altLang="es-ES" sz="2000" baseline="-25000"/>
              <a:t>2</a:t>
            </a:r>
            <a:r>
              <a:rPr lang="en-US" altLang="es-ES" sz="2000"/>
              <a:t>X compounds!</a:t>
            </a:r>
          </a:p>
          <a:p>
            <a:pPr algn="just">
              <a:buClrTx/>
              <a:buFontTx/>
              <a:buNone/>
            </a:pPr>
            <a:r>
              <a:rPr lang="en-US" altLang="es-ES" sz="2000"/>
              <a:t>Electrons in same position as anions!</a:t>
            </a:r>
          </a:p>
          <a:p>
            <a:pPr algn="just">
              <a:buClrTx/>
              <a:buFontTx/>
              <a:buNone/>
            </a:pPr>
            <a:r>
              <a:rPr lang="en-US" altLang="es-ES" sz="2000"/>
              <a:t>Close packing preserved if are considered!</a:t>
            </a:r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DE953AFD-9608-403E-8FAA-1645EDA28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0" t="9906" r="9520" b="9906"/>
          <a:stretch>
            <a:fillRect/>
          </a:stretch>
        </p:blipFill>
        <p:spPr bwMode="auto">
          <a:xfrm>
            <a:off x="4932363" y="3113088"/>
            <a:ext cx="3084512" cy="2916237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9520" t="9906" r="9520" b="9906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4">
            <a:extLst>
              <a:ext uri="{FF2B5EF4-FFF2-40B4-BE49-F238E27FC236}">
                <a16:creationId xmlns:a16="http://schemas.microsoft.com/office/drawing/2014/main" id="{F7B77890-B425-49C6-B366-264470FB6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0" t="9906" r="9520" b="9906"/>
          <a:stretch>
            <a:fillRect/>
          </a:stretch>
        </p:blipFill>
        <p:spPr bwMode="auto">
          <a:xfrm>
            <a:off x="900113" y="3240088"/>
            <a:ext cx="3065462" cy="2917825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9520" t="9906" r="9520" b="9906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7" name="Text Box 5">
            <a:extLst>
              <a:ext uri="{FF2B5EF4-FFF2-40B4-BE49-F238E27FC236}">
                <a16:creationId xmlns:a16="http://schemas.microsoft.com/office/drawing/2014/main" id="{39970CCB-23D8-4728-BA60-9D659A4D0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3070225"/>
            <a:ext cx="15001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200"/>
              <a:t>ELF=0.3</a:t>
            </a:r>
          </a:p>
        </p:txBody>
      </p:sp>
      <p:sp>
        <p:nvSpPr>
          <p:cNvPr id="28678" name="Text Box 6">
            <a:extLst>
              <a:ext uri="{FF2B5EF4-FFF2-40B4-BE49-F238E27FC236}">
                <a16:creationId xmlns:a16="http://schemas.microsoft.com/office/drawing/2014/main" id="{C72484B8-7EF3-4617-98E2-ED9D9E92A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3076575"/>
            <a:ext cx="15001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200"/>
              <a:t>ELF=0.9</a:t>
            </a:r>
          </a:p>
        </p:txBody>
      </p:sp>
      <p:sp>
        <p:nvSpPr>
          <p:cNvPr id="28679" name="Text Box 7">
            <a:extLst>
              <a:ext uri="{FF2B5EF4-FFF2-40B4-BE49-F238E27FC236}">
                <a16:creationId xmlns:a16="http://schemas.microsoft.com/office/drawing/2014/main" id="{9540671C-930B-42EB-B45C-47B6446E3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6099175"/>
            <a:ext cx="6073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400"/>
              <a:t>Experimental potassium at P=27 GPa </a:t>
            </a:r>
          </a:p>
        </p:txBody>
      </p:sp>
      <p:sp>
        <p:nvSpPr>
          <p:cNvPr id="28680" name="AutoShape 8">
            <a:extLst>
              <a:ext uri="{FF2B5EF4-FFF2-40B4-BE49-F238E27FC236}">
                <a16:creationId xmlns:a16="http://schemas.microsoft.com/office/drawing/2014/main" id="{C165476A-759E-449F-830C-49357996F58C}"/>
              </a:ext>
            </a:extLst>
          </p:cNvPr>
          <p:cNvSpPr>
            <a:spLocks/>
          </p:cNvSpPr>
          <p:nvPr/>
        </p:nvSpPr>
        <p:spPr bwMode="auto">
          <a:xfrm rot="10800000">
            <a:off x="5083175" y="1417638"/>
            <a:ext cx="361950" cy="1512887"/>
          </a:xfrm>
          <a:prstGeom prst="leftBrace">
            <a:avLst>
              <a:gd name="adj1" fmla="val 9385"/>
              <a:gd name="adj2" fmla="val 50000"/>
            </a:avLst>
          </a:prstGeom>
          <a:noFill/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es-ES"/>
          </a:p>
        </p:txBody>
      </p:sp>
      <p:sp>
        <p:nvSpPr>
          <p:cNvPr id="28681" name="Text Box 9">
            <a:extLst>
              <a:ext uri="{FF2B5EF4-FFF2-40B4-BE49-F238E27FC236}">
                <a16:creationId xmlns:a16="http://schemas.microsoft.com/office/drawing/2014/main" id="{F87A83CF-53D4-43FD-BC76-988897A9F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5" y="1755775"/>
            <a:ext cx="38163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es-ES" sz="1800">
                <a:solidFill>
                  <a:srgbClr val="C00000"/>
                </a:solidFill>
              </a:rPr>
              <a:t>COMPOUND→IONIC-LIKE</a:t>
            </a:r>
          </a:p>
          <a:p>
            <a:pPr algn="ctr">
              <a:buClrTx/>
              <a:buFontTx/>
              <a:buNone/>
            </a:pPr>
            <a:endParaRPr lang="en-US" altLang="es-ES" sz="1800">
              <a:solidFill>
                <a:srgbClr val="C00000"/>
              </a:solidFill>
            </a:endParaRPr>
          </a:p>
          <a:p>
            <a:pPr algn="ctr">
              <a:buClrTx/>
              <a:buFontTx/>
              <a:buNone/>
            </a:pPr>
            <a:r>
              <a:rPr lang="en-US" altLang="es-ES" sz="1800">
                <a:solidFill>
                  <a:srgbClr val="C00000"/>
                </a:solidFill>
              </a:rPr>
              <a:t>ELECTRONS→PSEUDOANIONS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71B0E265-F4F1-4514-BEFC-BFA82E6DC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 at 58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GPa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2ABED911-24D7-4AAE-98FD-DB076FA28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385888"/>
            <a:ext cx="7056437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Font typeface="Arial" panose="020B0604020202020204" pitchFamily="34" charset="0"/>
              <a:buChar char="•"/>
            </a:pPr>
            <a:r>
              <a:rPr lang="en-GB" altLang="es-ES" sz="2000"/>
              <a:t> tI4 structure predicted by variable-cell simulations</a:t>
            </a:r>
          </a:p>
          <a:p>
            <a:pPr>
              <a:spcBef>
                <a:spcPts val="1250"/>
              </a:spcBef>
              <a:buFont typeface="Arial" panose="020B0604020202020204" pitchFamily="34" charset="0"/>
              <a:buChar char="•"/>
            </a:pPr>
            <a:r>
              <a:rPr lang="en-GB" altLang="es-ES" sz="2000"/>
              <a:t> behaviour of alkali-metal chalcogenides?</a:t>
            </a:r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E72A2408-25CF-459F-8391-A5983F200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311400"/>
            <a:ext cx="5376863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700" name="Text Box 4">
            <a:extLst>
              <a:ext uri="{FF2B5EF4-FFF2-40B4-BE49-F238E27FC236}">
                <a16:creationId xmlns:a16="http://schemas.microsoft.com/office/drawing/2014/main" id="{F329B311-DD65-4D25-A205-8B6263A6D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5" y="5192713"/>
            <a:ext cx="784860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Font typeface="Arial" panose="020B0604020202020204" pitchFamily="34" charset="0"/>
              <a:buChar char="•"/>
            </a:pPr>
            <a:r>
              <a:rPr lang="en-GB" altLang="es-ES" sz="2000"/>
              <a:t> cation sublattice of anticotunnite structure:</a:t>
            </a:r>
          </a:p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s-ES" sz="2000"/>
              <a:t> SG: </a:t>
            </a:r>
            <a:r>
              <a:rPr lang="en-GB" altLang="es-ES" sz="2000" i="1"/>
              <a:t>Pnma, </a:t>
            </a:r>
            <a:r>
              <a:rPr lang="en-GB" altLang="es-ES" sz="2000"/>
              <a:t>Pearson oP8, K1 and K2 atoms locate on 4</a:t>
            </a:r>
            <a:r>
              <a:rPr lang="en-GB" altLang="es-ES" sz="2000" i="1"/>
              <a:t>c</a:t>
            </a:r>
            <a:r>
              <a:rPr lang="en-GB" altLang="es-ES" sz="2000"/>
              <a:t> sites .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E2139CE2-4BA0-4593-AD43-0B3DBB9B9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5984875"/>
            <a:ext cx="741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ClrTx/>
              <a:buFontTx/>
              <a:buNone/>
            </a:pPr>
            <a:r>
              <a:rPr lang="en-GB" altLang="es-ES" sz="2000"/>
              <a:t>subgroup of the Ni2In-type structure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BD551E58-CC5B-438C-9508-0AD3749F7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K: oP8 phase</a:t>
            </a:r>
          </a:p>
        </p:txBody>
      </p:sp>
      <p:pic>
        <p:nvPicPr>
          <p:cNvPr id="30722" name="Picture 2">
            <a:extLst>
              <a:ext uri="{FF2B5EF4-FFF2-40B4-BE49-F238E27FC236}">
                <a16:creationId xmlns:a16="http://schemas.microsoft.com/office/drawing/2014/main" id="{202355E0-A11D-4AF7-887E-2722C151F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424815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>
            <a:extLst>
              <a:ext uri="{FF2B5EF4-FFF2-40B4-BE49-F238E27FC236}">
                <a16:creationId xmlns:a16="http://schemas.microsoft.com/office/drawing/2014/main" id="{E36F9629-170E-4958-864A-D63D13185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3933825"/>
            <a:ext cx="239395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>
            <a:extLst>
              <a:ext uri="{FF2B5EF4-FFF2-40B4-BE49-F238E27FC236}">
                <a16:creationId xmlns:a16="http://schemas.microsoft.com/office/drawing/2014/main" id="{02F390CE-2FBF-4BCA-878C-33E280E64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1341438"/>
            <a:ext cx="369252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5" name="Text Box 5">
            <a:extLst>
              <a:ext uri="{FF2B5EF4-FFF2-40B4-BE49-F238E27FC236}">
                <a16:creationId xmlns:a16="http://schemas.microsoft.com/office/drawing/2014/main" id="{4875D203-43D0-4EA3-A3F7-0596049A3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5303838"/>
            <a:ext cx="38877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250"/>
              </a:spcBef>
              <a:buFont typeface="Arial" panose="020B0604020202020204" pitchFamily="34" charset="0"/>
              <a:buChar char="•"/>
            </a:pPr>
            <a:r>
              <a:rPr lang="en-GB" altLang="es-ES" sz="2000"/>
              <a:t>Similar calculated oP8 and experimental diffraction pattern. Excellent Rietveld refinement.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93C831CF-2FF1-48C7-8541-24A1330D8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K: </a:t>
            </a:r>
            <a:r>
              <a:rPr lang="es-ES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electride</a:t>
            </a:r>
            <a:r>
              <a:rPr lang="es-ES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phases</a:t>
            </a:r>
            <a:endParaRPr lang="es-ES" altLang="es-ES" sz="3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4B3700BD-A3E8-4444-B00B-6DD7C7357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5540375"/>
            <a:ext cx="17700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000"/>
              <a:t>25 GPa</a:t>
            </a:r>
          </a:p>
          <a:p>
            <a:pPr>
              <a:buClrTx/>
              <a:buFontTx/>
              <a:buNone/>
            </a:pPr>
            <a:r>
              <a:rPr lang="en-US" altLang="es-ES" sz="2000"/>
              <a:t>(ELF </a:t>
            </a:r>
            <a:r>
              <a:rPr lang="en-US" alt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en-US" altLang="es-ES" sz="2000"/>
              <a:t> 0.95)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1A76488B-0F72-453F-99E9-6B40FBCB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773238"/>
            <a:ext cx="3287712" cy="714375"/>
          </a:xfrm>
          <a:prstGeom prst="rect">
            <a:avLst/>
          </a:prstGeom>
          <a:solidFill>
            <a:srgbClr val="FF6600"/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000"/>
              <a:t>Same structure as  A</a:t>
            </a:r>
            <a:r>
              <a:rPr lang="es-ES" altLang="es-ES" sz="2000" baseline="-25000"/>
              <a:t>2</a:t>
            </a:r>
            <a:r>
              <a:rPr lang="es-ES" altLang="es-ES" sz="2000"/>
              <a:t>X (Ni</a:t>
            </a:r>
            <a:r>
              <a:rPr lang="es-ES" altLang="es-ES" sz="2000" baseline="-25000"/>
              <a:t>2</a:t>
            </a:r>
            <a:r>
              <a:rPr lang="es-ES" altLang="es-ES" sz="2000"/>
              <a:t>In)</a:t>
            </a:r>
          </a:p>
        </p:txBody>
      </p:sp>
      <p:pic>
        <p:nvPicPr>
          <p:cNvPr id="31748" name="Picture 4">
            <a:extLst>
              <a:ext uri="{FF2B5EF4-FFF2-40B4-BE49-F238E27FC236}">
                <a16:creationId xmlns:a16="http://schemas.microsoft.com/office/drawing/2014/main" id="{A8BC91D0-77CE-4197-9BA1-37DE0C295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9" t="24767" r="23799" b="24767"/>
          <a:stretch>
            <a:fillRect/>
          </a:stretch>
        </p:blipFill>
        <p:spPr bwMode="auto">
          <a:xfrm>
            <a:off x="5002213" y="2330450"/>
            <a:ext cx="3387725" cy="3133725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99" t="24767" r="23799" b="24767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9" name="Text Box 5">
            <a:extLst>
              <a:ext uri="{FF2B5EF4-FFF2-40B4-BE49-F238E27FC236}">
                <a16:creationId xmlns:a16="http://schemas.microsoft.com/office/drawing/2014/main" id="{2DB36E69-9964-46AA-A714-E7B0C1671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2213" y="5518150"/>
            <a:ext cx="18748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000"/>
              <a:t>57 GPa</a:t>
            </a:r>
          </a:p>
          <a:p>
            <a:pPr>
              <a:buClrTx/>
              <a:buFontTx/>
              <a:buNone/>
            </a:pPr>
            <a:r>
              <a:rPr lang="en-US" altLang="es-ES" sz="2000"/>
              <a:t> (ELF </a:t>
            </a:r>
            <a:r>
              <a:rPr lang="en-US" altLang="es-E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≈</a:t>
            </a:r>
            <a:r>
              <a:rPr lang="en-US" altLang="es-ES" sz="2000"/>
              <a:t> 0.95)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95C595F8-19AD-4DCA-A285-3FD4B4703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419225"/>
            <a:ext cx="3213100" cy="714375"/>
          </a:xfrm>
          <a:prstGeom prst="rect">
            <a:avLst/>
          </a:prstGeom>
          <a:solidFill>
            <a:srgbClr val="FF6600"/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2000"/>
              <a:t>Same structure as A</a:t>
            </a:r>
            <a:r>
              <a:rPr lang="es-ES" altLang="es-ES" sz="2000" baseline="-25000"/>
              <a:t>2</a:t>
            </a:r>
            <a:r>
              <a:rPr lang="es-ES" altLang="es-ES" sz="2000"/>
              <a:t>X (anticotunnite)</a:t>
            </a:r>
          </a:p>
        </p:txBody>
      </p:sp>
      <p:sp>
        <p:nvSpPr>
          <p:cNvPr id="31751" name="Text Box 7">
            <a:extLst>
              <a:ext uri="{FF2B5EF4-FFF2-40B4-BE49-F238E27FC236}">
                <a16:creationId xmlns:a16="http://schemas.microsoft.com/office/drawing/2014/main" id="{2F8E6580-32FA-40A7-9CDC-545229F01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616585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altLang="es-ES" sz="2000"/>
              <a:t>hP4 phase of K.</a:t>
            </a:r>
          </a:p>
        </p:txBody>
      </p:sp>
      <p:pic>
        <p:nvPicPr>
          <p:cNvPr id="31752" name="Picture 8">
            <a:extLst>
              <a:ext uri="{FF2B5EF4-FFF2-40B4-BE49-F238E27FC236}">
                <a16:creationId xmlns:a16="http://schemas.microsoft.com/office/drawing/2014/main" id="{3E1DA929-FAC3-44B6-A20D-8F1FE9B16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0" t="30710" r="28560" b="30710"/>
          <a:stretch>
            <a:fillRect/>
          </a:stretch>
        </p:blipFill>
        <p:spPr bwMode="auto">
          <a:xfrm>
            <a:off x="755650" y="2641600"/>
            <a:ext cx="3243263" cy="2805113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0" t="30710" r="28560" b="30710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53" name="Text Box 9">
            <a:extLst>
              <a:ext uri="{FF2B5EF4-FFF2-40B4-BE49-F238E27FC236}">
                <a16:creationId xmlns:a16="http://schemas.microsoft.com/office/drawing/2014/main" id="{333E9A12-D455-448C-AE6E-C8401F3DA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182688"/>
            <a:ext cx="38242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/>
              <a:t>K→Alkali chalcogenide</a:t>
            </a:r>
          </a:p>
        </p:txBody>
      </p:sp>
      <p:sp>
        <p:nvSpPr>
          <p:cNvPr id="31754" name="Text Box 10">
            <a:extLst>
              <a:ext uri="{FF2B5EF4-FFF2-40B4-BE49-F238E27FC236}">
                <a16:creationId xmlns:a16="http://schemas.microsoft.com/office/drawing/2014/main" id="{ED3604ED-1A40-456C-8B59-366EB70AB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6165850"/>
            <a:ext cx="2163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altLang="es-ES" sz="2000"/>
              <a:t>oP8 phase of K.</a:t>
            </a:r>
          </a:p>
        </p:txBody>
      </p:sp>
      <p:cxnSp>
        <p:nvCxnSpPr>
          <p:cNvPr id="31755" name="AutoShape 11">
            <a:extLst>
              <a:ext uri="{FF2B5EF4-FFF2-40B4-BE49-F238E27FC236}">
                <a16:creationId xmlns:a16="http://schemas.microsoft.com/office/drawing/2014/main" id="{2FD7A660-5F71-40A8-BC75-C0D59D9A6336}"/>
              </a:ext>
            </a:extLst>
          </p:cNvPr>
          <p:cNvCxnSpPr>
            <a:cxnSpLocks noChangeShapeType="1"/>
            <a:endCxn id="31756" idx="0"/>
          </p:cNvCxnSpPr>
          <p:nvPr/>
        </p:nvCxnSpPr>
        <p:spPr bwMode="auto">
          <a:xfrm>
            <a:off x="7246938" y="4191000"/>
            <a:ext cx="530225" cy="1401763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1756" name="Rectangle 12">
            <a:extLst>
              <a:ext uri="{FF2B5EF4-FFF2-40B4-BE49-F238E27FC236}">
                <a16:creationId xmlns:a16="http://schemas.microsoft.com/office/drawing/2014/main" id="{579A3F3F-EBDF-4A8E-B6FF-9780FAC45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5592763"/>
            <a:ext cx="1655762" cy="714375"/>
          </a:xfrm>
          <a:prstGeom prst="rect">
            <a:avLst/>
          </a:prstGeom>
          <a:solidFill>
            <a:srgbClr val="FF6600"/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1800"/>
              <a:t>Chalcogenide</a:t>
            </a:r>
          </a:p>
          <a:p>
            <a:pPr algn="ctr">
              <a:buClrTx/>
              <a:buFontTx/>
              <a:buNone/>
            </a:pPr>
            <a:r>
              <a:rPr lang="es-ES" altLang="es-ES" sz="1800"/>
              <a:t>position</a:t>
            </a:r>
          </a:p>
        </p:txBody>
      </p:sp>
      <p:cxnSp>
        <p:nvCxnSpPr>
          <p:cNvPr id="31757" name="AutoShape 13">
            <a:extLst>
              <a:ext uri="{FF2B5EF4-FFF2-40B4-BE49-F238E27FC236}">
                <a16:creationId xmlns:a16="http://schemas.microsoft.com/office/drawing/2014/main" id="{83443EBB-015E-4DAA-B1A2-55AEF9FC42AB}"/>
              </a:ext>
            </a:extLst>
          </p:cNvPr>
          <p:cNvCxnSpPr>
            <a:cxnSpLocks noChangeShapeType="1"/>
            <a:endCxn id="31758" idx="0"/>
          </p:cNvCxnSpPr>
          <p:nvPr/>
        </p:nvCxnSpPr>
        <p:spPr bwMode="auto">
          <a:xfrm>
            <a:off x="2773363" y="4940300"/>
            <a:ext cx="755650" cy="652463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1758" name="Rectangle 14">
            <a:extLst>
              <a:ext uri="{FF2B5EF4-FFF2-40B4-BE49-F238E27FC236}">
                <a16:creationId xmlns:a16="http://schemas.microsoft.com/office/drawing/2014/main" id="{73961CBF-D4FA-4665-82EE-14F127BBA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5592763"/>
            <a:ext cx="1655762" cy="714375"/>
          </a:xfrm>
          <a:prstGeom prst="rect">
            <a:avLst/>
          </a:prstGeom>
          <a:solidFill>
            <a:srgbClr val="FF6600"/>
          </a:solidFill>
          <a:ln w="936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s-ES" altLang="es-ES" sz="1800"/>
              <a:t>Chalcogenide</a:t>
            </a:r>
          </a:p>
          <a:p>
            <a:pPr algn="ctr">
              <a:buClrTx/>
              <a:buFontTx/>
              <a:buNone/>
            </a:pPr>
            <a:r>
              <a:rPr lang="es-ES" altLang="es-ES" sz="1800"/>
              <a:t>position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0F787C5D-5611-4267-8FE7-DF3B2DFEB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549275"/>
            <a:ext cx="8280400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K: origin of phase transitions</a:t>
            </a:r>
          </a:p>
        </p:txBody>
      </p:sp>
      <p:pic>
        <p:nvPicPr>
          <p:cNvPr id="32770" name="Picture 2">
            <a:extLst>
              <a:ext uri="{FF2B5EF4-FFF2-40B4-BE49-F238E27FC236}">
                <a16:creationId xmlns:a16="http://schemas.microsoft.com/office/drawing/2014/main" id="{77D5F9B3-2724-4354-9641-F01AC1E36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0" t="30710" r="28560" b="30710"/>
          <a:stretch>
            <a:fillRect/>
          </a:stretch>
        </p:blipFill>
        <p:spPr bwMode="auto">
          <a:xfrm>
            <a:off x="2571750" y="2241550"/>
            <a:ext cx="3243263" cy="2805113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0" t="30710" r="28560" b="30710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1" name="Picture 3">
            <a:extLst>
              <a:ext uri="{FF2B5EF4-FFF2-40B4-BE49-F238E27FC236}">
                <a16:creationId xmlns:a16="http://schemas.microsoft.com/office/drawing/2014/main" id="{85CBCE43-CC4E-4E37-8907-7D5BB8096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1" t="34679" r="33321" b="24767"/>
          <a:stretch>
            <a:fillRect/>
          </a:stretch>
        </p:blipFill>
        <p:spPr bwMode="auto">
          <a:xfrm>
            <a:off x="6359525" y="2192338"/>
            <a:ext cx="2522538" cy="2947987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3321" t="34679" r="33321" b="24767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2" name="Text Box 4">
            <a:extLst>
              <a:ext uri="{FF2B5EF4-FFF2-40B4-BE49-F238E27FC236}">
                <a16:creationId xmlns:a16="http://schemas.microsoft.com/office/drawing/2014/main" id="{5B1C9C40-84CC-401D-AAD7-A4EC98BB2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328738"/>
            <a:ext cx="83534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altLang="es-ES" sz="1900"/>
              <a:t>DRIVING FORCE OF DISTORTIONS AT INTERMEDIATE PRESSURES? GREATER LOCALIZATION</a:t>
            </a:r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6B831D11-1194-44C3-BD9A-C7A32C9D8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5286375"/>
            <a:ext cx="33591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000"/>
              <a:t>25 GPa:  phase transition towards strong interstitial localization (ELF=0.95)</a:t>
            </a:r>
          </a:p>
        </p:txBody>
      </p:sp>
      <p:sp>
        <p:nvSpPr>
          <p:cNvPr id="32774" name="Text Box 6">
            <a:extLst>
              <a:ext uri="{FF2B5EF4-FFF2-40B4-BE49-F238E27FC236}">
                <a16:creationId xmlns:a16="http://schemas.microsoft.com/office/drawing/2014/main" id="{6C9FE15B-0B22-481F-B309-000652C40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575" y="5283200"/>
            <a:ext cx="27860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000"/>
              <a:t>25 GPa. If no transition took place, localization would be a lot weaker</a:t>
            </a:r>
          </a:p>
        </p:txBody>
      </p:sp>
      <p:sp>
        <p:nvSpPr>
          <p:cNvPr id="32775" name="Text Box 7">
            <a:extLst>
              <a:ext uri="{FF2B5EF4-FFF2-40B4-BE49-F238E27FC236}">
                <a16:creationId xmlns:a16="http://schemas.microsoft.com/office/drawing/2014/main" id="{652FCE36-B684-4D72-AF6E-49C95721C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120900"/>
            <a:ext cx="21240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2700">
                <a:solidFill>
                  <a:srgbClr val="C00000"/>
                </a:solidFill>
              </a:rPr>
              <a:t>c/a collapse</a:t>
            </a:r>
          </a:p>
          <a:p>
            <a:pPr>
              <a:buClrTx/>
              <a:buFontTx/>
              <a:buNone/>
            </a:pPr>
            <a:r>
              <a:rPr lang="es-ES" altLang="es-ES" sz="2700">
                <a:solidFill>
                  <a:srgbClr val="C00000"/>
                </a:solidFill>
              </a:rPr>
              <a:t>3.2→1.35</a:t>
            </a:r>
          </a:p>
        </p:txBody>
      </p:sp>
      <p:pic>
        <p:nvPicPr>
          <p:cNvPr id="32776" name="Picture 8">
            <a:extLst>
              <a:ext uri="{FF2B5EF4-FFF2-40B4-BE49-F238E27FC236}">
                <a16:creationId xmlns:a16="http://schemas.microsoft.com/office/drawing/2014/main" id="{73FCF4C0-14AB-4208-9B7B-D386EFB75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1" t="19814" r="33321" b="19814"/>
          <a:stretch>
            <a:fillRect/>
          </a:stretch>
        </p:blipFill>
        <p:spPr bwMode="auto">
          <a:xfrm>
            <a:off x="766763" y="4200525"/>
            <a:ext cx="1214437" cy="2109788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3321" t="19814" r="33321" b="19814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7" name="Text Box 9">
            <a:extLst>
              <a:ext uri="{FF2B5EF4-FFF2-40B4-BE49-F238E27FC236}">
                <a16:creationId xmlns:a16="http://schemas.microsoft.com/office/drawing/2014/main" id="{02415DA3-752A-45A0-BB30-3054A7B25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3128963"/>
            <a:ext cx="12144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000"/>
              <a:t>10 GPa: Normal metal.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Simulación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computacional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?    </a:t>
            </a:r>
          </a:p>
        </p:txBody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9D0FB2A6-80E7-45DF-B89A-C1E053E89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1773335"/>
            <a:ext cx="4213363" cy="137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822553-4981-46B6-93DD-0E615FCE4AB7}"/>
              </a:ext>
            </a:extLst>
          </p:cNvPr>
          <p:cNvSpPr txBox="1"/>
          <p:nvPr/>
        </p:nvSpPr>
        <p:spPr>
          <a:xfrm>
            <a:off x="755576" y="1366838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2"/>
                </a:solidFill>
              </a:rPr>
              <a:t>EXPERIMENTO</a:t>
            </a:r>
            <a:r>
              <a:rPr lang="es-ES" sz="2000" dirty="0">
                <a:solidFill>
                  <a:schemeClr val="tx1"/>
                </a:solidFill>
              </a:rPr>
              <a:t>:</a:t>
            </a:r>
            <a:endParaRPr lang="es-ES" sz="20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2097BC6-CAA1-44BE-8DAB-39F88744557C}"/>
              </a:ext>
            </a:extLst>
          </p:cNvPr>
          <p:cNvSpPr/>
          <p:nvPr/>
        </p:nvSpPr>
        <p:spPr bwMode="auto">
          <a:xfrm>
            <a:off x="3275856" y="1988840"/>
            <a:ext cx="2160240" cy="8636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es-ES" sz="2000" dirty="0">
                <a:solidFill>
                  <a:schemeClr val="tx1"/>
                </a:solidFill>
              </a:rPr>
              <a:t>     “Invisible”  </a:t>
            </a:r>
          </a:p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es-ES" sz="2000" dirty="0">
                <a:solidFill>
                  <a:schemeClr val="tx1"/>
                </a:solidFill>
              </a:rPr>
              <a:t>       </a:t>
            </a:r>
            <a:r>
              <a:rPr lang="es-ES" sz="2000" dirty="0" err="1">
                <a:solidFill>
                  <a:schemeClr val="tx1"/>
                </a:solidFill>
              </a:rPr>
              <a:t>System</a:t>
            </a:r>
            <a:endParaRPr kumimoji="0" 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216C7893-97B9-470F-BAB9-0DC6F63F814F}"/>
              </a:ext>
            </a:extLst>
          </p:cNvPr>
          <p:cNvSpPr/>
          <p:nvPr/>
        </p:nvSpPr>
        <p:spPr bwMode="auto">
          <a:xfrm rot="600000">
            <a:off x="2316561" y="2217700"/>
            <a:ext cx="864096" cy="267950"/>
          </a:xfrm>
          <a:prstGeom prst="rightArrow">
            <a:avLst/>
          </a:prstGeom>
          <a:solidFill>
            <a:schemeClr val="accent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CC25688B-2E37-40F7-9C74-2968CD0B556E}"/>
              </a:ext>
            </a:extLst>
          </p:cNvPr>
          <p:cNvSpPr/>
          <p:nvPr/>
        </p:nvSpPr>
        <p:spPr bwMode="auto">
          <a:xfrm>
            <a:off x="5616217" y="2286666"/>
            <a:ext cx="864096" cy="267950"/>
          </a:xfrm>
          <a:prstGeom prst="rightArrow">
            <a:avLst/>
          </a:prstGeom>
          <a:solidFill>
            <a:schemeClr val="accent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89440B2-9B96-433C-AD5C-9720E84EB421}"/>
              </a:ext>
            </a:extLst>
          </p:cNvPr>
          <p:cNvSpPr txBox="1"/>
          <p:nvPr/>
        </p:nvSpPr>
        <p:spPr>
          <a:xfrm>
            <a:off x="503238" y="1988840"/>
            <a:ext cx="1616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tx1"/>
                </a:solidFill>
              </a:rPr>
              <a:t>INPUT</a:t>
            </a:r>
          </a:p>
          <a:p>
            <a:r>
              <a:rPr lang="es-ES" sz="2000" dirty="0">
                <a:solidFill>
                  <a:schemeClr val="tx1"/>
                </a:solidFill>
              </a:rPr>
              <a:t>ESTÍMULO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0589BD-CF4B-44B7-A227-6770F6D7E2E9}"/>
              </a:ext>
            </a:extLst>
          </p:cNvPr>
          <p:cNvSpPr txBox="1"/>
          <p:nvPr/>
        </p:nvSpPr>
        <p:spPr>
          <a:xfrm>
            <a:off x="6732240" y="198884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tx1"/>
                </a:solidFill>
              </a:rPr>
              <a:t>OUTPUT</a:t>
            </a:r>
          </a:p>
          <a:p>
            <a:r>
              <a:rPr lang="es-ES" sz="2000" dirty="0">
                <a:solidFill>
                  <a:schemeClr val="tx1"/>
                </a:solidFill>
              </a:rPr>
              <a:t>RESPUESTA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360211D-DA97-49B4-81F6-A81F25EA685B}"/>
              </a:ext>
            </a:extLst>
          </p:cNvPr>
          <p:cNvSpPr txBox="1"/>
          <p:nvPr/>
        </p:nvSpPr>
        <p:spPr>
          <a:xfrm>
            <a:off x="107504" y="3518731"/>
            <a:ext cx="8928992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dirty="0">
                <a:solidFill>
                  <a:schemeClr val="accent2"/>
                </a:solidFill>
                <a:latin typeface="Arial"/>
              </a:rPr>
              <a:t>MODELO: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Descripción simplificada de un sistema real y complejo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Captura la física esencial responsable del comportamiento del sistema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Obvia los detalles irrelevantes sin impacto significativo en la respuesta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El resultado del modelo tiene que estar de acuerdo con los experimentos, si no puede ser demasiado simple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</a:rPr>
              <a:t>Los modelos permiten extrapolar la respuesta del sistema en condiciones no accesibles por los experimentos </a:t>
            </a:r>
          </a:p>
          <a:p>
            <a:endParaRPr lang="es-ES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71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id="{77335059-09FC-49B5-BB54-FCE0B3E96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549275"/>
            <a:ext cx="8280400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K: origin of phase transitions</a:t>
            </a:r>
          </a:p>
        </p:txBody>
      </p:sp>
      <p:pic>
        <p:nvPicPr>
          <p:cNvPr id="33794" name="Picture 2">
            <a:extLst>
              <a:ext uri="{FF2B5EF4-FFF2-40B4-BE49-F238E27FC236}">
                <a16:creationId xmlns:a16="http://schemas.microsoft.com/office/drawing/2014/main" id="{C2619148-3FC6-4A60-AB9F-2F89A297D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7" t="24767" r="29517" b="24767"/>
          <a:stretch>
            <a:fillRect/>
          </a:stretch>
        </p:blipFill>
        <p:spPr bwMode="auto">
          <a:xfrm>
            <a:off x="862013" y="1317625"/>
            <a:ext cx="2870200" cy="3398838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9517" t="24767" r="29517" b="24767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5" name="Picture 3">
            <a:extLst>
              <a:ext uri="{FF2B5EF4-FFF2-40B4-BE49-F238E27FC236}">
                <a16:creationId xmlns:a16="http://schemas.microsoft.com/office/drawing/2014/main" id="{66FB0794-882A-4CA4-80F7-18FA21250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9" t="24767" r="23799" b="24767"/>
          <a:stretch>
            <a:fillRect/>
          </a:stretch>
        </p:blipFill>
        <p:spPr bwMode="auto">
          <a:xfrm>
            <a:off x="4930775" y="1325563"/>
            <a:ext cx="3675063" cy="3400425"/>
          </a:xfrm>
          <a:prstGeom prst="rect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99" t="24767" r="23799" b="24767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6" name="Text Box 4">
            <a:extLst>
              <a:ext uri="{FF2B5EF4-FFF2-40B4-BE49-F238E27FC236}">
                <a16:creationId xmlns:a16="http://schemas.microsoft.com/office/drawing/2014/main" id="{4EBE89D2-2F59-461F-9A8A-DA9B21035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826000"/>
            <a:ext cx="36449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altLang="es-ES" sz="2000"/>
              <a:t>57 GPa: Elongated basins appear showing a flow of electronic localization towards other sites and instability of the phase vs distortion</a:t>
            </a:r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D92A1009-14A2-42A5-9F14-29C0D3A0B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0775" y="4787900"/>
            <a:ext cx="37861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s-ES" sz="2000"/>
              <a:t>57 GPa with oP8 distortion. Distorted phase favors strong localization (ELF value close to 0.95)</a:t>
            </a:r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CC6B605A-EB8F-424A-9696-C9F9D7C86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6018213"/>
            <a:ext cx="2727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 sz="3200">
                <a:solidFill>
                  <a:srgbClr val="C00000"/>
                </a:solidFill>
              </a:rPr>
              <a:t>oP8 distortion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39798D65-FCC8-4898-BFE5-5BD1DB9D9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50" y="549275"/>
            <a:ext cx="7458075" cy="77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K at higher pressures?</a:t>
            </a:r>
          </a:p>
        </p:txBody>
      </p:sp>
      <p:pic>
        <p:nvPicPr>
          <p:cNvPr id="34818" name="Picture 2">
            <a:extLst>
              <a:ext uri="{FF2B5EF4-FFF2-40B4-BE49-F238E27FC236}">
                <a16:creationId xmlns:a16="http://schemas.microsoft.com/office/drawing/2014/main" id="{7180CC3F-0A7B-41EF-9402-DF24C8E22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73238"/>
            <a:ext cx="2173288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19" name="Picture 3">
            <a:extLst>
              <a:ext uri="{FF2B5EF4-FFF2-40B4-BE49-F238E27FC236}">
                <a16:creationId xmlns:a16="http://schemas.microsoft.com/office/drawing/2014/main" id="{4937CB91-6693-4E25-BA2A-1DD82C584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3" y="1392238"/>
            <a:ext cx="5175250" cy="359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20" name="Text Box 4">
            <a:extLst>
              <a:ext uri="{FF2B5EF4-FFF2-40B4-BE49-F238E27FC236}">
                <a16:creationId xmlns:a16="http://schemas.microsoft.com/office/drawing/2014/main" id="{17090118-CF84-402C-8FC4-F831CFF5B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263" y="5013325"/>
            <a:ext cx="597535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475"/>
              </a:spcBef>
              <a:buFont typeface="Arial" panose="020B0604020202020204" pitchFamily="34" charset="0"/>
              <a:buChar char="•"/>
            </a:pPr>
            <a:r>
              <a:rPr lang="en-GB" altLang="es-ES" sz="1900"/>
              <a:t> Above 85 GPa, the electronic flow completes, metallic ELF maxima.</a:t>
            </a:r>
          </a:p>
          <a:p>
            <a:pPr>
              <a:spcBef>
                <a:spcPts val="475"/>
              </a:spcBef>
              <a:buFont typeface="Arial" panose="020B0604020202020204" pitchFamily="34" charset="0"/>
              <a:buChar char="•"/>
            </a:pPr>
            <a:r>
              <a:rPr lang="en-GB" altLang="es-ES" sz="1900"/>
              <a:t> Predicted transitions to tI4 and oC16 structures.</a:t>
            </a:r>
          </a:p>
          <a:p>
            <a:pPr>
              <a:spcBef>
                <a:spcPts val="475"/>
              </a:spcBef>
              <a:buFont typeface="Arial" panose="020B0604020202020204" pitchFamily="34" charset="0"/>
              <a:buChar char="•"/>
            </a:pPr>
            <a:r>
              <a:rPr lang="en-GB" altLang="es-ES" sz="1900"/>
              <a:t> Recovery of the dhcp arrangement above 250 GPa.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 Box 1">
            <a:extLst>
              <a:ext uri="{FF2B5EF4-FFF2-40B4-BE49-F238E27FC236}">
                <a16:creationId xmlns:a16="http://schemas.microsoft.com/office/drawing/2014/main" id="{760D8915-079D-9633-31EC-E48618CF7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Li at high pressures</a:t>
            </a:r>
          </a:p>
        </p:txBody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A5A39E1A-EEA8-2B0B-983A-97A4A7AAA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277938"/>
            <a:ext cx="8447088" cy="4527550"/>
          </a:xfrm>
          <a:prstGeom prst="rect">
            <a:avLst/>
          </a:prstGeom>
          <a:noFill/>
          <a:ln w="2844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266700" indent="-246063"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93738" indent="-255588"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66700" algn="l"/>
                <a:tab pos="714375" algn="l"/>
                <a:tab pos="1163638" algn="l"/>
                <a:tab pos="1612900" algn="l"/>
                <a:tab pos="2062163" algn="l"/>
                <a:tab pos="2511425" algn="l"/>
                <a:tab pos="2960688" algn="l"/>
                <a:tab pos="3409950" algn="l"/>
                <a:tab pos="3859213" algn="l"/>
                <a:tab pos="4308475" algn="l"/>
                <a:tab pos="4757738" algn="l"/>
                <a:tab pos="5207000" algn="l"/>
                <a:tab pos="5656263" algn="l"/>
                <a:tab pos="6105525" algn="l"/>
                <a:tab pos="6554788" algn="l"/>
                <a:tab pos="7004050" algn="l"/>
                <a:tab pos="7453313" algn="l"/>
                <a:tab pos="7902575" algn="l"/>
                <a:tab pos="8351838" algn="l"/>
                <a:tab pos="8801100" algn="l"/>
                <a:tab pos="92503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525"/>
              </a:spcBef>
              <a:buClrTx/>
              <a:buFontTx/>
              <a:buNone/>
            </a:pPr>
            <a:r>
              <a:rPr lang="en-GB" altLang="es-ES" sz="2100">
                <a:solidFill>
                  <a:srgbClr val="0000FF"/>
                </a:solidFill>
                <a:ea typeface="Microsoft YaHei" panose="020B0503020204020204" pitchFamily="34" charset="-122"/>
              </a:rPr>
              <a:t>Our experiments:</a:t>
            </a:r>
          </a:p>
          <a:p>
            <a:pPr marL="246063" indent="-225425">
              <a:lnSpc>
                <a:spcPct val="80000"/>
              </a:lnSpc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GB" altLang="es-ES" sz="2100">
                <a:ea typeface="Microsoft YaHei" panose="020B0503020204020204" pitchFamily="34" charset="-122"/>
              </a:rPr>
              <a:t>x-ray diffraction studies </a:t>
            </a:r>
            <a:r>
              <a:rPr lang="en-GB" altLang="es-ES" sz="1800">
                <a:ea typeface="Microsoft YaHei" panose="020B0503020204020204" pitchFamily="34" charset="-122"/>
              </a:rPr>
              <a:t>(P= 5-130 GPa, T=77-300K)</a:t>
            </a:r>
          </a:p>
          <a:p>
            <a:pPr lvl="1"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–"/>
            </a:pPr>
            <a:r>
              <a:rPr lang="en-GB" altLang="es-ES" sz="2000">
                <a:ea typeface="Microsoft YaHei" panose="020B0503020204020204" pitchFamily="34" charset="-122"/>
              </a:rPr>
              <a:t>Extremely difficult: chemical reaction/Li penetration into diamonds</a:t>
            </a:r>
          </a:p>
          <a:p>
            <a:pPr>
              <a:lnSpc>
                <a:spcPct val="80000"/>
              </a:lnSpc>
              <a:spcBef>
                <a:spcPts val="525"/>
              </a:spcBef>
              <a:buClrTx/>
              <a:buFontTx/>
              <a:buNone/>
            </a:pPr>
            <a:r>
              <a:rPr lang="en-GB" altLang="es-ES" sz="2100">
                <a:ea typeface="Microsoft YaHei" panose="020B0503020204020204" pitchFamily="34" charset="-122"/>
              </a:rPr>
              <a:t>     cI16   </a:t>
            </a:r>
            <a:r>
              <a:rPr lang="en-GB" altLang="es-ES" sz="2100" baseline="50000">
                <a:ea typeface="Microsoft YaHei" panose="020B0503020204020204" pitchFamily="34" charset="-122"/>
              </a:rPr>
              <a:t>60 GPa</a:t>
            </a:r>
            <a:r>
              <a:rPr lang="en-GB" altLang="es-ES" sz="2100">
                <a:ea typeface="Microsoft YaHei" panose="020B0503020204020204" pitchFamily="34" charset="-122"/>
              </a:rPr>
              <a:t>     Li-VI   </a:t>
            </a:r>
            <a:r>
              <a:rPr lang="en-GB" altLang="es-ES" sz="2100" baseline="50000">
                <a:ea typeface="Microsoft YaHei" panose="020B0503020204020204" pitchFamily="34" charset="-122"/>
              </a:rPr>
              <a:t>65 GPa</a:t>
            </a:r>
            <a:r>
              <a:rPr lang="en-GB" altLang="es-ES" sz="2100">
                <a:ea typeface="Microsoft YaHei" panose="020B0503020204020204" pitchFamily="34" charset="-122"/>
              </a:rPr>
              <a:t>    Li-VII     </a:t>
            </a:r>
            <a:r>
              <a:rPr lang="en-GB" altLang="es-ES" sz="2100" baseline="50000">
                <a:ea typeface="Microsoft YaHei" panose="020B0503020204020204" pitchFamily="34" charset="-122"/>
              </a:rPr>
              <a:t>95 GPa</a:t>
            </a:r>
            <a:r>
              <a:rPr lang="en-GB" altLang="es-ES" sz="2100">
                <a:ea typeface="Microsoft YaHei" panose="020B0503020204020204" pitchFamily="34" charset="-122"/>
              </a:rPr>
              <a:t>     Li-VIII        </a:t>
            </a:r>
          </a:p>
          <a:p>
            <a:pPr marL="246063" indent="-225425">
              <a:lnSpc>
                <a:spcPct val="80000"/>
              </a:lnSpc>
              <a:spcBef>
                <a:spcPts val="525"/>
              </a:spcBef>
              <a:buFont typeface="Arial" panose="020B0604020202020204" pitchFamily="34" charset="0"/>
              <a:buChar char="•"/>
            </a:pPr>
            <a:r>
              <a:rPr lang="en-GB" altLang="es-ES" sz="2100">
                <a:ea typeface="Microsoft YaHei" panose="020B0503020204020204" pitchFamily="34" charset="-122"/>
              </a:rPr>
              <a:t>Structures of Li-VI, Li-VII and Li-VIII (</a:t>
            </a:r>
            <a:r>
              <a:rPr lang="en-GB" altLang="es-ES" sz="2100">
                <a:solidFill>
                  <a:srgbClr val="FF66CC"/>
                </a:solidFill>
                <a:ea typeface="Microsoft YaHei" panose="020B0503020204020204" pitchFamily="34" charset="-122"/>
              </a:rPr>
              <a:t>first time observed</a:t>
            </a:r>
            <a:r>
              <a:rPr lang="en-GB" altLang="es-ES" sz="2100">
                <a:ea typeface="Microsoft YaHei" panose="020B0503020204020204" pitchFamily="34" charset="-122"/>
              </a:rPr>
              <a:t>)?</a:t>
            </a:r>
          </a:p>
          <a:p>
            <a:pPr lvl="1">
              <a:lnSpc>
                <a:spcPct val="80000"/>
              </a:lnSpc>
              <a:spcBef>
                <a:spcPts val="1250"/>
              </a:spcBef>
              <a:spcAft>
                <a:spcPts val="750"/>
              </a:spcAft>
              <a:buFont typeface="Arial" panose="020B0604020202020204" pitchFamily="34" charset="0"/>
              <a:buChar char="–"/>
            </a:pPr>
            <a:r>
              <a:rPr lang="en-GB" altLang="es-ES" sz="2000">
                <a:ea typeface="Microsoft YaHei" panose="020B0503020204020204" pitchFamily="34" charset="-122"/>
              </a:rPr>
              <a:t>Proposed as oC88, oC40 and oC24.</a:t>
            </a:r>
          </a:p>
          <a:p>
            <a:pPr marL="714375" lvl="1" indent="-246063">
              <a:lnSpc>
                <a:spcPct val="80000"/>
              </a:lnSpc>
              <a:spcBef>
                <a:spcPts val="1125"/>
              </a:spcBef>
              <a:spcAft>
                <a:spcPts val="675"/>
              </a:spcAft>
              <a:buClrTx/>
              <a:buFontTx/>
              <a:buNone/>
            </a:pPr>
            <a:endParaRPr lang="en-GB" altLang="es-ES" sz="1800">
              <a:ea typeface="Microsoft YaHei" panose="020B0503020204020204" pitchFamily="34" charset="-122"/>
            </a:endParaRPr>
          </a:p>
          <a:p>
            <a:pPr>
              <a:lnSpc>
                <a:spcPct val="80000"/>
              </a:lnSpc>
              <a:spcBef>
                <a:spcPts val="525"/>
              </a:spcBef>
              <a:buClrTx/>
              <a:buFontTx/>
              <a:buNone/>
            </a:pPr>
            <a:r>
              <a:rPr lang="en-GB" altLang="es-ES" sz="2100">
                <a:ea typeface="Microsoft YaHei" panose="020B0503020204020204" pitchFamily="34" charset="-122"/>
              </a:rPr>
              <a:t>After refinement:</a:t>
            </a:r>
          </a:p>
          <a:p>
            <a:pPr marL="246063" indent="-225425">
              <a:lnSpc>
                <a:spcPct val="80000"/>
              </a:lnSpc>
              <a:spcBef>
                <a:spcPts val="525"/>
              </a:spcBef>
              <a:buFont typeface="Arial" panose="020B0604020202020204" pitchFamily="34" charset="0"/>
              <a:buChar char="•"/>
            </a:pPr>
            <a:r>
              <a:rPr lang="en-GB" altLang="es-ES" sz="2100">
                <a:ea typeface="Microsoft YaHei" panose="020B0503020204020204" pitchFamily="34" charset="-122"/>
              </a:rPr>
              <a:t>oC24 has the Cmca-24 structure proposed previously.</a:t>
            </a:r>
          </a:p>
          <a:p>
            <a:pPr marL="246063" indent="-225425">
              <a:lnSpc>
                <a:spcPct val="80000"/>
              </a:lnSpc>
              <a:spcBef>
                <a:spcPts val="525"/>
              </a:spcBef>
              <a:buFont typeface="Arial" panose="020B0604020202020204" pitchFamily="34" charset="0"/>
              <a:buChar char="•"/>
            </a:pPr>
            <a:r>
              <a:rPr lang="en-GB" altLang="es-ES" sz="2100">
                <a:ea typeface="Microsoft YaHei" panose="020B0503020204020204" pitchFamily="34" charset="-122"/>
              </a:rPr>
              <a:t>oC40: cell parameters and Cmca space group</a:t>
            </a:r>
          </a:p>
          <a:p>
            <a:pPr marL="246063" indent="-225425">
              <a:lnSpc>
                <a:spcPct val="80000"/>
              </a:lnSpc>
              <a:spcBef>
                <a:spcPts val="525"/>
              </a:spcBef>
              <a:buFont typeface="Arial" panose="020B0604020202020204" pitchFamily="34" charset="0"/>
              <a:buChar char="•"/>
            </a:pPr>
            <a:r>
              <a:rPr lang="en-GB" altLang="es-ES" sz="2100">
                <a:ea typeface="Microsoft YaHei" panose="020B0503020204020204" pitchFamily="34" charset="-122"/>
              </a:rPr>
              <a:t>oC88: cell parameters and Cmma space group. oC92?</a:t>
            </a:r>
          </a:p>
          <a:p>
            <a:pPr>
              <a:lnSpc>
                <a:spcPct val="80000"/>
              </a:lnSpc>
              <a:spcBef>
                <a:spcPts val="525"/>
              </a:spcBef>
              <a:buClrTx/>
              <a:buFontTx/>
              <a:buNone/>
            </a:pPr>
            <a:endParaRPr lang="en-GB" altLang="es-ES" sz="2100">
              <a:ea typeface="Microsoft YaHei" panose="020B0503020204020204" pitchFamily="34" charset="-122"/>
            </a:endParaRPr>
          </a:p>
        </p:txBody>
      </p:sp>
      <p:sp>
        <p:nvSpPr>
          <p:cNvPr id="52227" name="Line 3">
            <a:extLst>
              <a:ext uri="{FF2B5EF4-FFF2-40B4-BE49-F238E27FC236}">
                <a16:creationId xmlns:a16="http://schemas.microsoft.com/office/drawing/2014/main" id="{D60C4A66-F922-F66F-17AC-2D32DF70D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5856" y="2622219"/>
            <a:ext cx="1079500" cy="1587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2228" name="Line 4">
            <a:extLst>
              <a:ext uri="{FF2B5EF4-FFF2-40B4-BE49-F238E27FC236}">
                <a16:creationId xmlns:a16="http://schemas.microsoft.com/office/drawing/2014/main" id="{6324FFAD-22D1-4160-6790-436844E1267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4325" y="2663825"/>
            <a:ext cx="1079500" cy="1588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2229" name="Line 5">
            <a:extLst>
              <a:ext uri="{FF2B5EF4-FFF2-40B4-BE49-F238E27FC236}">
                <a16:creationId xmlns:a16="http://schemas.microsoft.com/office/drawing/2014/main" id="{0E078A56-B249-89AB-6AF6-4F24310345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056" y="2478041"/>
            <a:ext cx="1079500" cy="1588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1">
            <a:extLst>
              <a:ext uri="{FF2B5EF4-FFF2-40B4-BE49-F238E27FC236}">
                <a16:creationId xmlns:a16="http://schemas.microsoft.com/office/drawing/2014/main" id="{42AEAA93-7AE6-1179-4227-10CFF643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43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40 Li</a:t>
            </a:r>
          </a:p>
        </p:txBody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645D0E10-EBF6-38AA-C086-FBAFD079F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31188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en-GB" altLang="es-ES" sz="2400">
                <a:solidFill>
                  <a:srgbClr val="0000FF"/>
                </a:solidFill>
                <a:ea typeface="Microsoft YaHei" panose="020B0503020204020204" pitchFamily="34" charset="-122"/>
              </a:rPr>
              <a:t>Our calculations:</a:t>
            </a:r>
          </a:p>
          <a:p>
            <a:pPr marL="322263" indent="-301625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AIRSS approach (</a:t>
            </a:r>
            <a:r>
              <a:rPr lang="en-GB" altLang="es-ES" sz="2000">
                <a:ea typeface="Microsoft YaHei" panose="020B0503020204020204" pitchFamily="34" charset="-122"/>
              </a:rPr>
              <a:t>random structure searching + DFT calculations)</a:t>
            </a:r>
          </a:p>
          <a:p>
            <a:pPr marL="322263" indent="-301625">
              <a:spcBef>
                <a:spcPts val="600"/>
              </a:spcBef>
              <a:buFont typeface="Wingdings" panose="05000000000000000000" pitchFamily="2" charset="2"/>
              <a:buChar char=""/>
            </a:pPr>
            <a:r>
              <a:rPr lang="en-GB" altLang="es-ES" sz="2400">
                <a:ea typeface="Microsoft YaHei" panose="020B0503020204020204" pitchFamily="34" charset="-122"/>
              </a:rPr>
              <a:t>CASTEP code, PBE PP, cutoff energy: 350 eV……..</a:t>
            </a:r>
          </a:p>
          <a:p>
            <a:pPr marL="322263" indent="-301625">
              <a:spcBef>
                <a:spcPts val="600"/>
              </a:spcBef>
              <a:buFont typeface="Wingdings" panose="05000000000000000000" pitchFamily="2" charset="2"/>
              <a:buChar char=""/>
            </a:pPr>
            <a:r>
              <a:rPr lang="en-GB" altLang="es-ES" sz="2400">
                <a:ea typeface="Microsoft YaHei" panose="020B0503020204020204" pitchFamily="34" charset="-122"/>
              </a:rPr>
              <a:t>Stringent reoptimization of the lowest-enthalpy structures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endParaRPr lang="en-GB" altLang="es-ES" sz="2400">
              <a:ea typeface="Microsoft YaHei" panose="020B0503020204020204" pitchFamily="34" charset="-122"/>
            </a:endParaRP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en-GB" altLang="es-ES" sz="2400">
                <a:ea typeface="Microsoft YaHei" panose="020B0503020204020204" pitchFamily="34" charset="-122"/>
              </a:rPr>
              <a:t> </a:t>
            </a:r>
            <a:r>
              <a:rPr lang="en-GB" altLang="es-ES" sz="2400" i="1">
                <a:solidFill>
                  <a:srgbClr val="0000FF"/>
                </a:solidFill>
                <a:ea typeface="Microsoft YaHei" panose="020B0503020204020204" pitchFamily="34" charset="-122"/>
              </a:rPr>
              <a:t>oC</a:t>
            </a:r>
            <a:r>
              <a:rPr lang="en-GB" altLang="es-ES" sz="2400">
                <a:solidFill>
                  <a:srgbClr val="0000FF"/>
                </a:solidFill>
                <a:ea typeface="Microsoft YaHei" panose="020B0503020204020204" pitchFamily="34" charset="-122"/>
              </a:rPr>
              <a:t>40 structure:</a:t>
            </a:r>
            <a:r>
              <a:rPr lang="en-GB" altLang="es-ES" sz="2400">
                <a:ea typeface="Microsoft YaHei" panose="020B0503020204020204" pitchFamily="34" charset="-122"/>
              </a:rPr>
              <a:t> </a:t>
            </a:r>
          </a:p>
          <a:p>
            <a:pPr marL="322263" indent="-301625">
              <a:spcBef>
                <a:spcPts val="600"/>
              </a:spcBef>
              <a:buFont typeface="Wingdings" panose="05000000000000000000" pitchFamily="2" charset="2"/>
              <a:buChar char=""/>
            </a:pPr>
            <a:r>
              <a:rPr lang="en-GB" altLang="es-ES" sz="2400">
                <a:ea typeface="Microsoft YaHei" panose="020B0503020204020204" pitchFamily="34" charset="-122"/>
              </a:rPr>
              <a:t>20-atom primitive cells, initial expt. lattice parameters</a:t>
            </a:r>
          </a:p>
          <a:p>
            <a:pPr marL="322263" indent="-301625">
              <a:spcBef>
                <a:spcPts val="600"/>
              </a:spcBef>
              <a:buFont typeface="Wingdings" panose="05000000000000000000" pitchFamily="2" charset="2"/>
              <a:buChar char=""/>
            </a:pPr>
            <a:r>
              <a:rPr lang="en-GB" altLang="es-ES" sz="2400">
                <a:ea typeface="Microsoft YaHei" panose="020B0503020204020204" pitchFamily="34" charset="-122"/>
              </a:rPr>
              <a:t>Using the experimental symmetry as a constraint</a:t>
            </a:r>
          </a:p>
          <a:p>
            <a:pPr marL="322263" indent="-301625">
              <a:spcBef>
                <a:spcPts val="600"/>
              </a:spcBef>
              <a:buFont typeface="Wingdings" panose="05000000000000000000" pitchFamily="2" charset="2"/>
              <a:buChar char=""/>
            </a:pPr>
            <a:r>
              <a:rPr lang="en-GB" altLang="es-ES" sz="2400">
                <a:ea typeface="Microsoft YaHei" panose="020B0503020204020204" pitchFamily="34" charset="-122"/>
              </a:rPr>
              <a:t>Searches within </a:t>
            </a:r>
            <a:r>
              <a:rPr lang="en-GB" altLang="es-ES" sz="2400" i="1">
                <a:ea typeface="Microsoft YaHei" panose="020B0503020204020204" pitchFamily="34" charset="-122"/>
              </a:rPr>
              <a:t>P21/c </a:t>
            </a:r>
            <a:r>
              <a:rPr lang="en-GB" altLang="es-ES" sz="2400">
                <a:ea typeface="Microsoft YaHei" panose="020B0503020204020204" pitchFamily="34" charset="-122"/>
              </a:rPr>
              <a:t>(subgroup of </a:t>
            </a:r>
            <a:r>
              <a:rPr lang="en-GB" altLang="es-ES" sz="2400" i="1">
                <a:ea typeface="Microsoft YaHei" panose="020B0503020204020204" pitchFamily="34" charset="-122"/>
              </a:rPr>
              <a:t>Cmca</a:t>
            </a:r>
            <a:r>
              <a:rPr lang="en-GB" altLang="es-ES" sz="2400">
                <a:ea typeface="Microsoft YaHei" panose="020B0503020204020204" pitchFamily="34" charset="-122"/>
              </a:rPr>
              <a:t>), </a:t>
            </a:r>
            <a:r>
              <a:rPr lang="en-GB" altLang="es-ES" sz="2400" i="1">
                <a:ea typeface="Microsoft YaHei" panose="020B0503020204020204" pitchFamily="34" charset="-122"/>
              </a:rPr>
              <a:t>Pc</a:t>
            </a:r>
            <a:r>
              <a:rPr lang="en-GB" altLang="es-ES" sz="2400">
                <a:ea typeface="Microsoft YaHei" panose="020B0503020204020204" pitchFamily="34" charset="-122"/>
              </a:rPr>
              <a:t>, randomly-selected space groups with 4 and 2 symmetry operations and no symmetry (</a:t>
            </a:r>
            <a:r>
              <a:rPr lang="en-GB" altLang="es-ES" sz="2400" i="1">
                <a:ea typeface="Microsoft YaHei" panose="020B0503020204020204" pitchFamily="34" charset="-122"/>
              </a:rPr>
              <a:t>P1</a:t>
            </a:r>
            <a:r>
              <a:rPr lang="en-GB" altLang="es-ES" sz="2400">
                <a:ea typeface="Microsoft YaHei" panose="020B0503020204020204" pitchFamily="34" charset="-122"/>
              </a:rPr>
              <a:t>).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endParaRPr lang="en-GB" altLang="es-ES" sz="2400"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>
            <a:extLst>
              <a:ext uri="{FF2B5EF4-FFF2-40B4-BE49-F238E27FC236}">
                <a16:creationId xmlns:a16="http://schemas.microsoft.com/office/drawing/2014/main" id="{B540060D-6888-84EC-B7F2-B91CA7652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333375"/>
            <a:ext cx="79438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40 Li</a:t>
            </a:r>
          </a:p>
        </p:txBody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F26ADCCD-B19B-06BB-8866-FFAC85769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662613"/>
            <a:ext cx="72739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 </a:t>
            </a:r>
            <a:r>
              <a:rPr lang="en-GB" altLang="es-ES" sz="2300">
                <a:solidFill>
                  <a:srgbClr val="FF66CC"/>
                </a:solidFill>
              </a:rPr>
              <a:t>C2cb-40</a:t>
            </a:r>
            <a:r>
              <a:rPr lang="en-GB" altLang="es-ES" sz="2300">
                <a:solidFill>
                  <a:srgbClr val="FF9900"/>
                </a:solidFill>
              </a:rPr>
              <a:t> </a:t>
            </a:r>
            <a:r>
              <a:rPr lang="en-GB" altLang="es-ES" sz="2300">
                <a:solidFill>
                  <a:srgbClr val="FF66CC"/>
                </a:solidFill>
              </a:rPr>
              <a:t>struct. is a subgroup of Cmca-40 struct.</a:t>
            </a:r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9370FB92-96CD-66F6-29FA-5606D92FC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17700"/>
            <a:ext cx="1008062" cy="414338"/>
          </a:xfrm>
          <a:prstGeom prst="rect">
            <a:avLst/>
          </a:prstGeom>
          <a:solidFill>
            <a:srgbClr val="99CCFF"/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GB" altLang="es-ES" sz="2100" i="1"/>
              <a:t>P21/c</a:t>
            </a: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DA20286A-CD65-1C0C-5A56-EEAEA2598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963" y="1927225"/>
            <a:ext cx="1258887" cy="414338"/>
          </a:xfrm>
          <a:prstGeom prst="rect">
            <a:avLst/>
          </a:prstGeom>
          <a:solidFill>
            <a:srgbClr val="99CCFF"/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525"/>
              </a:spcBef>
              <a:buClrTx/>
              <a:buFontTx/>
              <a:buNone/>
            </a:pPr>
            <a:r>
              <a:rPr lang="en-GB" altLang="es-ES" sz="2100" i="1"/>
              <a:t>Cmca-40</a:t>
            </a:r>
          </a:p>
        </p:txBody>
      </p:sp>
      <p:grpSp>
        <p:nvGrpSpPr>
          <p:cNvPr id="54277" name="Group 5">
            <a:extLst>
              <a:ext uri="{FF2B5EF4-FFF2-40B4-BE49-F238E27FC236}">
                <a16:creationId xmlns:a16="http://schemas.microsoft.com/office/drawing/2014/main" id="{C44A23CD-B1BD-FFBE-2A61-05562B026B06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2911475"/>
            <a:ext cx="1765300" cy="2355850"/>
            <a:chOff x="703" y="1834"/>
            <a:chExt cx="1112" cy="1484"/>
          </a:xfrm>
        </p:grpSpPr>
        <p:sp>
          <p:nvSpPr>
            <p:cNvPr id="54278" name="Rectangle 6">
              <a:extLst>
                <a:ext uri="{FF2B5EF4-FFF2-40B4-BE49-F238E27FC236}">
                  <a16:creationId xmlns:a16="http://schemas.microsoft.com/office/drawing/2014/main" id="{B7BFD556-EDC8-D6FB-EB9F-DB063B981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" y="1834"/>
              <a:ext cx="344" cy="260"/>
            </a:xfrm>
            <a:prstGeom prst="rect">
              <a:avLst/>
            </a:prstGeom>
            <a:solidFill>
              <a:srgbClr val="99CCFF"/>
            </a:solidFill>
            <a:ln w="255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GB" altLang="es-ES" sz="2100" i="1"/>
                <a:t>Pc</a:t>
              </a:r>
            </a:p>
          </p:txBody>
        </p:sp>
        <p:sp>
          <p:nvSpPr>
            <p:cNvPr id="54279" name="Rectangle 7">
              <a:extLst>
                <a:ext uri="{FF2B5EF4-FFF2-40B4-BE49-F238E27FC236}">
                  <a16:creationId xmlns:a16="http://schemas.microsoft.com/office/drawing/2014/main" id="{59E29F01-4D84-F9A9-B631-038647E5D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242"/>
              <a:ext cx="1112" cy="260"/>
            </a:xfrm>
            <a:prstGeom prst="rect">
              <a:avLst/>
            </a:prstGeom>
            <a:solidFill>
              <a:srgbClr val="99CCFF"/>
            </a:solidFill>
            <a:ln w="255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GB" altLang="es-ES" sz="2100" i="1"/>
                <a:t>4 symm. ops.</a:t>
              </a:r>
            </a:p>
          </p:txBody>
        </p:sp>
        <p:sp>
          <p:nvSpPr>
            <p:cNvPr id="54280" name="Rectangle 8">
              <a:extLst>
                <a:ext uri="{FF2B5EF4-FFF2-40B4-BE49-F238E27FC236}">
                  <a16:creationId xmlns:a16="http://schemas.microsoft.com/office/drawing/2014/main" id="{C6BB66DE-164C-BC3F-616F-374DF32BE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650"/>
              <a:ext cx="1112" cy="260"/>
            </a:xfrm>
            <a:prstGeom prst="rect">
              <a:avLst/>
            </a:prstGeom>
            <a:solidFill>
              <a:srgbClr val="99CCFF"/>
            </a:solidFill>
            <a:ln w="255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GB" altLang="es-ES" sz="2100" i="1"/>
                <a:t>2 symm. ops.</a:t>
              </a:r>
            </a:p>
          </p:txBody>
        </p:sp>
        <p:sp>
          <p:nvSpPr>
            <p:cNvPr id="54281" name="Rectangle 9">
              <a:extLst>
                <a:ext uri="{FF2B5EF4-FFF2-40B4-BE49-F238E27FC236}">
                  <a16:creationId xmlns:a16="http://schemas.microsoft.com/office/drawing/2014/main" id="{A2912C94-B0B1-7FC9-C783-3BF838E35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3058"/>
              <a:ext cx="350" cy="260"/>
            </a:xfrm>
            <a:prstGeom prst="rect">
              <a:avLst/>
            </a:prstGeom>
            <a:solidFill>
              <a:srgbClr val="99CCFF"/>
            </a:solidFill>
            <a:ln w="255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80000"/>
                </a:lnSpc>
                <a:spcBef>
                  <a:spcPts val="525"/>
                </a:spcBef>
                <a:buClrTx/>
                <a:buFontTx/>
                <a:buNone/>
              </a:pPr>
              <a:r>
                <a:rPr lang="en-GB" altLang="es-ES" sz="2100" i="1"/>
                <a:t>P1</a:t>
              </a:r>
            </a:p>
          </p:txBody>
        </p:sp>
      </p:grpSp>
      <p:sp>
        <p:nvSpPr>
          <p:cNvPr id="54282" name="Rectangle 10">
            <a:extLst>
              <a:ext uri="{FF2B5EF4-FFF2-40B4-BE49-F238E27FC236}">
                <a16:creationId xmlns:a16="http://schemas.microsoft.com/office/drawing/2014/main" id="{4011EE9C-E8D4-8E9F-3A6D-05AA25FBD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7063" y="4062413"/>
            <a:ext cx="1185862" cy="414337"/>
          </a:xfrm>
          <a:prstGeom prst="rect">
            <a:avLst/>
          </a:prstGeom>
          <a:solidFill>
            <a:srgbClr val="99CCFF"/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GB" altLang="es-ES" sz="2100" i="1"/>
              <a:t>C2cb-40</a:t>
            </a:r>
          </a:p>
        </p:txBody>
      </p:sp>
      <p:sp>
        <p:nvSpPr>
          <p:cNvPr id="54283" name="Rectangle 11">
            <a:extLst>
              <a:ext uri="{FF2B5EF4-FFF2-40B4-BE49-F238E27FC236}">
                <a16:creationId xmlns:a16="http://schemas.microsoft.com/office/drawing/2014/main" id="{4D1DEC32-E144-EF0A-9CF1-6D96D8389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26765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GB" altLang="es-ES">
                <a:solidFill>
                  <a:srgbClr val="0000FF"/>
                </a:solidFill>
              </a:rPr>
              <a:t>Initial structures</a:t>
            </a:r>
          </a:p>
        </p:txBody>
      </p:sp>
      <p:sp>
        <p:nvSpPr>
          <p:cNvPr id="54284" name="Rectangle 12">
            <a:extLst>
              <a:ext uri="{FF2B5EF4-FFF2-40B4-BE49-F238E27FC236}">
                <a16:creationId xmlns:a16="http://schemas.microsoft.com/office/drawing/2014/main" id="{9E927F73-F3FD-0267-B1CA-2602703D9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225" y="1239838"/>
            <a:ext cx="4240213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en-GB" altLang="es-ES">
                <a:solidFill>
                  <a:srgbClr val="0000FF"/>
                </a:solidFill>
              </a:rPr>
              <a:t>Lowest enthalpy structure</a:t>
            </a:r>
          </a:p>
        </p:txBody>
      </p:sp>
      <p:cxnSp>
        <p:nvCxnSpPr>
          <p:cNvPr id="54285" name="AutoShape 13">
            <a:extLst>
              <a:ext uri="{FF2B5EF4-FFF2-40B4-BE49-F238E27FC236}">
                <a16:creationId xmlns:a16="http://schemas.microsoft.com/office/drawing/2014/main" id="{C645176E-B6CC-D208-AB52-DF7E10DDA779}"/>
              </a:ext>
            </a:extLst>
          </p:cNvPr>
          <p:cNvCxnSpPr>
            <a:cxnSpLocks noChangeShapeType="1"/>
            <a:stCxn id="54275" idx="3"/>
            <a:endCxn id="54276" idx="1"/>
          </p:cNvCxnSpPr>
          <p:nvPr/>
        </p:nvCxnSpPr>
        <p:spPr bwMode="auto">
          <a:xfrm>
            <a:off x="2124075" y="2124075"/>
            <a:ext cx="3544888" cy="9525"/>
          </a:xfrm>
          <a:prstGeom prst="straightConnector1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4286" name="AutoShape 14">
            <a:extLst>
              <a:ext uri="{FF2B5EF4-FFF2-40B4-BE49-F238E27FC236}">
                <a16:creationId xmlns:a16="http://schemas.microsoft.com/office/drawing/2014/main" id="{FDCC1223-947F-169D-3B16-639007E26D57}"/>
              </a:ext>
            </a:extLst>
          </p:cNvPr>
          <p:cNvCxnSpPr>
            <a:cxnSpLocks noChangeShapeType="1"/>
            <a:stCxn id="54278" idx="3"/>
            <a:endCxn id="54282" idx="0"/>
          </p:cNvCxnSpPr>
          <p:nvPr/>
        </p:nvCxnSpPr>
        <p:spPr bwMode="auto">
          <a:xfrm>
            <a:off x="1673225" y="3117850"/>
            <a:ext cx="4627563" cy="944563"/>
          </a:xfrm>
          <a:prstGeom prst="bentConnector2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4287" name="AutoShape 15">
            <a:extLst>
              <a:ext uri="{FF2B5EF4-FFF2-40B4-BE49-F238E27FC236}">
                <a16:creationId xmlns:a16="http://schemas.microsoft.com/office/drawing/2014/main" id="{7B9B573B-E018-005D-EE83-FE9A9F425EDE}"/>
              </a:ext>
            </a:extLst>
          </p:cNvPr>
          <p:cNvCxnSpPr>
            <a:cxnSpLocks noChangeShapeType="1"/>
            <a:stCxn id="54279" idx="3"/>
            <a:endCxn id="54282" idx="1"/>
          </p:cNvCxnSpPr>
          <p:nvPr/>
        </p:nvCxnSpPr>
        <p:spPr bwMode="auto">
          <a:xfrm>
            <a:off x="2882900" y="3765550"/>
            <a:ext cx="2824163" cy="503238"/>
          </a:xfrm>
          <a:prstGeom prst="straightConnector1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4288" name="AutoShape 16">
            <a:extLst>
              <a:ext uri="{FF2B5EF4-FFF2-40B4-BE49-F238E27FC236}">
                <a16:creationId xmlns:a16="http://schemas.microsoft.com/office/drawing/2014/main" id="{53E0764E-DD0F-9110-824F-5BC08A374D61}"/>
              </a:ext>
            </a:extLst>
          </p:cNvPr>
          <p:cNvCxnSpPr>
            <a:cxnSpLocks noChangeShapeType="1"/>
            <a:stCxn id="54280" idx="3"/>
            <a:endCxn id="54282" idx="1"/>
          </p:cNvCxnSpPr>
          <p:nvPr/>
        </p:nvCxnSpPr>
        <p:spPr bwMode="auto">
          <a:xfrm flipV="1">
            <a:off x="2882900" y="4268788"/>
            <a:ext cx="2824163" cy="144462"/>
          </a:xfrm>
          <a:prstGeom prst="straightConnector1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54289" name="AutoShape 17">
            <a:extLst>
              <a:ext uri="{FF2B5EF4-FFF2-40B4-BE49-F238E27FC236}">
                <a16:creationId xmlns:a16="http://schemas.microsoft.com/office/drawing/2014/main" id="{A3283029-C6E8-68B6-705A-D67B60ACC49D}"/>
              </a:ext>
            </a:extLst>
          </p:cNvPr>
          <p:cNvCxnSpPr>
            <a:cxnSpLocks noChangeShapeType="1"/>
            <a:stCxn id="54281" idx="3"/>
            <a:endCxn id="54282" idx="2"/>
          </p:cNvCxnSpPr>
          <p:nvPr/>
        </p:nvCxnSpPr>
        <p:spPr bwMode="auto">
          <a:xfrm flipV="1">
            <a:off x="1673225" y="4473575"/>
            <a:ext cx="4627563" cy="588963"/>
          </a:xfrm>
          <a:prstGeom prst="bentConnector2">
            <a:avLst/>
          </a:prstGeom>
          <a:noFill/>
          <a:ln w="255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>
            <a:extLst>
              <a:ext uri="{FF2B5EF4-FFF2-40B4-BE49-F238E27FC236}">
                <a16:creationId xmlns:a16="http://schemas.microsoft.com/office/drawing/2014/main" id="{B6112E04-F438-CF4A-B676-FFF27BFC1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477838"/>
            <a:ext cx="794385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40 Li</a:t>
            </a:r>
          </a:p>
        </p:txBody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4C2F37FE-4F95-1991-67FB-32E88368A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196975"/>
            <a:ext cx="8231188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From H-P curves: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55299" name="Picture 3">
            <a:extLst>
              <a:ext uri="{FF2B5EF4-FFF2-40B4-BE49-F238E27FC236}">
                <a16:creationId xmlns:a16="http://schemas.microsoft.com/office/drawing/2014/main" id="{8AD5109B-39CE-29B5-1C8F-1B4624B6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3238"/>
            <a:ext cx="5397500" cy="377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5300" name="Text Box 4">
            <a:extLst>
              <a:ext uri="{FF2B5EF4-FFF2-40B4-BE49-F238E27FC236}">
                <a16:creationId xmlns:a16="http://schemas.microsoft.com/office/drawing/2014/main" id="{CAF3D7CD-BD16-D82C-E9FD-A5B8A9528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75" y="2397125"/>
            <a:ext cx="2736850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ts val="1250"/>
              </a:spcBef>
              <a:buClrTx/>
              <a:buFontTx/>
              <a:buNone/>
            </a:pPr>
            <a:r>
              <a:rPr lang="en-GB" altLang="es-ES" sz="2000" i="1"/>
              <a:t>C2cb-</a:t>
            </a:r>
            <a:r>
              <a:rPr lang="en-GB" altLang="es-ES" sz="2000"/>
              <a:t>40</a:t>
            </a:r>
            <a:r>
              <a:rPr lang="en-GB" altLang="es-ES" sz="2000" i="1"/>
              <a:t> </a:t>
            </a:r>
            <a:r>
              <a:rPr lang="en-GB" altLang="es-ES" sz="2000"/>
              <a:t>is the most stable phase between 67-90.5 GPa.</a:t>
            </a:r>
          </a:p>
          <a:p>
            <a:pPr>
              <a:lnSpc>
                <a:spcPct val="80000"/>
              </a:lnSpc>
              <a:spcBef>
                <a:spcPts val="1250"/>
              </a:spcBef>
              <a:buClrTx/>
              <a:buFontTx/>
              <a:buNone/>
            </a:pPr>
            <a:r>
              <a:rPr lang="en-GB" altLang="es-ES" sz="2000"/>
              <a:t>Hypothetically:</a:t>
            </a:r>
          </a:p>
          <a:p>
            <a:pPr>
              <a:lnSpc>
                <a:spcPct val="80000"/>
              </a:lnSpc>
              <a:spcBef>
                <a:spcPts val="1250"/>
              </a:spcBef>
              <a:buClrTx/>
              <a:buFontTx/>
              <a:buNone/>
            </a:pPr>
            <a:r>
              <a:rPr lang="en-GB" altLang="es-ES" sz="2000" i="1"/>
              <a:t>C2cb</a:t>
            </a:r>
            <a:r>
              <a:rPr lang="en-GB" altLang="es-ES" sz="2000"/>
              <a:t>-40</a:t>
            </a:r>
            <a:r>
              <a:rPr lang="en-GB" altLang="es-ES" sz="2000" baseline="50000"/>
              <a:t>91GPa </a:t>
            </a:r>
            <a:r>
              <a:rPr lang="en-GB" altLang="es-ES" sz="2000" i="1"/>
              <a:t>Cmca</a:t>
            </a:r>
            <a:r>
              <a:rPr lang="en-GB" altLang="es-ES" sz="2000"/>
              <a:t>-24</a:t>
            </a:r>
          </a:p>
        </p:txBody>
      </p:sp>
      <p:sp>
        <p:nvSpPr>
          <p:cNvPr id="55301" name="Text Box 5">
            <a:extLst>
              <a:ext uri="{FF2B5EF4-FFF2-40B4-BE49-F238E27FC236}">
                <a16:creationId xmlns:a16="http://schemas.microsoft.com/office/drawing/2014/main" id="{7AA5E9BF-A3AC-4033-E5F6-22DF903B3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5795963"/>
            <a:ext cx="81375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s-ES" sz="2300"/>
              <a:t> </a:t>
            </a:r>
            <a:r>
              <a:rPr lang="en-GB" altLang="es-ES" sz="2300" i="1"/>
              <a:t>C2cb-</a:t>
            </a:r>
            <a:r>
              <a:rPr lang="en-GB" altLang="es-ES" sz="2300"/>
              <a:t>40</a:t>
            </a:r>
            <a:r>
              <a:rPr lang="en-GB" altLang="es-ES" sz="2300" i="1"/>
              <a:t> </a:t>
            </a:r>
            <a:r>
              <a:rPr lang="en-GB" altLang="es-ES" sz="2300" baseline="50000"/>
              <a:t>90.5 GPa</a:t>
            </a:r>
            <a:r>
              <a:rPr lang="en-GB" altLang="es-ES" sz="2300" i="1"/>
              <a:t> Pbca-</a:t>
            </a:r>
            <a:r>
              <a:rPr lang="en-GB" altLang="es-ES" sz="2300"/>
              <a:t>24</a:t>
            </a:r>
            <a:r>
              <a:rPr lang="en-GB" altLang="es-ES" sz="2300" i="1"/>
              <a:t> </a:t>
            </a:r>
            <a:r>
              <a:rPr lang="en-GB" altLang="es-ES" sz="2300" baseline="50000"/>
              <a:t>94 GPa</a:t>
            </a:r>
            <a:r>
              <a:rPr lang="en-GB" altLang="es-ES" sz="2300" i="1"/>
              <a:t> C2cb-</a:t>
            </a:r>
            <a:r>
              <a:rPr lang="en-GB" altLang="es-ES" sz="2300"/>
              <a:t>24</a:t>
            </a:r>
            <a:r>
              <a:rPr lang="en-GB" altLang="es-ES" sz="2300" i="1"/>
              <a:t>  </a:t>
            </a:r>
            <a:r>
              <a:rPr lang="en-GB" altLang="es-ES" sz="2300" baseline="50000"/>
              <a:t>110GPa</a:t>
            </a:r>
            <a:r>
              <a:rPr lang="en-GB" altLang="es-ES" sz="2300"/>
              <a:t> </a:t>
            </a:r>
            <a:r>
              <a:rPr lang="en-GB" altLang="es-ES" sz="2300" i="1"/>
              <a:t>Cmca-</a:t>
            </a:r>
            <a:r>
              <a:rPr lang="en-GB" altLang="es-ES" sz="2300"/>
              <a:t>24</a:t>
            </a:r>
          </a:p>
        </p:txBody>
      </p:sp>
      <p:sp>
        <p:nvSpPr>
          <p:cNvPr id="55302" name="Line 6">
            <a:extLst>
              <a:ext uri="{FF2B5EF4-FFF2-40B4-BE49-F238E27FC236}">
                <a16:creationId xmlns:a16="http://schemas.microsoft.com/office/drawing/2014/main" id="{037D9E38-D0BB-38FC-4AA2-12A325C9D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9313" y="6038850"/>
            <a:ext cx="720725" cy="1588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5303" name="Line 7">
            <a:extLst>
              <a:ext uri="{FF2B5EF4-FFF2-40B4-BE49-F238E27FC236}">
                <a16:creationId xmlns:a16="http://schemas.microsoft.com/office/drawing/2014/main" id="{CF049C79-7507-0B5A-5EAF-BB98E94348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2250" y="6046788"/>
            <a:ext cx="647700" cy="1587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5304" name="Line 8">
            <a:extLst>
              <a:ext uri="{FF2B5EF4-FFF2-40B4-BE49-F238E27FC236}">
                <a16:creationId xmlns:a16="http://schemas.microsoft.com/office/drawing/2014/main" id="{C2272602-5929-808C-7BA2-B302C598B3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0888" y="6021388"/>
            <a:ext cx="865187" cy="1587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5305" name="Line 9">
            <a:extLst>
              <a:ext uri="{FF2B5EF4-FFF2-40B4-BE49-F238E27FC236}">
                <a16:creationId xmlns:a16="http://schemas.microsoft.com/office/drawing/2014/main" id="{8ED64E21-1622-8442-B4E8-79D6966B8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875" y="3903663"/>
            <a:ext cx="504825" cy="1587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>
            <a:extLst>
              <a:ext uri="{FF2B5EF4-FFF2-40B4-BE49-F238E27FC236}">
                <a16:creationId xmlns:a16="http://schemas.microsoft.com/office/drawing/2014/main" id="{0C574485-7ECA-A4F0-7878-E8126764C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1557338"/>
            <a:ext cx="8231188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Dynamical stability?</a:t>
            </a:r>
          </a:p>
          <a:p>
            <a:pPr marL="322263" indent="-301625"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ea typeface="Microsoft YaHei" panose="020B0503020204020204" pitchFamily="34" charset="-122"/>
              </a:rPr>
              <a:t>Phonon calculations with the Quantum-ESPRESSO code.</a:t>
            </a:r>
          </a:p>
          <a:p>
            <a:pPr marL="322263" indent="-301625">
              <a:spcBef>
                <a:spcPts val="575"/>
              </a:spcBef>
              <a:buFont typeface="Arial" panose="020B0604020202020204" pitchFamily="34" charset="0"/>
              <a:buChar char="•"/>
            </a:pPr>
            <a:r>
              <a:rPr lang="en-GB" altLang="es-ES" sz="2300">
                <a:ea typeface="Microsoft YaHei" panose="020B0503020204020204" pitchFamily="34" charset="-122"/>
              </a:rPr>
              <a:t>Imaginary frequency for a </a:t>
            </a:r>
            <a:r>
              <a:rPr lang="en-GB" altLang="es-ES" sz="2300" i="1">
                <a:ea typeface="Microsoft YaHei" panose="020B0503020204020204" pitchFamily="34" charset="-122"/>
              </a:rPr>
              <a:t>B</a:t>
            </a:r>
            <a:r>
              <a:rPr lang="en-GB" altLang="es-ES" sz="2300" i="1" baseline="-25000">
                <a:ea typeface="Microsoft YaHei" panose="020B0503020204020204" pitchFamily="34" charset="-122"/>
              </a:rPr>
              <a:t>3u</a:t>
            </a:r>
            <a:r>
              <a:rPr lang="en-GB" altLang="es-ES" sz="2300" i="1">
                <a:ea typeface="Microsoft YaHei" panose="020B0503020204020204" pitchFamily="34" charset="-122"/>
              </a:rPr>
              <a:t> </a:t>
            </a:r>
            <a:r>
              <a:rPr lang="en-GB" altLang="es-ES" sz="2300">
                <a:ea typeface="Microsoft YaHei" panose="020B0503020204020204" pitchFamily="34" charset="-122"/>
              </a:rPr>
              <a:t>mode of the </a:t>
            </a:r>
            <a:r>
              <a:rPr lang="en-GB" altLang="es-ES" sz="2300" i="1">
                <a:ea typeface="Microsoft YaHei" panose="020B0503020204020204" pitchFamily="34" charset="-122"/>
              </a:rPr>
              <a:t>Cmca</a:t>
            </a:r>
            <a:r>
              <a:rPr lang="en-GB" altLang="es-ES" sz="2300">
                <a:ea typeface="Microsoft YaHei" panose="020B0503020204020204" pitchFamily="34" charset="-122"/>
              </a:rPr>
              <a:t>-40 struct.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ea typeface="Microsoft YaHei" panose="020B0503020204020204" pitchFamily="34" charset="-122"/>
            </a:endParaRPr>
          </a:p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   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56322" name="Picture 2">
            <a:extLst>
              <a:ext uri="{FF2B5EF4-FFF2-40B4-BE49-F238E27FC236}">
                <a16:creationId xmlns:a16="http://schemas.microsoft.com/office/drawing/2014/main" id="{541C7F08-8E42-D09F-2530-A614091EC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141663"/>
            <a:ext cx="4678363" cy="319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3" name="Text Box 3">
            <a:extLst>
              <a:ext uri="{FF2B5EF4-FFF2-40B4-BE49-F238E27FC236}">
                <a16:creationId xmlns:a16="http://schemas.microsoft.com/office/drawing/2014/main" id="{55266F8B-74BE-C358-FB6D-91F5AB37F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3430588"/>
            <a:ext cx="3887788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ClrTx/>
              <a:buFontTx/>
              <a:buNone/>
            </a:pPr>
            <a:r>
              <a:rPr lang="en-GB" altLang="es-ES" sz="2300"/>
              <a:t>Phonon dispersion curves of the </a:t>
            </a:r>
            <a:r>
              <a:rPr lang="en-GB" altLang="es-ES" sz="2300" i="1"/>
              <a:t>C2cb</a:t>
            </a:r>
            <a:r>
              <a:rPr lang="en-GB" altLang="es-ES" sz="2300"/>
              <a:t>-40 structure: </a:t>
            </a:r>
            <a:r>
              <a:rPr lang="en-GB" altLang="es-ES" sz="2300">
                <a:solidFill>
                  <a:srgbClr val="FF0000"/>
                </a:solidFill>
              </a:rPr>
              <a:t>dynamically stable</a:t>
            </a: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29522B43-64EA-2F4F-62E1-766DDAD62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477838"/>
            <a:ext cx="794385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40 Li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>
            <a:extLst>
              <a:ext uri="{FF2B5EF4-FFF2-40B4-BE49-F238E27FC236}">
                <a16:creationId xmlns:a16="http://schemas.microsoft.com/office/drawing/2014/main" id="{09BCEA8B-3677-8597-6A58-373D7ABAE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40 Li</a:t>
            </a:r>
          </a:p>
        </p:txBody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54C4C2BD-D209-2621-ABED-BAB06E477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981075"/>
            <a:ext cx="8208963" cy="396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r>
              <a:rPr lang="en-GB" altLang="es-ES" sz="2300">
                <a:solidFill>
                  <a:srgbClr val="0000FF"/>
                </a:solidFill>
                <a:ea typeface="Microsoft YaHei" panose="020B0503020204020204" pitchFamily="34" charset="-122"/>
              </a:rPr>
              <a:t>Semiconductor?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ea typeface="Microsoft YaHei" panose="020B0503020204020204" pitchFamily="34" charset="-122"/>
            </a:endParaRP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57347" name="Picture 3">
            <a:extLst>
              <a:ext uri="{FF2B5EF4-FFF2-40B4-BE49-F238E27FC236}">
                <a16:creationId xmlns:a16="http://schemas.microsoft.com/office/drawing/2014/main" id="{051A845C-BE94-3760-4D7A-0DE189184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01800"/>
            <a:ext cx="3778250" cy="264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3D29FFCA-EA51-025F-8A70-199E2D45A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8" y="1773238"/>
            <a:ext cx="3490912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49" name="Text Box 5">
            <a:extLst>
              <a:ext uri="{FF2B5EF4-FFF2-40B4-BE49-F238E27FC236}">
                <a16:creationId xmlns:a16="http://schemas.microsoft.com/office/drawing/2014/main" id="{CBDB6B68-4C93-1125-F50C-06ECC9DFC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365625"/>
            <a:ext cx="8208962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Indirect band gap along </a:t>
            </a:r>
            <a:r>
              <a:rPr lang="el-GR" altLang="es-ES" sz="2300"/>
              <a:t>Γ</a:t>
            </a:r>
            <a:r>
              <a:rPr lang="en-GB" altLang="es-ES" sz="2300"/>
              <a:t>Z similar to the </a:t>
            </a:r>
            <a:r>
              <a:rPr lang="el-GR" altLang="es-ES" sz="2300"/>
              <a:t>Γ</a:t>
            </a:r>
            <a:r>
              <a:rPr lang="en-GB" altLang="es-ES" sz="2300"/>
              <a:t>-direct band gap</a:t>
            </a:r>
          </a:p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Gap increases with pressure, 1.15 eV at 95 GPa</a:t>
            </a:r>
          </a:p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Larger gap than the other structures (0.276 eV for the </a:t>
            </a:r>
            <a:r>
              <a:rPr lang="en-GB" altLang="es-ES" sz="2300" i="1"/>
              <a:t>C2</a:t>
            </a:r>
            <a:r>
              <a:rPr lang="en-GB" altLang="es-ES" sz="2300"/>
              <a:t>-24)</a:t>
            </a:r>
          </a:p>
          <a:p>
            <a:pPr>
              <a:spcBef>
                <a:spcPts val="1438"/>
              </a:spcBef>
              <a:buClrTx/>
              <a:buFontTx/>
              <a:buNone/>
            </a:pPr>
            <a:endParaRPr lang="en-GB" altLang="es-ES" sz="23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 Box 1">
            <a:extLst>
              <a:ext uri="{FF2B5EF4-FFF2-40B4-BE49-F238E27FC236}">
                <a16:creationId xmlns:a16="http://schemas.microsoft.com/office/drawing/2014/main" id="{C6F4637E-8937-D98E-E706-0C70BF358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40 Li</a:t>
            </a:r>
          </a:p>
        </p:txBody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06E9F4C4-1C65-5198-8961-061BDF9BF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054100"/>
            <a:ext cx="8231187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226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ea typeface="Microsoft YaHei" panose="020B0503020204020204" pitchFamily="34" charset="-122"/>
            </a:endParaRPr>
          </a:p>
          <a:p>
            <a:pPr>
              <a:spcBef>
                <a:spcPts val="575"/>
              </a:spcBef>
              <a:buClrTx/>
              <a:buFontTx/>
              <a:buNone/>
            </a:pPr>
            <a:endParaRPr lang="en-GB" altLang="es-ES" sz="2300">
              <a:solidFill>
                <a:srgbClr val="0000FF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233DA1CB-A1C8-4B97-4EEF-F7DA0B614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4048125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2" name="Picture 4">
            <a:extLst>
              <a:ext uri="{FF2B5EF4-FFF2-40B4-BE49-F238E27FC236}">
                <a16:creationId xmlns:a16="http://schemas.microsoft.com/office/drawing/2014/main" id="{ED6AB725-B2CC-6DC5-514D-9096AF7E1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981075"/>
            <a:ext cx="4167188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8373" name="Text Box 5">
            <a:extLst>
              <a:ext uri="{FF2B5EF4-FFF2-40B4-BE49-F238E27FC236}">
                <a16:creationId xmlns:a16="http://schemas.microsoft.com/office/drawing/2014/main" id="{417C15E2-D5DE-A9A2-4439-98666030D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81525"/>
            <a:ext cx="8353425" cy="16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/>
              <a:t> </a:t>
            </a:r>
            <a:r>
              <a:rPr lang="en-GB" altLang="es-ES" sz="2300"/>
              <a:t>Modulated layers. 5 neq. Li atoms, 3 ELF attractors.</a:t>
            </a:r>
          </a:p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 M1: 2 e</a:t>
            </a:r>
            <a:r>
              <a:rPr lang="en-GB" altLang="es-ES" sz="2300" baseline="30000"/>
              <a:t>-</a:t>
            </a:r>
            <a:r>
              <a:rPr lang="en-GB" altLang="es-ES" sz="2300" baseline="-25000"/>
              <a:t>s</a:t>
            </a:r>
            <a:r>
              <a:rPr lang="en-GB" altLang="es-ES" sz="2300"/>
              <a:t>, M2:  2 e</a:t>
            </a:r>
            <a:r>
              <a:rPr lang="en-GB" altLang="es-ES" sz="2300" baseline="30000"/>
              <a:t>-</a:t>
            </a:r>
            <a:r>
              <a:rPr lang="en-GB" altLang="es-ES" sz="2300" baseline="-25000"/>
              <a:t>s</a:t>
            </a:r>
            <a:r>
              <a:rPr lang="en-GB" altLang="es-ES" sz="2300"/>
              <a:t>, M3: 1e</a:t>
            </a:r>
            <a:r>
              <a:rPr lang="en-GB" altLang="es-ES" sz="2300" baseline="30000"/>
              <a:t>-</a:t>
            </a:r>
            <a:r>
              <a:rPr lang="en-GB" altLang="es-ES" sz="2300"/>
              <a:t>                      Li</a:t>
            </a:r>
            <a:r>
              <a:rPr lang="en-GB" altLang="es-ES" sz="2300" baseline="-25000"/>
              <a:t>5</a:t>
            </a:r>
            <a:r>
              <a:rPr lang="en-GB" altLang="es-ES" sz="2300"/>
              <a:t>ABC.</a:t>
            </a:r>
          </a:p>
          <a:p>
            <a:pPr>
              <a:spcBef>
                <a:spcPts val="1438"/>
              </a:spcBef>
              <a:buFont typeface="Arial" panose="020B0604020202020204" pitchFamily="34" charset="0"/>
              <a:buChar char="•"/>
            </a:pPr>
            <a:r>
              <a:rPr lang="en-GB" altLang="es-ES" sz="2300"/>
              <a:t> New elemental structure, not found previously.</a:t>
            </a:r>
          </a:p>
        </p:txBody>
      </p:sp>
      <p:sp>
        <p:nvSpPr>
          <p:cNvPr id="58374" name="Line 6">
            <a:extLst>
              <a:ext uri="{FF2B5EF4-FFF2-40B4-BE49-F238E27FC236}">
                <a16:creationId xmlns:a16="http://schemas.microsoft.com/office/drawing/2014/main" id="{991D91B7-A706-C1DC-1CF6-C53682BE6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5" y="5446713"/>
            <a:ext cx="719138" cy="1587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1">
            <a:extLst>
              <a:ext uri="{FF2B5EF4-FFF2-40B4-BE49-F238E27FC236}">
                <a16:creationId xmlns:a16="http://schemas.microsoft.com/office/drawing/2014/main" id="{E46AD8BE-29BB-7F58-2C81-8FB1A48C9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88 Li</a:t>
            </a:r>
          </a:p>
        </p:txBody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7AACBAEB-8F4C-16D8-9597-CB6DFB3EC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31188" cy="452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609600" indent="-588963"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en-GB" altLang="es-ES" sz="3200">
                <a:ea typeface="Microsoft YaHei" panose="020B0503020204020204" pitchFamily="34" charset="-122"/>
              </a:rPr>
              <a:t> </a:t>
            </a:r>
            <a:r>
              <a:rPr lang="en-GB" altLang="es-ES" sz="2400" i="1">
                <a:solidFill>
                  <a:srgbClr val="0000FF"/>
                </a:solidFill>
                <a:ea typeface="Microsoft YaHei" panose="020B0503020204020204" pitchFamily="34" charset="-122"/>
              </a:rPr>
              <a:t>oC</a:t>
            </a:r>
            <a:r>
              <a:rPr lang="en-GB" altLang="es-ES" sz="2400">
                <a:solidFill>
                  <a:srgbClr val="0000FF"/>
                </a:solidFill>
                <a:ea typeface="Microsoft YaHei" panose="020B0503020204020204" pitchFamily="34" charset="-122"/>
              </a:rPr>
              <a:t>88 structure</a:t>
            </a:r>
          </a:p>
          <a:p>
            <a:pPr marL="588963" indent="-56832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44-atom primitive cells, initial expt. lattice parameters.</a:t>
            </a:r>
          </a:p>
          <a:p>
            <a:pPr marL="588963" indent="-56832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Searches within the </a:t>
            </a:r>
            <a:r>
              <a:rPr lang="en-GB" altLang="es-ES" sz="2400" i="1">
                <a:ea typeface="Microsoft YaHei" panose="020B0503020204020204" pitchFamily="34" charset="-122"/>
              </a:rPr>
              <a:t>P2/c, Pc, C2</a:t>
            </a:r>
            <a:r>
              <a:rPr lang="en-GB" altLang="es-ES" sz="2400">
                <a:ea typeface="Microsoft YaHei" panose="020B0503020204020204" pitchFamily="34" charset="-122"/>
              </a:rPr>
              <a:t> space groups and randomly selected space groups with 2 symmetry ops. </a:t>
            </a:r>
          </a:p>
          <a:p>
            <a:pPr marL="588963" indent="-56832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Additional searches in oC92 and oC84 structures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en-GB" altLang="es-ES" sz="2400">
                <a:ea typeface="Microsoft YaHei" panose="020B0503020204020204" pitchFamily="34" charset="-122"/>
              </a:rPr>
              <a:t>Lowest enthalpy structure: </a:t>
            </a:r>
            <a:r>
              <a:rPr lang="en-GB" altLang="es-ES" sz="2400" i="1">
                <a:ea typeface="Microsoft YaHei" panose="020B0503020204020204" pitchFamily="34" charset="-122"/>
              </a:rPr>
              <a:t>C2mb</a:t>
            </a:r>
            <a:r>
              <a:rPr lang="en-GB" altLang="es-ES" sz="2400">
                <a:ea typeface="Microsoft YaHei" panose="020B0503020204020204" pitchFamily="34" charset="-122"/>
              </a:rPr>
              <a:t> space group.</a:t>
            </a:r>
          </a:p>
          <a:p>
            <a:pPr marL="588963" indent="-56832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More stable than the rest of the phases (except </a:t>
            </a:r>
            <a:r>
              <a:rPr lang="en-GB" altLang="es-ES" sz="2400" i="1">
                <a:ea typeface="Microsoft YaHei" panose="020B0503020204020204" pitchFamily="34" charset="-122"/>
              </a:rPr>
              <a:t>cI</a:t>
            </a:r>
            <a:r>
              <a:rPr lang="en-GB" altLang="es-ES" sz="2400">
                <a:ea typeface="Microsoft YaHei" panose="020B0503020204020204" pitchFamily="34" charset="-122"/>
              </a:rPr>
              <a:t>16) in its experimental range of existence</a:t>
            </a:r>
          </a:p>
          <a:p>
            <a:pPr marL="588963" indent="-56832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Stabilized by dynamical effects? Metastable?</a:t>
            </a:r>
          </a:p>
          <a:p>
            <a:pPr marL="588963" indent="-568325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altLang="es-ES" sz="2400">
                <a:ea typeface="Microsoft YaHei" panose="020B0503020204020204" pitchFamily="34" charset="-122"/>
              </a:rPr>
              <a:t>Reasonable agreement with diffraction data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en-GB" altLang="es-ES" sz="2400">
                <a:ea typeface="Microsoft YaHei" panose="020B0503020204020204" pitchFamily="34" charset="-122"/>
              </a:rPr>
              <a:t> 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endParaRPr lang="en-GB" altLang="es-ES" sz="2400">
              <a:ea typeface="Microsoft YaHei" panose="020B0503020204020204" pitchFamily="34" charset="-122"/>
            </a:endParaRPr>
          </a:p>
          <a:p>
            <a:pPr marL="608013"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endParaRPr lang="en-GB" altLang="es-ES" sz="2400"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FC97D680-84BB-4E81-9C5C-600C539C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503238"/>
            <a:ext cx="81359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Simulación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dirty="0" err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computacional</a:t>
            </a:r>
            <a:r>
              <a:rPr lang="en-GB" altLang="es-ES" sz="3800" dirty="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?   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360211D-DA97-49B4-81F6-A81F25EA685B}"/>
              </a:ext>
            </a:extLst>
          </p:cNvPr>
          <p:cNvSpPr txBox="1"/>
          <p:nvPr/>
        </p:nvSpPr>
        <p:spPr>
          <a:xfrm>
            <a:off x="494664" y="1314309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accent2"/>
                </a:solidFill>
              </a:rPr>
              <a:t>MODELO:</a:t>
            </a:r>
          </a:p>
          <a:p>
            <a:endParaRPr lang="es-ES" sz="2000" dirty="0">
              <a:solidFill>
                <a:schemeClr val="accent2"/>
              </a:solidFill>
            </a:endParaRPr>
          </a:p>
        </p:txBody>
      </p:sp>
      <p:pic>
        <p:nvPicPr>
          <p:cNvPr id="16" name="Imagen 15" descr="Mapa&#10;&#10;Descripción generada automáticamente">
            <a:extLst>
              <a:ext uri="{FF2B5EF4-FFF2-40B4-BE49-F238E27FC236}">
                <a16:creationId xmlns:a16="http://schemas.microsoft.com/office/drawing/2014/main" id="{79FB37B5-AC76-4642-ABCB-DDF04A442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" b="2268"/>
          <a:stretch>
            <a:fillRect/>
          </a:stretch>
        </p:blipFill>
        <p:spPr>
          <a:xfrm>
            <a:off x="611560" y="2177909"/>
            <a:ext cx="7171919" cy="327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257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1">
            <a:extLst>
              <a:ext uri="{FF2B5EF4-FFF2-40B4-BE49-F238E27FC236}">
                <a16:creationId xmlns:a16="http://schemas.microsoft.com/office/drawing/2014/main" id="{17291AB9-2448-CC68-D4B0-E4CAD5ABA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274638"/>
            <a:ext cx="82311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</a:t>
            </a:r>
            <a:r>
              <a:rPr lang="en-GB" altLang="es-ES" sz="3800" i="1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oC</a:t>
            </a: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88 Li</a:t>
            </a:r>
          </a:p>
        </p:txBody>
      </p:sp>
      <p:pic>
        <p:nvPicPr>
          <p:cNvPr id="60418" name="Picture 2">
            <a:extLst>
              <a:ext uri="{FF2B5EF4-FFF2-40B4-BE49-F238E27FC236}">
                <a16:creationId xmlns:a16="http://schemas.microsoft.com/office/drawing/2014/main" id="{68F9822C-B738-E31B-48B5-03DB97563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270000"/>
            <a:ext cx="3170237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0419" name="Text Box 3">
            <a:extLst>
              <a:ext uri="{FF2B5EF4-FFF2-40B4-BE49-F238E27FC236}">
                <a16:creationId xmlns:a16="http://schemas.microsoft.com/office/drawing/2014/main" id="{327242AE-D616-A0A4-D0E0-23B33964C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4581525"/>
            <a:ext cx="7561263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en-GB" altLang="es-ES"/>
              <a:t> Complicated structure.</a:t>
            </a:r>
          </a:p>
          <a:p>
            <a:pPr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en-GB" altLang="es-ES"/>
              <a:t> low DOS at E</a:t>
            </a:r>
            <a:r>
              <a:rPr lang="en-GB" altLang="es-ES" baseline="-25000"/>
              <a:t>FERMI</a:t>
            </a:r>
            <a:r>
              <a:rPr lang="en-GB" altLang="es-ES"/>
              <a:t>, but no band gap.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1">
            <a:extLst>
              <a:ext uri="{FF2B5EF4-FFF2-40B4-BE49-F238E27FC236}">
                <a16:creationId xmlns:a16="http://schemas.microsoft.com/office/drawing/2014/main" id="{92CC1295-7882-4FFB-7410-92AD384C3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  Vibrational effects on Li</a:t>
            </a:r>
          </a:p>
        </p:txBody>
      </p:sp>
      <p:sp>
        <p:nvSpPr>
          <p:cNvPr id="61442" name="Text Box 2">
            <a:extLst>
              <a:ext uri="{FF2B5EF4-FFF2-40B4-BE49-F238E27FC236}">
                <a16:creationId xmlns:a16="http://schemas.microsoft.com/office/drawing/2014/main" id="{B107ECE7-6F7D-4FD2-8DF8-377392328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427663"/>
            <a:ext cx="899795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s-ES" altLang="es-ES"/>
              <a:t> </a:t>
            </a:r>
            <a:r>
              <a:rPr lang="es-ES" altLang="es-ES" sz="2400"/>
              <a:t>Very low frequency modes in oC88.</a:t>
            </a:r>
          </a:p>
          <a:p>
            <a:pPr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altLang="es-ES" sz="2400"/>
              <a:t> Intense and rich spectrum in oC40 and intense mode in oC24.</a:t>
            </a:r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5E738E23-0EB1-98AA-8459-AE9D344E7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341438"/>
            <a:ext cx="2592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61444" name="Picture 4">
            <a:extLst>
              <a:ext uri="{FF2B5EF4-FFF2-40B4-BE49-F238E27FC236}">
                <a16:creationId xmlns:a16="http://schemas.microsoft.com/office/drawing/2014/main" id="{D6A2DC52-D697-DFA2-3E18-FE168F79F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1127125"/>
            <a:ext cx="6118225" cy="442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5" name="Text Box 5">
            <a:extLst>
              <a:ext uri="{FF2B5EF4-FFF2-40B4-BE49-F238E27FC236}">
                <a16:creationId xmlns:a16="http://schemas.microsoft.com/office/drawing/2014/main" id="{7D6CE30B-3695-F643-6769-036D3C109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981075"/>
            <a:ext cx="15113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>
                <a:solidFill>
                  <a:srgbClr val="0000FF"/>
                </a:solidFill>
              </a:rPr>
              <a:t>Raman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 Box 1">
            <a:extLst>
              <a:ext uri="{FF2B5EF4-FFF2-40B4-BE49-F238E27FC236}">
                <a16:creationId xmlns:a16="http://schemas.microsoft.com/office/drawing/2014/main" id="{914F0145-3BC3-5941-84F7-AB9D40BE0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  Vibrational effects on Li</a:t>
            </a:r>
          </a:p>
        </p:txBody>
      </p:sp>
      <p:sp>
        <p:nvSpPr>
          <p:cNvPr id="62466" name="Text Box 2">
            <a:extLst>
              <a:ext uri="{FF2B5EF4-FFF2-40B4-BE49-F238E27FC236}">
                <a16:creationId xmlns:a16="http://schemas.microsoft.com/office/drawing/2014/main" id="{49D37DB3-2B8D-6564-FDC5-3296BAC7F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37138"/>
            <a:ext cx="849788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es-ES" altLang="es-ES"/>
              <a:t> Gibbs free energies calculated using QHA approx.</a:t>
            </a:r>
          </a:p>
          <a:p>
            <a:pPr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altLang="es-ES" sz="2400"/>
              <a:t> G= U + PV + </a:t>
            </a:r>
            <a:r>
              <a:rPr lang="en-GB" altLang="es-ES" sz="2400">
                <a:solidFill>
                  <a:srgbClr val="0000FF"/>
                </a:solidFill>
              </a:rPr>
              <a:t>k</a:t>
            </a:r>
            <a:r>
              <a:rPr lang="en-GB" altLang="es-ES" sz="2400" baseline="-25000">
                <a:solidFill>
                  <a:srgbClr val="0000FF"/>
                </a:solidFill>
              </a:rPr>
              <a:t>B</a:t>
            </a:r>
            <a:r>
              <a:rPr lang="en-GB" altLang="es-ES" sz="2400">
                <a:solidFill>
                  <a:srgbClr val="0000FF"/>
                </a:solidFill>
              </a:rPr>
              <a:t>T</a:t>
            </a:r>
            <a:r>
              <a:rPr lang="en-GB" altLang="es-ES" sz="3000">
                <a:solidFill>
                  <a:srgbClr val="0000FF"/>
                </a:solidFill>
              </a:rPr>
              <a:t>∫</a:t>
            </a:r>
            <a:r>
              <a:rPr lang="en-GB" altLang="es-ES" sz="2400">
                <a:solidFill>
                  <a:srgbClr val="0000FF"/>
                </a:solidFill>
              </a:rPr>
              <a:t>g(</a:t>
            </a:r>
            <a:r>
              <a:rPr lang="el-GR" altLang="es-ES" sz="2400">
                <a:solidFill>
                  <a:srgbClr val="0000FF"/>
                </a:solidFill>
              </a:rPr>
              <a:t>ω</a:t>
            </a:r>
            <a:r>
              <a:rPr lang="es-ES" altLang="es-ES" sz="2400">
                <a:solidFill>
                  <a:srgbClr val="0000FF"/>
                </a:solidFill>
              </a:rPr>
              <a:t>)ln</a:t>
            </a:r>
            <a:r>
              <a:rPr lang="en-US" altLang="es-ES">
                <a:solidFill>
                  <a:srgbClr val="0000FF"/>
                </a:solidFill>
              </a:rPr>
              <a:t>[</a:t>
            </a:r>
            <a:r>
              <a:rPr lang="en-US" altLang="es-ES" sz="2400">
                <a:solidFill>
                  <a:srgbClr val="0000FF"/>
                </a:solidFill>
              </a:rPr>
              <a:t>2sinh</a:t>
            </a:r>
            <a:r>
              <a:rPr lang="en-US" altLang="es-ES" sz="2600">
                <a:solidFill>
                  <a:srgbClr val="0000FF"/>
                </a:solidFill>
              </a:rPr>
              <a:t>(</a:t>
            </a:r>
            <a:r>
              <a:rPr lang="en-US" altLang="es-ES" sz="2400">
                <a:solidFill>
                  <a:srgbClr val="0000FF"/>
                </a:solidFill>
              </a:rPr>
              <a:t>ħ</a:t>
            </a:r>
            <a:r>
              <a:rPr lang="el-GR" altLang="es-ES" sz="2400">
                <a:solidFill>
                  <a:srgbClr val="0000FF"/>
                </a:solidFill>
              </a:rPr>
              <a:t>ω</a:t>
            </a:r>
            <a:r>
              <a:rPr lang="es-ES" altLang="es-ES" sz="2400">
                <a:solidFill>
                  <a:srgbClr val="0000FF"/>
                </a:solidFill>
              </a:rPr>
              <a:t>/2k</a:t>
            </a:r>
            <a:r>
              <a:rPr lang="es-ES" altLang="es-ES" sz="2400" baseline="-25000">
                <a:solidFill>
                  <a:srgbClr val="0000FF"/>
                </a:solidFill>
              </a:rPr>
              <a:t>B</a:t>
            </a:r>
            <a:r>
              <a:rPr lang="es-ES" altLang="es-ES" sz="2400">
                <a:solidFill>
                  <a:srgbClr val="0000FF"/>
                </a:solidFill>
              </a:rPr>
              <a:t>T</a:t>
            </a:r>
            <a:r>
              <a:rPr lang="es-ES" altLang="es-ES" sz="2600">
                <a:solidFill>
                  <a:srgbClr val="0000FF"/>
                </a:solidFill>
              </a:rPr>
              <a:t>)</a:t>
            </a:r>
            <a:r>
              <a:rPr lang="es-ES" altLang="es-ES">
                <a:solidFill>
                  <a:srgbClr val="0000FF"/>
                </a:solidFill>
              </a:rPr>
              <a:t>]</a:t>
            </a:r>
            <a:r>
              <a:rPr lang="es-ES" altLang="es-ES" sz="2400">
                <a:solidFill>
                  <a:srgbClr val="0000FF"/>
                </a:solidFill>
              </a:rPr>
              <a:t>d</a:t>
            </a:r>
            <a:r>
              <a:rPr lang="el-GR" altLang="es-ES">
                <a:solidFill>
                  <a:srgbClr val="0000FF"/>
                </a:solidFill>
              </a:rPr>
              <a:t>ω</a:t>
            </a:r>
            <a:r>
              <a:rPr lang="en-GB" altLang="es-ES" sz="2400"/>
              <a:t>.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203C416A-12D2-8B9F-39F3-7C167C667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341438"/>
            <a:ext cx="2592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62468" name="Picture 4">
            <a:extLst>
              <a:ext uri="{FF2B5EF4-FFF2-40B4-BE49-F238E27FC236}">
                <a16:creationId xmlns:a16="http://schemas.microsoft.com/office/drawing/2014/main" id="{0A70483C-A819-88E5-D4A8-4F42CCEFA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270000"/>
            <a:ext cx="4318000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9" name="Picture 5">
            <a:extLst>
              <a:ext uri="{FF2B5EF4-FFF2-40B4-BE49-F238E27FC236}">
                <a16:creationId xmlns:a16="http://schemas.microsoft.com/office/drawing/2014/main" id="{12230D95-0B62-FC17-A3E4-FD9F66FF2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3" y="1582738"/>
            <a:ext cx="4318000" cy="266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0" name="Picture 6">
            <a:extLst>
              <a:ext uri="{FF2B5EF4-FFF2-40B4-BE49-F238E27FC236}">
                <a16:creationId xmlns:a16="http://schemas.microsoft.com/office/drawing/2014/main" id="{83602D36-6907-3D5C-65EA-83E414577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4138613"/>
            <a:ext cx="3959225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1">
            <a:extLst>
              <a:ext uri="{FF2B5EF4-FFF2-40B4-BE49-F238E27FC236}">
                <a16:creationId xmlns:a16="http://schemas.microsoft.com/office/drawing/2014/main" id="{4B69E467-A2CF-4D15-CFA6-618AECDDF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  Vibrational effects on Li</a:t>
            </a:r>
          </a:p>
        </p:txBody>
      </p:sp>
      <p:grpSp>
        <p:nvGrpSpPr>
          <p:cNvPr id="63490" name="Group 2">
            <a:extLst>
              <a:ext uri="{FF2B5EF4-FFF2-40B4-BE49-F238E27FC236}">
                <a16:creationId xmlns:a16="http://schemas.microsoft.com/office/drawing/2014/main" id="{14E696E4-2820-5F10-23F6-D32C5DB6C238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1301750"/>
            <a:ext cx="8332787" cy="4195763"/>
            <a:chOff x="295" y="820"/>
            <a:chExt cx="5249" cy="2643"/>
          </a:xfrm>
        </p:grpSpPr>
        <p:pic>
          <p:nvPicPr>
            <p:cNvPr id="63491" name="Picture 3">
              <a:extLst>
                <a:ext uri="{FF2B5EF4-FFF2-40B4-BE49-F238E27FC236}">
                  <a16:creationId xmlns:a16="http://schemas.microsoft.com/office/drawing/2014/main" id="{EC9287CA-B7E9-0EEB-924A-D846E7A0DC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820"/>
              <a:ext cx="5111" cy="2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3492" name="Picture 4">
              <a:extLst>
                <a:ext uri="{FF2B5EF4-FFF2-40B4-BE49-F238E27FC236}">
                  <a16:creationId xmlns:a16="http://schemas.microsoft.com/office/drawing/2014/main" id="{5A009EDD-8EE1-5B54-D83C-6EE14EDE01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4" y="3103"/>
              <a:ext cx="443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3493" name="Rectangle 5">
            <a:extLst>
              <a:ext uri="{FF2B5EF4-FFF2-40B4-BE49-F238E27FC236}">
                <a16:creationId xmlns:a16="http://schemas.microsoft.com/office/drawing/2014/main" id="{26E553A2-0016-A845-A89D-C0D9D5FBD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589588"/>
            <a:ext cx="45720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/>
              <a:t>       </a:t>
            </a:r>
            <a:r>
              <a:rPr lang="es-ES" altLang="es-ES">
                <a:solidFill>
                  <a:srgbClr val="0000FF"/>
                </a:solidFill>
              </a:rPr>
              <a:t>Neglecting ZPE at OK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1">
            <a:extLst>
              <a:ext uri="{FF2B5EF4-FFF2-40B4-BE49-F238E27FC236}">
                <a16:creationId xmlns:a16="http://schemas.microsoft.com/office/drawing/2014/main" id="{66E8A7CD-03AA-4A3B-239B-2230AFFDE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4638"/>
            <a:ext cx="82311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  Vibrational effects on Li</a:t>
            </a: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BF3753A3-1A16-378B-336C-4A92A1293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589588"/>
            <a:ext cx="45720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/>
              <a:t>             </a:t>
            </a:r>
            <a:r>
              <a:rPr lang="es-ES" altLang="es-ES">
                <a:solidFill>
                  <a:srgbClr val="0000FF"/>
                </a:solidFill>
              </a:rPr>
              <a:t>With ZPE at OK</a:t>
            </a:r>
          </a:p>
        </p:txBody>
      </p:sp>
      <p:grpSp>
        <p:nvGrpSpPr>
          <p:cNvPr id="64515" name="Group 3">
            <a:extLst>
              <a:ext uri="{FF2B5EF4-FFF2-40B4-BE49-F238E27FC236}">
                <a16:creationId xmlns:a16="http://schemas.microsoft.com/office/drawing/2014/main" id="{E0714C31-26FF-4FC8-9489-C1C575D7B31B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341438"/>
            <a:ext cx="8366125" cy="4227512"/>
            <a:chOff x="340" y="845"/>
            <a:chExt cx="5270" cy="2663"/>
          </a:xfrm>
        </p:grpSpPr>
        <p:pic>
          <p:nvPicPr>
            <p:cNvPr id="64516" name="Picture 4">
              <a:extLst>
                <a:ext uri="{FF2B5EF4-FFF2-40B4-BE49-F238E27FC236}">
                  <a16:creationId xmlns:a16="http://schemas.microsoft.com/office/drawing/2014/main" id="{F9AA02E4-9F12-9379-85BD-582472E0EC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0" y="3148"/>
              <a:ext cx="443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4517" name="Picture 5">
              <a:extLst>
                <a:ext uri="{FF2B5EF4-FFF2-40B4-BE49-F238E27FC236}">
                  <a16:creationId xmlns:a16="http://schemas.microsoft.com/office/drawing/2014/main" id="{68024D73-25C0-58E1-EE7B-90CDEDCA4B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845"/>
              <a:ext cx="5110" cy="2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1">
            <a:extLst>
              <a:ext uri="{FF2B5EF4-FFF2-40B4-BE49-F238E27FC236}">
                <a16:creationId xmlns:a16="http://schemas.microsoft.com/office/drawing/2014/main" id="{257419F5-7770-FE2D-5294-85701FE4D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74638"/>
            <a:ext cx="812323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es-ES" sz="3800">
                <a:effectLst>
                  <a:outerShdw blurRad="38100" dist="38100" dir="2700000" algn="tl">
                    <a:srgbClr val="C0C0C0"/>
                  </a:outerShdw>
                </a:effectLst>
                <a:ea typeface="Microsoft YaHei" panose="020B0503020204020204" pitchFamily="34" charset="-122"/>
              </a:rPr>
              <a:t>      Vibrational effects on Li</a:t>
            </a: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BBD27D3D-3302-AE43-C369-A55BF3962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5662613"/>
            <a:ext cx="6408738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altLang="es-ES"/>
              <a:t>          </a:t>
            </a:r>
            <a:r>
              <a:rPr lang="es-ES" altLang="es-ES">
                <a:solidFill>
                  <a:srgbClr val="0000FF"/>
                </a:solidFill>
              </a:rPr>
              <a:t>oC88 becomes stable at finite T</a:t>
            </a:r>
          </a:p>
        </p:txBody>
      </p:sp>
      <p:grpSp>
        <p:nvGrpSpPr>
          <p:cNvPr id="65539" name="Group 3">
            <a:extLst>
              <a:ext uri="{FF2B5EF4-FFF2-40B4-BE49-F238E27FC236}">
                <a16:creationId xmlns:a16="http://schemas.microsoft.com/office/drawing/2014/main" id="{33F54F12-A962-C65F-6E35-76C894344639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341438"/>
            <a:ext cx="8391525" cy="4100512"/>
            <a:chOff x="340" y="845"/>
            <a:chExt cx="5286" cy="2583"/>
          </a:xfrm>
        </p:grpSpPr>
        <p:pic>
          <p:nvPicPr>
            <p:cNvPr id="65540" name="Picture 4">
              <a:extLst>
                <a:ext uri="{FF2B5EF4-FFF2-40B4-BE49-F238E27FC236}">
                  <a16:creationId xmlns:a16="http://schemas.microsoft.com/office/drawing/2014/main" id="{37790D12-64BF-F151-19DF-8934264427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6" y="3068"/>
              <a:ext cx="4430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5541" name="Picture 5">
              <a:extLst>
                <a:ext uri="{FF2B5EF4-FFF2-40B4-BE49-F238E27FC236}">
                  <a16:creationId xmlns:a16="http://schemas.microsoft.com/office/drawing/2014/main" id="{77497C71-5F7D-3CBA-D05E-EDCC4BF199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845"/>
              <a:ext cx="5110" cy="22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Incommensurate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structures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174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174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2033588" y="1989138"/>
          <a:ext cx="4897437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073840" imgH="3597840" progId="">
                  <p:embed/>
                </p:oleObj>
              </mc:Choice>
              <mc:Fallback>
                <p:oleObj r:id="rId6" imgW="5073840" imgH="3597840" progId="">
                  <p:embed/>
                  <p:pic>
                    <p:nvPicPr>
                      <p:cNvPr id="174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1989138"/>
                        <a:ext cx="4897437" cy="3238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1619250" y="1989138"/>
          <a:ext cx="5075238" cy="359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5073840" imgH="3597840" progId="">
                  <p:embed/>
                </p:oleObj>
              </mc:Choice>
              <mc:Fallback>
                <p:oleObj r:id="rId8" imgW="5073840" imgH="3597840" progId="">
                  <p:embed/>
                  <p:pic>
                    <p:nvPicPr>
                      <p:cNvPr id="174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989138"/>
                        <a:ext cx="5075238" cy="35988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5183187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292725" y="1485900"/>
            <a:ext cx="36718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  </a:t>
            </a:r>
            <a:r>
              <a:rPr lang="es-ES" sz="2400">
                <a:solidFill>
                  <a:srgbClr val="3333CC"/>
                </a:solidFill>
              </a:rPr>
              <a:t>Common host structure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903913" y="3533775"/>
            <a:ext cx="2952750" cy="8255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Tetragonal </a:t>
            </a:r>
            <a:r>
              <a:rPr lang="es-ES" sz="2400" i="1">
                <a:solidFill>
                  <a:srgbClr val="000000"/>
                </a:solidFill>
              </a:rPr>
              <a:t>I4/mcm</a:t>
            </a:r>
          </a:p>
          <a:p>
            <a:pPr>
              <a:buClrTx/>
              <a:buFontTx/>
              <a:buNone/>
            </a:pPr>
            <a:r>
              <a:rPr lang="es-ES" sz="2400" i="1">
                <a:solidFill>
                  <a:srgbClr val="000000"/>
                </a:solidFill>
              </a:rPr>
              <a:t>   </a:t>
            </a:r>
            <a:r>
              <a:rPr lang="es-ES" sz="2400">
                <a:solidFill>
                  <a:srgbClr val="000000"/>
                </a:solidFill>
              </a:rPr>
              <a:t>16 atoms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Incommensurate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structures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184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2087563" y="1989138"/>
          <a:ext cx="4897437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073840" imgH="3597840" progId="">
                  <p:embed/>
                </p:oleObj>
              </mc:Choice>
              <mc:Fallback>
                <p:oleObj r:id="rId6" imgW="5073840" imgH="3597840" progId="">
                  <p:embed/>
                  <p:pic>
                    <p:nvPicPr>
                      <p:cNvPr id="184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563" y="1989138"/>
                        <a:ext cx="4897437" cy="3238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5183187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5256213" y="1484313"/>
            <a:ext cx="36718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 Different guest structures</a:t>
            </a: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" t="18851" r="12158" b="10004"/>
          <a:stretch>
            <a:fillRect/>
          </a:stretch>
        </p:blipFill>
        <p:spPr bwMode="auto">
          <a:xfrm>
            <a:off x="5759450" y="3163888"/>
            <a:ext cx="28797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138" t="18851" r="12158" b="1000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4821238"/>
            <a:ext cx="3005138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Incommensurate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structures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033588" y="1989138"/>
          <a:ext cx="4897437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073840" imgH="3597840" progId="">
                  <p:embed/>
                </p:oleObj>
              </mc:Choice>
              <mc:Fallback>
                <p:oleObj r:id="rId6" imgW="5073840" imgH="3597840" progId="">
                  <p:embed/>
                  <p:pic>
                    <p:nvPicPr>
                      <p:cNvPr id="194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1989138"/>
                        <a:ext cx="4897437" cy="3238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5183187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5256213" y="1484313"/>
            <a:ext cx="36718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 Different guest structures</a:t>
            </a:r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92675"/>
            <a:ext cx="31877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17339" r="15910" b="12096"/>
          <a:stretch>
            <a:fillRect/>
          </a:stretch>
        </p:blipFill>
        <p:spPr bwMode="auto">
          <a:xfrm>
            <a:off x="5759450" y="3163888"/>
            <a:ext cx="2751138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680" t="17339" r="15910" b="120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82650" y="614363"/>
            <a:ext cx="7458075" cy="719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520" tIns="41760" rIns="83520" bIns="4176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Incommensurate</a:t>
            </a:r>
            <a:r>
              <a:rPr lang="es-ES" sz="3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3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structures</a:t>
            </a:r>
            <a:endParaRPr lang="es-ES" sz="3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2946400" y="3022600"/>
          <a:ext cx="3251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28200" imgH="830520" progId="">
                  <p:embed/>
                </p:oleObj>
              </mc:Choice>
              <mc:Fallback>
                <p:oleObj r:id="rId3" imgW="3328200" imgH="830520" progId="">
                  <p:embed/>
                  <p:pic>
                    <p:nvPicPr>
                      <p:cNvPr id="204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3022600"/>
                        <a:ext cx="3251200" cy="812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1511300" y="2889250"/>
          <a:ext cx="58229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970600" imgH="805320" progId="">
                  <p:embed/>
                </p:oleObj>
              </mc:Choice>
              <mc:Fallback>
                <p:oleObj r:id="rId3" imgW="5970600" imgH="805320" progId="">
                  <p:embed/>
                  <p:pic>
                    <p:nvPicPr>
                      <p:cNvPr id="204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2889250"/>
                        <a:ext cx="5822950" cy="7858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2033588" y="1989138"/>
          <a:ext cx="4897437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073840" imgH="3597840" progId="">
                  <p:embed/>
                </p:oleObj>
              </mc:Choice>
              <mc:Fallback>
                <p:oleObj r:id="rId6" imgW="5073840" imgH="3597840" progId="">
                  <p:embed/>
                  <p:pic>
                    <p:nvPicPr>
                      <p:cNvPr id="204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1989138"/>
                        <a:ext cx="4897437" cy="3238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5183187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6011863" y="2276475"/>
            <a:ext cx="2736850" cy="18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/>
              <a:t>I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256213" y="1484313"/>
            <a:ext cx="36718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600">
                <a:solidFill>
                  <a:srgbClr val="FFFFFF"/>
                </a:solidFill>
                <a:latin typeface="Arial" charset="0"/>
                <a:ea typeface="WenQuanYi Zen Hei Sharp" charset="0"/>
                <a:cs typeface="WenQuanYi Zen Hei Sharp" charset="0"/>
              </a:defRPr>
            </a:lvl9pPr>
          </a:lstStyle>
          <a:p>
            <a:pPr>
              <a:buClrTx/>
              <a:buFontTx/>
              <a:buNone/>
            </a:pPr>
            <a:r>
              <a:rPr lang="es-ES" sz="2400">
                <a:solidFill>
                  <a:srgbClr val="000000"/>
                </a:solidFill>
              </a:rPr>
              <a:t> Different guest structures</a:t>
            </a: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4822825"/>
            <a:ext cx="31877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5" t="24879" r="18459" b="12419"/>
          <a:stretch>
            <a:fillRect/>
          </a:stretch>
        </p:blipFill>
        <p:spPr bwMode="auto">
          <a:xfrm>
            <a:off x="5759450" y="3163888"/>
            <a:ext cx="2970213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8315" t="24879" r="18459" b="1241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Arial"/>
        <a:ea typeface="WenQuanYi Zen Hei Sharp"/>
        <a:cs typeface="WenQuanYi Zen Hei Sharp"/>
      </a:majorFont>
      <a:minorFont>
        <a:latin typeface="Arial"/>
        <a:ea typeface="WenQuanYi Zen Hei Sharp"/>
        <a:cs typeface="WenQuanYi Zen Hei Sharp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17348</TotalTime>
  <Words>5394</Words>
  <Application>Microsoft Office PowerPoint</Application>
  <PresentationFormat>Presentación en pantalla (4:3)</PresentationFormat>
  <Paragraphs>935</Paragraphs>
  <Slides>118</Slides>
  <Notes>112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118</vt:i4>
      </vt:variant>
    </vt:vector>
  </HeadingPairs>
  <TitlesOfParts>
    <vt:vector size="129" baseType="lpstr">
      <vt:lpstr>Microsoft YaHei</vt:lpstr>
      <vt:lpstr>Arial</vt:lpstr>
      <vt:lpstr>Calibri</vt:lpstr>
      <vt:lpstr>Cambria</vt:lpstr>
      <vt:lpstr>Cambria Math</vt:lpstr>
      <vt:lpstr>Courier New</vt:lpstr>
      <vt:lpstr>Symbol</vt:lpstr>
      <vt:lpstr>Times New Roman</vt:lpstr>
      <vt:lpstr>WenQuanYi Zen Hei Sharp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laboratorio</dc:creator>
  <cp:lastModifiedBy>Miriam Marques</cp:lastModifiedBy>
  <cp:revision>563</cp:revision>
  <cp:lastPrinted>1601-01-01T00:00:00Z</cp:lastPrinted>
  <dcterms:created xsi:type="dcterms:W3CDTF">2005-05-09T15:48:15Z</dcterms:created>
  <dcterms:modified xsi:type="dcterms:W3CDTF">2026-06-25T02:28:31Z</dcterms:modified>
</cp:coreProperties>
</file>