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1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307" r:id="rId16"/>
    <p:sldId id="270" r:id="rId17"/>
    <p:sldId id="271" r:id="rId18"/>
    <p:sldId id="272" r:id="rId19"/>
    <p:sldId id="273" r:id="rId20"/>
    <p:sldId id="274" r:id="rId21"/>
    <p:sldId id="305" r:id="rId22"/>
    <p:sldId id="276" r:id="rId23"/>
    <p:sldId id="277" r:id="rId24"/>
    <p:sldId id="278" r:id="rId25"/>
    <p:sldId id="279" r:id="rId26"/>
    <p:sldId id="306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3" r:id="rId49"/>
    <p:sldId id="304" r:id="rId5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88034" autoAdjust="0"/>
  </p:normalViewPr>
  <p:slideViewPr>
    <p:cSldViewPr snapToGrid="0" snapToObjects="1">
      <p:cViewPr varScale="1">
        <p:scale>
          <a:sx n="52" d="100"/>
          <a:sy n="52" d="100"/>
        </p:scale>
        <p:origin x="113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a-E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969913112006037"/>
          <c:y val="8.4187882764654401E-2"/>
          <c:w val="0.81863276632405679"/>
          <c:h val="0.78095057259096234"/>
        </c:manualLayout>
      </c:layout>
      <c:scatterChart>
        <c:scatterStyle val="smoothMarker"/>
        <c:varyColors val="0"/>
        <c:ser>
          <c:idx val="0"/>
          <c:order val="0"/>
          <c:tx>
            <c:strRef>
              <c:f>Full1!$B$2</c:f>
              <c:strCache>
                <c:ptCount val="1"/>
                <c:pt idx="0">
                  <c:v>Piezosensitive</c:v>
                </c:pt>
              </c:strCache>
            </c:strRef>
          </c:tx>
          <c:marker>
            <c:symbol val="none"/>
          </c:marker>
          <c:xVal>
            <c:numRef>
              <c:f>Full1!$A$3:$A$20</c:f>
              <c:numCache>
                <c:formatCode>General</c:formatCode>
                <c:ptCount val="18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</c:numCache>
            </c:numRef>
          </c:xVal>
          <c:yVal>
            <c:numRef>
              <c:f>Full1!$B$3:$B$20</c:f>
              <c:numCache>
                <c:formatCode>General</c:formatCode>
                <c:ptCount val="18"/>
                <c:pt idx="0">
                  <c:v>0.5</c:v>
                </c:pt>
                <c:pt idx="1">
                  <c:v>0.44000000000000017</c:v>
                </c:pt>
                <c:pt idx="2">
                  <c:v>0.30000000000000021</c:v>
                </c:pt>
                <c:pt idx="3">
                  <c:v>4.0000000000000036E-2</c:v>
                </c:pt>
                <c:pt idx="4">
                  <c:v>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E652-4074-8B80-1B005751BABB}"/>
            </c:ext>
          </c:extLst>
        </c:ser>
        <c:ser>
          <c:idx val="1"/>
          <c:order val="1"/>
          <c:tx>
            <c:strRef>
              <c:f>Full1!$C$2</c:f>
              <c:strCache>
                <c:ptCount val="1"/>
                <c:pt idx="0">
                  <c:v>Piezotolerant</c:v>
                </c:pt>
              </c:strCache>
            </c:strRef>
          </c:tx>
          <c:marker>
            <c:symbol val="none"/>
          </c:marker>
          <c:xVal>
            <c:numRef>
              <c:f>Full1!$A$3:$A$20</c:f>
              <c:numCache>
                <c:formatCode>General</c:formatCode>
                <c:ptCount val="18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</c:numCache>
            </c:numRef>
          </c:xVal>
          <c:yVal>
            <c:numRef>
              <c:f>Full1!$C$3:$C$20</c:f>
              <c:numCache>
                <c:formatCode>General</c:formatCode>
                <c:ptCount val="18"/>
                <c:pt idx="0">
                  <c:v>0.39000000000000024</c:v>
                </c:pt>
                <c:pt idx="1">
                  <c:v>0.38200000000000023</c:v>
                </c:pt>
                <c:pt idx="2">
                  <c:v>0.37300000000000022</c:v>
                </c:pt>
                <c:pt idx="3">
                  <c:v>0.36300000000000027</c:v>
                </c:pt>
                <c:pt idx="4">
                  <c:v>0.34700000000000036</c:v>
                </c:pt>
                <c:pt idx="5">
                  <c:v>0.30000000000000021</c:v>
                </c:pt>
                <c:pt idx="6">
                  <c:v>0.2</c:v>
                </c:pt>
                <c:pt idx="7">
                  <c:v>2.0000000000000018E-3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E652-4074-8B80-1B005751BABB}"/>
            </c:ext>
          </c:extLst>
        </c:ser>
        <c:ser>
          <c:idx val="2"/>
          <c:order val="2"/>
          <c:tx>
            <c:strRef>
              <c:f>Full1!$D$2</c:f>
              <c:strCache>
                <c:ptCount val="1"/>
                <c:pt idx="0">
                  <c:v>Piezophile</c:v>
                </c:pt>
              </c:strCache>
            </c:strRef>
          </c:tx>
          <c:marker>
            <c:symbol val="none"/>
          </c:marker>
          <c:xVal>
            <c:numRef>
              <c:f>Full1!$A$3:$A$20</c:f>
              <c:numCache>
                <c:formatCode>General</c:formatCode>
                <c:ptCount val="18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</c:numCache>
            </c:numRef>
          </c:xVal>
          <c:yVal>
            <c:numRef>
              <c:f>Full1!$D$3:$D$20</c:f>
              <c:numCache>
                <c:formatCode>General</c:formatCode>
                <c:ptCount val="18"/>
                <c:pt idx="0">
                  <c:v>0.33000000000000035</c:v>
                </c:pt>
                <c:pt idx="1">
                  <c:v>0.39500000000000035</c:v>
                </c:pt>
                <c:pt idx="2">
                  <c:v>0.43000000000000022</c:v>
                </c:pt>
                <c:pt idx="3">
                  <c:v>0.45</c:v>
                </c:pt>
                <c:pt idx="4">
                  <c:v>0.46</c:v>
                </c:pt>
                <c:pt idx="5">
                  <c:v>0.45</c:v>
                </c:pt>
                <c:pt idx="6">
                  <c:v>0.42000000000000021</c:v>
                </c:pt>
                <c:pt idx="7">
                  <c:v>0.38000000000000023</c:v>
                </c:pt>
                <c:pt idx="8">
                  <c:v>0.2900000000000002</c:v>
                </c:pt>
                <c:pt idx="9">
                  <c:v>0.19000000000000009</c:v>
                </c:pt>
                <c:pt idx="10">
                  <c:v>3.0000000000000016E-2</c:v>
                </c:pt>
                <c:pt idx="11">
                  <c:v>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E652-4074-8B80-1B005751BABB}"/>
            </c:ext>
          </c:extLst>
        </c:ser>
        <c:ser>
          <c:idx val="3"/>
          <c:order val="3"/>
          <c:tx>
            <c:strRef>
              <c:f>Full1!$E$2</c:f>
              <c:strCache>
                <c:ptCount val="1"/>
                <c:pt idx="0">
                  <c:v>Obligatory piezophile</c:v>
                </c:pt>
              </c:strCache>
            </c:strRef>
          </c:tx>
          <c:marker>
            <c:symbol val="none"/>
          </c:marker>
          <c:xVal>
            <c:numRef>
              <c:f>Full1!$A$3:$A$20</c:f>
              <c:numCache>
                <c:formatCode>General</c:formatCode>
                <c:ptCount val="18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</c:numCache>
            </c:numRef>
          </c:xVal>
          <c:yVal>
            <c:numRef>
              <c:f>Full1!$E$3:$E$20</c:f>
              <c:numCache>
                <c:formatCode>General</c:formatCode>
                <c:ptCount val="18"/>
                <c:pt idx="3">
                  <c:v>0</c:v>
                </c:pt>
                <c:pt idx="4">
                  <c:v>0.17</c:v>
                </c:pt>
                <c:pt idx="5">
                  <c:v>0.25</c:v>
                </c:pt>
                <c:pt idx="6">
                  <c:v>0.29500000000000021</c:v>
                </c:pt>
                <c:pt idx="7">
                  <c:v>0.31500000000000022</c:v>
                </c:pt>
                <c:pt idx="8">
                  <c:v>0.32000000000000023</c:v>
                </c:pt>
                <c:pt idx="9">
                  <c:v>0.30000000000000021</c:v>
                </c:pt>
                <c:pt idx="10">
                  <c:v>0.26500000000000001</c:v>
                </c:pt>
                <c:pt idx="11">
                  <c:v>0.19000000000000009</c:v>
                </c:pt>
                <c:pt idx="12">
                  <c:v>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E652-4074-8B80-1B005751BA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9172352"/>
        <c:axId val="99174272"/>
      </c:scatterChart>
      <c:valAx>
        <c:axId val="99172352"/>
        <c:scaling>
          <c:orientation val="minMax"/>
        </c:scaling>
        <c:delete val="0"/>
        <c:axPos val="b"/>
        <c:title>
          <c:tx>
            <c:strRef>
              <c:f>Full1!$A$2</c:f>
              <c:strCache>
                <c:ptCount val="1"/>
                <c:pt idx="0">
                  <c:v>Pressure [MPa]</c:v>
                </c:pt>
              </c:strCache>
            </c:strRef>
          </c:tx>
          <c:overlay val="0"/>
        </c:title>
        <c:numFmt formatCode="General" sourceLinked="1"/>
        <c:majorTickMark val="out"/>
        <c:minorTickMark val="none"/>
        <c:tickLblPos val="nextTo"/>
        <c:crossAx val="99174272"/>
        <c:crosses val="autoZero"/>
        <c:crossBetween val="midCat"/>
      </c:valAx>
      <c:valAx>
        <c:axId val="99174272"/>
        <c:scaling>
          <c:orientation val="minMax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GB" noProof="0" dirty="0"/>
                  <a:t>Growth rate [h</a:t>
                </a:r>
                <a:r>
                  <a:rPr lang="en-GB" baseline="30000" noProof="0" dirty="0"/>
                  <a:t>-1</a:t>
                </a:r>
                <a:r>
                  <a:rPr lang="en-GB" noProof="0" dirty="0"/>
                  <a:t>]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99172352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68633745688544046"/>
          <c:y val="2.029090113735783E-2"/>
          <c:w val="0.3136625860698713"/>
          <c:h val="0.47484859531447526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>
          <a:solidFill>
            <a:schemeClr val="bg1"/>
          </a:solidFill>
        </a:defRPr>
      </a:pPr>
      <a:endParaRPr lang="ca-ES"/>
    </a:p>
  </c:txPr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58E9AA-74E1-45C4-982C-CAA59357D115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ca-ES"/>
        </a:p>
      </dgm:t>
    </dgm:pt>
    <dgm:pt modelId="{3ABA92FB-449B-4456-B834-E044AA84D92F}">
      <dgm:prSet phldrT="[Text]" phldr="0"/>
      <dgm:spPr/>
      <dgm:t>
        <a:bodyPr/>
        <a:lstStyle/>
        <a:p>
          <a:r>
            <a:rPr lang="en-GB" b="1" noProof="0" dirty="0"/>
            <a:t>Epipelagic</a:t>
          </a:r>
          <a:r>
            <a:rPr lang="en-GB" noProof="0" dirty="0"/>
            <a:t> 		0-200 m</a:t>
          </a:r>
        </a:p>
      </dgm:t>
    </dgm:pt>
    <dgm:pt modelId="{85DC4CF4-8217-4B51-92A4-223837895FCB}" type="parTrans" cxnId="{0D3767B2-35E0-40DA-83AC-5AF40A73CDC1}">
      <dgm:prSet/>
      <dgm:spPr/>
      <dgm:t>
        <a:bodyPr/>
        <a:lstStyle/>
        <a:p>
          <a:endParaRPr lang="ca-ES"/>
        </a:p>
      </dgm:t>
    </dgm:pt>
    <dgm:pt modelId="{E3D8C01A-B4FD-423E-9A05-37AD6022748A}" type="sibTrans" cxnId="{0D3767B2-35E0-40DA-83AC-5AF40A73CDC1}">
      <dgm:prSet/>
      <dgm:spPr/>
      <dgm:t>
        <a:bodyPr/>
        <a:lstStyle/>
        <a:p>
          <a:endParaRPr lang="ca-ES"/>
        </a:p>
      </dgm:t>
    </dgm:pt>
    <dgm:pt modelId="{49EE1983-1D9D-4144-B440-25DA5740758E}">
      <dgm:prSet phldrT="[Text]" phldr="0"/>
      <dgm:spPr/>
      <dgm:t>
        <a:bodyPr/>
        <a:lstStyle/>
        <a:p>
          <a:r>
            <a:rPr lang="en-GB" b="1" noProof="0" dirty="0"/>
            <a:t>Mesopelagic</a:t>
          </a:r>
          <a:r>
            <a:rPr lang="en-GB" noProof="0" dirty="0"/>
            <a:t> 		200-1000 m</a:t>
          </a:r>
        </a:p>
      </dgm:t>
    </dgm:pt>
    <dgm:pt modelId="{5138622A-EE80-4D64-AE9F-AAEE52D1786D}" type="parTrans" cxnId="{BE3E44DD-CD22-449A-877A-63439E98E358}">
      <dgm:prSet/>
      <dgm:spPr/>
      <dgm:t>
        <a:bodyPr/>
        <a:lstStyle/>
        <a:p>
          <a:endParaRPr lang="ca-ES"/>
        </a:p>
      </dgm:t>
    </dgm:pt>
    <dgm:pt modelId="{DADE145D-03F4-4F5B-AE88-B01C74993815}" type="sibTrans" cxnId="{BE3E44DD-CD22-449A-877A-63439E98E358}">
      <dgm:prSet/>
      <dgm:spPr/>
      <dgm:t>
        <a:bodyPr/>
        <a:lstStyle/>
        <a:p>
          <a:endParaRPr lang="ca-ES"/>
        </a:p>
      </dgm:t>
    </dgm:pt>
    <dgm:pt modelId="{A87AF5DF-11B1-45E1-832D-8FDE9066A129}">
      <dgm:prSet phldrT="[Text]" phldr="0"/>
      <dgm:spPr/>
      <dgm:t>
        <a:bodyPr/>
        <a:lstStyle/>
        <a:p>
          <a:r>
            <a:rPr lang="en-GB" b="1" noProof="0" dirty="0"/>
            <a:t>Bathypelagic</a:t>
          </a:r>
          <a:r>
            <a:rPr lang="en-GB" noProof="0" dirty="0"/>
            <a:t> 		1000-4000 m</a:t>
          </a:r>
        </a:p>
      </dgm:t>
    </dgm:pt>
    <dgm:pt modelId="{002397BD-A32E-46D7-906E-FF52173CCED1}" type="parTrans" cxnId="{B7B72232-E4AC-42D9-B59F-210ED46ACE26}">
      <dgm:prSet/>
      <dgm:spPr/>
      <dgm:t>
        <a:bodyPr/>
        <a:lstStyle/>
        <a:p>
          <a:endParaRPr lang="ca-ES"/>
        </a:p>
      </dgm:t>
    </dgm:pt>
    <dgm:pt modelId="{F293C74B-EA44-4CFF-B087-9DC8DAD809F9}" type="sibTrans" cxnId="{B7B72232-E4AC-42D9-B59F-210ED46ACE26}">
      <dgm:prSet/>
      <dgm:spPr/>
      <dgm:t>
        <a:bodyPr/>
        <a:lstStyle/>
        <a:p>
          <a:endParaRPr lang="ca-ES"/>
        </a:p>
      </dgm:t>
    </dgm:pt>
    <dgm:pt modelId="{BAB00316-7DA9-4FDA-A1D5-9C986A906DDE}">
      <dgm:prSet phldrT="[Text]" phldr="0"/>
      <dgm:spPr/>
      <dgm:t>
        <a:bodyPr/>
        <a:lstStyle/>
        <a:p>
          <a:r>
            <a:rPr lang="en-GB" b="1" noProof="0" dirty="0"/>
            <a:t>Abyssal</a:t>
          </a:r>
          <a:r>
            <a:rPr lang="en-GB" noProof="0" dirty="0"/>
            <a:t>			4000-6000 m</a:t>
          </a:r>
        </a:p>
      </dgm:t>
    </dgm:pt>
    <dgm:pt modelId="{B7284FAA-5A76-4674-9AD7-2A43423BD8E4}" type="parTrans" cxnId="{FB9349A6-52BD-4D20-A482-60BCAF8DE850}">
      <dgm:prSet/>
      <dgm:spPr/>
      <dgm:t>
        <a:bodyPr/>
        <a:lstStyle/>
        <a:p>
          <a:endParaRPr lang="ca-ES"/>
        </a:p>
      </dgm:t>
    </dgm:pt>
    <dgm:pt modelId="{5EF036DD-8AB7-4A53-BB4C-29F1AE886DD3}" type="sibTrans" cxnId="{FB9349A6-52BD-4D20-A482-60BCAF8DE850}">
      <dgm:prSet/>
      <dgm:spPr/>
      <dgm:t>
        <a:bodyPr/>
        <a:lstStyle/>
        <a:p>
          <a:endParaRPr lang="ca-ES"/>
        </a:p>
      </dgm:t>
    </dgm:pt>
    <dgm:pt modelId="{89A689C0-DD0E-4067-BA2C-3F6EF7D56E9D}">
      <dgm:prSet phldrT="[Text]" phldr="0"/>
      <dgm:spPr/>
      <dgm:t>
        <a:bodyPr/>
        <a:lstStyle/>
        <a:p>
          <a:r>
            <a:rPr lang="en-GB" b="1" noProof="0" dirty="0"/>
            <a:t>Hadal</a:t>
          </a:r>
          <a:r>
            <a:rPr lang="en-GB" noProof="0" dirty="0"/>
            <a:t> </a:t>
          </a:r>
          <a:r>
            <a:rPr lang="en-GB" b="1" noProof="0" dirty="0"/>
            <a:t>trenches</a:t>
          </a:r>
          <a:r>
            <a:rPr lang="en-GB" noProof="0" dirty="0"/>
            <a:t> 		6000-11000 m</a:t>
          </a:r>
        </a:p>
      </dgm:t>
    </dgm:pt>
    <dgm:pt modelId="{119479AD-43C8-4F6E-A8B6-AE2D972659C9}" type="parTrans" cxnId="{B478BB7F-8307-4DD1-9C8C-D55F4452C213}">
      <dgm:prSet/>
      <dgm:spPr/>
      <dgm:t>
        <a:bodyPr/>
        <a:lstStyle/>
        <a:p>
          <a:endParaRPr lang="ca-ES"/>
        </a:p>
      </dgm:t>
    </dgm:pt>
    <dgm:pt modelId="{674B7C03-FC6D-4B7E-B62D-35487875F038}" type="sibTrans" cxnId="{B478BB7F-8307-4DD1-9C8C-D55F4452C213}">
      <dgm:prSet/>
      <dgm:spPr/>
      <dgm:t>
        <a:bodyPr/>
        <a:lstStyle/>
        <a:p>
          <a:endParaRPr lang="ca-ES"/>
        </a:p>
      </dgm:t>
    </dgm:pt>
    <dgm:pt modelId="{60345C61-F160-4BD0-88BA-99BA7BB104E0}" type="pres">
      <dgm:prSet presAssocID="{6458E9AA-74E1-45C4-982C-CAA59357D115}" presName="linear" presStyleCnt="0">
        <dgm:presLayoutVars>
          <dgm:dir/>
          <dgm:animLvl val="lvl"/>
          <dgm:resizeHandles val="exact"/>
        </dgm:presLayoutVars>
      </dgm:prSet>
      <dgm:spPr/>
    </dgm:pt>
    <dgm:pt modelId="{3A2DD933-D4B3-4CF5-8669-AECCABC941C7}" type="pres">
      <dgm:prSet presAssocID="{3ABA92FB-449B-4456-B834-E044AA84D92F}" presName="parentLin" presStyleCnt="0"/>
      <dgm:spPr/>
    </dgm:pt>
    <dgm:pt modelId="{A137D93B-C99A-4C8B-B6C9-BF52F571027F}" type="pres">
      <dgm:prSet presAssocID="{3ABA92FB-449B-4456-B834-E044AA84D92F}" presName="parentLeftMargin" presStyleLbl="node1" presStyleIdx="0" presStyleCnt="5"/>
      <dgm:spPr/>
    </dgm:pt>
    <dgm:pt modelId="{5C19F918-2B93-48A4-8B90-C03F99F72601}" type="pres">
      <dgm:prSet presAssocID="{3ABA92FB-449B-4456-B834-E044AA84D92F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8A32F62E-6925-4EDF-8C69-CFEFD3DDD764}" type="pres">
      <dgm:prSet presAssocID="{3ABA92FB-449B-4456-B834-E044AA84D92F}" presName="negativeSpace" presStyleCnt="0"/>
      <dgm:spPr/>
    </dgm:pt>
    <dgm:pt modelId="{7B11B37C-88E4-4E7B-A785-572DB6146BBB}" type="pres">
      <dgm:prSet presAssocID="{3ABA92FB-449B-4456-B834-E044AA84D92F}" presName="childText" presStyleLbl="conFgAcc1" presStyleIdx="0" presStyleCnt="5">
        <dgm:presLayoutVars>
          <dgm:bulletEnabled val="1"/>
        </dgm:presLayoutVars>
      </dgm:prSet>
      <dgm:spPr/>
    </dgm:pt>
    <dgm:pt modelId="{FB89D16A-F746-42F5-95D8-D4F7E1DA593A}" type="pres">
      <dgm:prSet presAssocID="{E3D8C01A-B4FD-423E-9A05-37AD6022748A}" presName="spaceBetweenRectangles" presStyleCnt="0"/>
      <dgm:spPr/>
    </dgm:pt>
    <dgm:pt modelId="{A28670A4-3477-443B-AB4A-9EF3AB1DDD91}" type="pres">
      <dgm:prSet presAssocID="{49EE1983-1D9D-4144-B440-25DA5740758E}" presName="parentLin" presStyleCnt="0"/>
      <dgm:spPr/>
    </dgm:pt>
    <dgm:pt modelId="{8B52269C-657E-4B60-9D28-C0D06E066812}" type="pres">
      <dgm:prSet presAssocID="{49EE1983-1D9D-4144-B440-25DA5740758E}" presName="parentLeftMargin" presStyleLbl="node1" presStyleIdx="0" presStyleCnt="5"/>
      <dgm:spPr/>
    </dgm:pt>
    <dgm:pt modelId="{4061E897-D85B-4437-A31A-CC9A3B2BC812}" type="pres">
      <dgm:prSet presAssocID="{49EE1983-1D9D-4144-B440-25DA5740758E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9FF092AB-7074-41A7-95BF-CB20D0D232CE}" type="pres">
      <dgm:prSet presAssocID="{49EE1983-1D9D-4144-B440-25DA5740758E}" presName="negativeSpace" presStyleCnt="0"/>
      <dgm:spPr/>
    </dgm:pt>
    <dgm:pt modelId="{64CC0176-68F4-4633-AA7D-540525308C77}" type="pres">
      <dgm:prSet presAssocID="{49EE1983-1D9D-4144-B440-25DA5740758E}" presName="childText" presStyleLbl="conFgAcc1" presStyleIdx="1" presStyleCnt="5">
        <dgm:presLayoutVars>
          <dgm:bulletEnabled val="1"/>
        </dgm:presLayoutVars>
      </dgm:prSet>
      <dgm:spPr/>
    </dgm:pt>
    <dgm:pt modelId="{1DB365FA-0382-4075-B2D3-47E460219F36}" type="pres">
      <dgm:prSet presAssocID="{DADE145D-03F4-4F5B-AE88-B01C74993815}" presName="spaceBetweenRectangles" presStyleCnt="0"/>
      <dgm:spPr/>
    </dgm:pt>
    <dgm:pt modelId="{CDDD5198-AF69-4951-986F-E6D731AC91FE}" type="pres">
      <dgm:prSet presAssocID="{A87AF5DF-11B1-45E1-832D-8FDE9066A129}" presName="parentLin" presStyleCnt="0"/>
      <dgm:spPr/>
    </dgm:pt>
    <dgm:pt modelId="{7C3C589F-BFE3-4845-9C4D-BAC25FF36168}" type="pres">
      <dgm:prSet presAssocID="{A87AF5DF-11B1-45E1-832D-8FDE9066A129}" presName="parentLeftMargin" presStyleLbl="node1" presStyleIdx="1" presStyleCnt="5"/>
      <dgm:spPr/>
    </dgm:pt>
    <dgm:pt modelId="{A0B65089-9BD7-4A81-9BB5-C6F6FDA3F7D9}" type="pres">
      <dgm:prSet presAssocID="{A87AF5DF-11B1-45E1-832D-8FDE9066A129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C4EEC928-6B93-43C9-B7F5-53E56004AF75}" type="pres">
      <dgm:prSet presAssocID="{A87AF5DF-11B1-45E1-832D-8FDE9066A129}" presName="negativeSpace" presStyleCnt="0"/>
      <dgm:spPr/>
    </dgm:pt>
    <dgm:pt modelId="{189A7858-73B6-4FC2-92B0-059E17A99A31}" type="pres">
      <dgm:prSet presAssocID="{A87AF5DF-11B1-45E1-832D-8FDE9066A129}" presName="childText" presStyleLbl="conFgAcc1" presStyleIdx="2" presStyleCnt="5">
        <dgm:presLayoutVars>
          <dgm:bulletEnabled val="1"/>
        </dgm:presLayoutVars>
      </dgm:prSet>
      <dgm:spPr/>
    </dgm:pt>
    <dgm:pt modelId="{35AE27FC-9946-4DF2-A2D4-458DBF4F1D2E}" type="pres">
      <dgm:prSet presAssocID="{F293C74B-EA44-4CFF-B087-9DC8DAD809F9}" presName="spaceBetweenRectangles" presStyleCnt="0"/>
      <dgm:spPr/>
    </dgm:pt>
    <dgm:pt modelId="{EECFC7D5-DDAE-4DE7-AC77-03B37548CE7F}" type="pres">
      <dgm:prSet presAssocID="{BAB00316-7DA9-4FDA-A1D5-9C986A906DDE}" presName="parentLin" presStyleCnt="0"/>
      <dgm:spPr/>
    </dgm:pt>
    <dgm:pt modelId="{0D47D015-2544-4C16-B3D6-6150C23C34E1}" type="pres">
      <dgm:prSet presAssocID="{BAB00316-7DA9-4FDA-A1D5-9C986A906DDE}" presName="parentLeftMargin" presStyleLbl="node1" presStyleIdx="2" presStyleCnt="5"/>
      <dgm:spPr/>
    </dgm:pt>
    <dgm:pt modelId="{412BAC0B-6CAE-441A-B882-42378C14F20E}" type="pres">
      <dgm:prSet presAssocID="{BAB00316-7DA9-4FDA-A1D5-9C986A906DDE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01321E82-59D4-4F65-A8E1-6DD355692C51}" type="pres">
      <dgm:prSet presAssocID="{BAB00316-7DA9-4FDA-A1D5-9C986A906DDE}" presName="negativeSpace" presStyleCnt="0"/>
      <dgm:spPr/>
    </dgm:pt>
    <dgm:pt modelId="{AC7137C1-16F5-4ADA-8B71-54683671C4FD}" type="pres">
      <dgm:prSet presAssocID="{BAB00316-7DA9-4FDA-A1D5-9C986A906DDE}" presName="childText" presStyleLbl="conFgAcc1" presStyleIdx="3" presStyleCnt="5">
        <dgm:presLayoutVars>
          <dgm:bulletEnabled val="1"/>
        </dgm:presLayoutVars>
      </dgm:prSet>
      <dgm:spPr/>
    </dgm:pt>
    <dgm:pt modelId="{276276BA-71FF-456E-A106-6F622D76BCA3}" type="pres">
      <dgm:prSet presAssocID="{5EF036DD-8AB7-4A53-BB4C-29F1AE886DD3}" presName="spaceBetweenRectangles" presStyleCnt="0"/>
      <dgm:spPr/>
    </dgm:pt>
    <dgm:pt modelId="{4CC9AC19-AB79-480E-A3C5-6162170E757C}" type="pres">
      <dgm:prSet presAssocID="{89A689C0-DD0E-4067-BA2C-3F6EF7D56E9D}" presName="parentLin" presStyleCnt="0"/>
      <dgm:spPr/>
    </dgm:pt>
    <dgm:pt modelId="{B76732BA-3458-44F4-B1BB-CE4282183127}" type="pres">
      <dgm:prSet presAssocID="{89A689C0-DD0E-4067-BA2C-3F6EF7D56E9D}" presName="parentLeftMargin" presStyleLbl="node1" presStyleIdx="3" presStyleCnt="5"/>
      <dgm:spPr/>
    </dgm:pt>
    <dgm:pt modelId="{91C9BB6B-CE0B-41E7-91DA-B10BD7139040}" type="pres">
      <dgm:prSet presAssocID="{89A689C0-DD0E-4067-BA2C-3F6EF7D56E9D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7D110C1D-A81F-4256-A982-2BC364ABE36A}" type="pres">
      <dgm:prSet presAssocID="{89A689C0-DD0E-4067-BA2C-3F6EF7D56E9D}" presName="negativeSpace" presStyleCnt="0"/>
      <dgm:spPr/>
    </dgm:pt>
    <dgm:pt modelId="{0C310503-6BAD-4501-AFF3-287E638D09EE}" type="pres">
      <dgm:prSet presAssocID="{89A689C0-DD0E-4067-BA2C-3F6EF7D56E9D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28D44814-C222-472E-9283-062FEA8CD47C}" type="presOf" srcId="{BAB00316-7DA9-4FDA-A1D5-9C986A906DDE}" destId="{412BAC0B-6CAE-441A-B882-42378C14F20E}" srcOrd="1" destOrd="0" presId="urn:microsoft.com/office/officeart/2005/8/layout/list1"/>
    <dgm:cxn modelId="{DFE26D19-9969-44B1-8E68-6358684D3D32}" type="presOf" srcId="{3ABA92FB-449B-4456-B834-E044AA84D92F}" destId="{5C19F918-2B93-48A4-8B90-C03F99F72601}" srcOrd="1" destOrd="0" presId="urn:microsoft.com/office/officeart/2005/8/layout/list1"/>
    <dgm:cxn modelId="{DE2AA52E-E1E1-40C8-BFB2-793B465BDBA2}" type="presOf" srcId="{89A689C0-DD0E-4067-BA2C-3F6EF7D56E9D}" destId="{B76732BA-3458-44F4-B1BB-CE4282183127}" srcOrd="0" destOrd="0" presId="urn:microsoft.com/office/officeart/2005/8/layout/list1"/>
    <dgm:cxn modelId="{B7B72232-E4AC-42D9-B59F-210ED46ACE26}" srcId="{6458E9AA-74E1-45C4-982C-CAA59357D115}" destId="{A87AF5DF-11B1-45E1-832D-8FDE9066A129}" srcOrd="2" destOrd="0" parTransId="{002397BD-A32E-46D7-906E-FF52173CCED1}" sibTransId="{F293C74B-EA44-4CFF-B087-9DC8DAD809F9}"/>
    <dgm:cxn modelId="{399F1640-83E9-4696-8A89-4165EDF9B2EB}" type="presOf" srcId="{A87AF5DF-11B1-45E1-832D-8FDE9066A129}" destId="{A0B65089-9BD7-4A81-9BB5-C6F6FDA3F7D9}" srcOrd="1" destOrd="0" presId="urn:microsoft.com/office/officeart/2005/8/layout/list1"/>
    <dgm:cxn modelId="{8603E965-E579-4290-8110-269D9397D7A3}" type="presOf" srcId="{6458E9AA-74E1-45C4-982C-CAA59357D115}" destId="{60345C61-F160-4BD0-88BA-99BA7BB104E0}" srcOrd="0" destOrd="0" presId="urn:microsoft.com/office/officeart/2005/8/layout/list1"/>
    <dgm:cxn modelId="{E6127574-C895-4132-9EF8-AA797A81A0AC}" type="presOf" srcId="{49EE1983-1D9D-4144-B440-25DA5740758E}" destId="{4061E897-D85B-4437-A31A-CC9A3B2BC812}" srcOrd="1" destOrd="0" presId="urn:microsoft.com/office/officeart/2005/8/layout/list1"/>
    <dgm:cxn modelId="{6C367175-F33B-4E45-B6BE-804A136B7481}" type="presOf" srcId="{BAB00316-7DA9-4FDA-A1D5-9C986A906DDE}" destId="{0D47D015-2544-4C16-B3D6-6150C23C34E1}" srcOrd="0" destOrd="0" presId="urn:microsoft.com/office/officeart/2005/8/layout/list1"/>
    <dgm:cxn modelId="{B478BB7F-8307-4DD1-9C8C-D55F4452C213}" srcId="{6458E9AA-74E1-45C4-982C-CAA59357D115}" destId="{89A689C0-DD0E-4067-BA2C-3F6EF7D56E9D}" srcOrd="4" destOrd="0" parTransId="{119479AD-43C8-4F6E-A8B6-AE2D972659C9}" sibTransId="{674B7C03-FC6D-4B7E-B62D-35487875F038}"/>
    <dgm:cxn modelId="{C9EB7283-13EB-4445-B588-FDDACAD46537}" type="presOf" srcId="{3ABA92FB-449B-4456-B834-E044AA84D92F}" destId="{A137D93B-C99A-4C8B-B6C9-BF52F571027F}" srcOrd="0" destOrd="0" presId="urn:microsoft.com/office/officeart/2005/8/layout/list1"/>
    <dgm:cxn modelId="{2A066A93-CECF-4717-BBCC-682257D95001}" type="presOf" srcId="{89A689C0-DD0E-4067-BA2C-3F6EF7D56E9D}" destId="{91C9BB6B-CE0B-41E7-91DA-B10BD7139040}" srcOrd="1" destOrd="0" presId="urn:microsoft.com/office/officeart/2005/8/layout/list1"/>
    <dgm:cxn modelId="{FB9349A6-52BD-4D20-A482-60BCAF8DE850}" srcId="{6458E9AA-74E1-45C4-982C-CAA59357D115}" destId="{BAB00316-7DA9-4FDA-A1D5-9C986A906DDE}" srcOrd="3" destOrd="0" parTransId="{B7284FAA-5A76-4674-9AD7-2A43423BD8E4}" sibTransId="{5EF036DD-8AB7-4A53-BB4C-29F1AE886DD3}"/>
    <dgm:cxn modelId="{0D3767B2-35E0-40DA-83AC-5AF40A73CDC1}" srcId="{6458E9AA-74E1-45C4-982C-CAA59357D115}" destId="{3ABA92FB-449B-4456-B834-E044AA84D92F}" srcOrd="0" destOrd="0" parTransId="{85DC4CF4-8217-4B51-92A4-223837895FCB}" sibTransId="{E3D8C01A-B4FD-423E-9A05-37AD6022748A}"/>
    <dgm:cxn modelId="{A16564BD-C8F1-4F4B-9137-B326D7FC574F}" type="presOf" srcId="{49EE1983-1D9D-4144-B440-25DA5740758E}" destId="{8B52269C-657E-4B60-9D28-C0D06E066812}" srcOrd="0" destOrd="0" presId="urn:microsoft.com/office/officeart/2005/8/layout/list1"/>
    <dgm:cxn modelId="{BE3E44DD-CD22-449A-877A-63439E98E358}" srcId="{6458E9AA-74E1-45C4-982C-CAA59357D115}" destId="{49EE1983-1D9D-4144-B440-25DA5740758E}" srcOrd="1" destOrd="0" parTransId="{5138622A-EE80-4D64-AE9F-AAEE52D1786D}" sibTransId="{DADE145D-03F4-4F5B-AE88-B01C74993815}"/>
    <dgm:cxn modelId="{EAA313F9-2666-42B3-91B9-EA3DB84C6621}" type="presOf" srcId="{A87AF5DF-11B1-45E1-832D-8FDE9066A129}" destId="{7C3C589F-BFE3-4845-9C4D-BAC25FF36168}" srcOrd="0" destOrd="0" presId="urn:microsoft.com/office/officeart/2005/8/layout/list1"/>
    <dgm:cxn modelId="{FC7B2252-879A-4939-A90C-D807E5E2DAFD}" type="presParOf" srcId="{60345C61-F160-4BD0-88BA-99BA7BB104E0}" destId="{3A2DD933-D4B3-4CF5-8669-AECCABC941C7}" srcOrd="0" destOrd="0" presId="urn:microsoft.com/office/officeart/2005/8/layout/list1"/>
    <dgm:cxn modelId="{50D2638A-EAA2-4E39-B6E0-C530AAE0F99B}" type="presParOf" srcId="{3A2DD933-D4B3-4CF5-8669-AECCABC941C7}" destId="{A137D93B-C99A-4C8B-B6C9-BF52F571027F}" srcOrd="0" destOrd="0" presId="urn:microsoft.com/office/officeart/2005/8/layout/list1"/>
    <dgm:cxn modelId="{31826E9B-E9DB-485C-8731-C409985AC1E8}" type="presParOf" srcId="{3A2DD933-D4B3-4CF5-8669-AECCABC941C7}" destId="{5C19F918-2B93-48A4-8B90-C03F99F72601}" srcOrd="1" destOrd="0" presId="urn:microsoft.com/office/officeart/2005/8/layout/list1"/>
    <dgm:cxn modelId="{DC39EF53-DC76-42CE-BDD6-D83C1088F11C}" type="presParOf" srcId="{60345C61-F160-4BD0-88BA-99BA7BB104E0}" destId="{8A32F62E-6925-4EDF-8C69-CFEFD3DDD764}" srcOrd="1" destOrd="0" presId="urn:microsoft.com/office/officeart/2005/8/layout/list1"/>
    <dgm:cxn modelId="{3C5A113B-CB86-4BE8-9EFD-295049564D00}" type="presParOf" srcId="{60345C61-F160-4BD0-88BA-99BA7BB104E0}" destId="{7B11B37C-88E4-4E7B-A785-572DB6146BBB}" srcOrd="2" destOrd="0" presId="urn:microsoft.com/office/officeart/2005/8/layout/list1"/>
    <dgm:cxn modelId="{8097601C-D5EE-4697-AE3D-48C21C0B3536}" type="presParOf" srcId="{60345C61-F160-4BD0-88BA-99BA7BB104E0}" destId="{FB89D16A-F746-42F5-95D8-D4F7E1DA593A}" srcOrd="3" destOrd="0" presId="urn:microsoft.com/office/officeart/2005/8/layout/list1"/>
    <dgm:cxn modelId="{DABAFD24-6626-4DC7-B989-04082C0425A4}" type="presParOf" srcId="{60345C61-F160-4BD0-88BA-99BA7BB104E0}" destId="{A28670A4-3477-443B-AB4A-9EF3AB1DDD91}" srcOrd="4" destOrd="0" presId="urn:microsoft.com/office/officeart/2005/8/layout/list1"/>
    <dgm:cxn modelId="{409F21B8-D51F-48F5-8AC1-4EB621D4A62A}" type="presParOf" srcId="{A28670A4-3477-443B-AB4A-9EF3AB1DDD91}" destId="{8B52269C-657E-4B60-9D28-C0D06E066812}" srcOrd="0" destOrd="0" presId="urn:microsoft.com/office/officeart/2005/8/layout/list1"/>
    <dgm:cxn modelId="{172C3C35-6D8A-4F15-8B6A-2CE2BC4DEA20}" type="presParOf" srcId="{A28670A4-3477-443B-AB4A-9EF3AB1DDD91}" destId="{4061E897-D85B-4437-A31A-CC9A3B2BC812}" srcOrd="1" destOrd="0" presId="urn:microsoft.com/office/officeart/2005/8/layout/list1"/>
    <dgm:cxn modelId="{04CED407-A984-4B11-8140-68E895211B12}" type="presParOf" srcId="{60345C61-F160-4BD0-88BA-99BA7BB104E0}" destId="{9FF092AB-7074-41A7-95BF-CB20D0D232CE}" srcOrd="5" destOrd="0" presId="urn:microsoft.com/office/officeart/2005/8/layout/list1"/>
    <dgm:cxn modelId="{DC08E158-4FA4-469F-B073-DA25D08F4568}" type="presParOf" srcId="{60345C61-F160-4BD0-88BA-99BA7BB104E0}" destId="{64CC0176-68F4-4633-AA7D-540525308C77}" srcOrd="6" destOrd="0" presId="urn:microsoft.com/office/officeart/2005/8/layout/list1"/>
    <dgm:cxn modelId="{DD1AF0CF-BB14-4573-9B78-BD38AE4AEEDA}" type="presParOf" srcId="{60345C61-F160-4BD0-88BA-99BA7BB104E0}" destId="{1DB365FA-0382-4075-B2D3-47E460219F36}" srcOrd="7" destOrd="0" presId="urn:microsoft.com/office/officeart/2005/8/layout/list1"/>
    <dgm:cxn modelId="{141122F5-320E-45F8-8E6B-3E3731D427C4}" type="presParOf" srcId="{60345C61-F160-4BD0-88BA-99BA7BB104E0}" destId="{CDDD5198-AF69-4951-986F-E6D731AC91FE}" srcOrd="8" destOrd="0" presId="urn:microsoft.com/office/officeart/2005/8/layout/list1"/>
    <dgm:cxn modelId="{F8F3C6CF-4284-404F-AAFF-2C07CB39A486}" type="presParOf" srcId="{CDDD5198-AF69-4951-986F-E6D731AC91FE}" destId="{7C3C589F-BFE3-4845-9C4D-BAC25FF36168}" srcOrd="0" destOrd="0" presId="urn:microsoft.com/office/officeart/2005/8/layout/list1"/>
    <dgm:cxn modelId="{2BFD0E96-8E1F-4C31-85F7-45E17C128808}" type="presParOf" srcId="{CDDD5198-AF69-4951-986F-E6D731AC91FE}" destId="{A0B65089-9BD7-4A81-9BB5-C6F6FDA3F7D9}" srcOrd="1" destOrd="0" presId="urn:microsoft.com/office/officeart/2005/8/layout/list1"/>
    <dgm:cxn modelId="{A3F8C2D4-4422-43E8-B14E-E5056ECAE7F3}" type="presParOf" srcId="{60345C61-F160-4BD0-88BA-99BA7BB104E0}" destId="{C4EEC928-6B93-43C9-B7F5-53E56004AF75}" srcOrd="9" destOrd="0" presId="urn:microsoft.com/office/officeart/2005/8/layout/list1"/>
    <dgm:cxn modelId="{4D845D11-156E-4D82-AE58-BE1A3C645F71}" type="presParOf" srcId="{60345C61-F160-4BD0-88BA-99BA7BB104E0}" destId="{189A7858-73B6-4FC2-92B0-059E17A99A31}" srcOrd="10" destOrd="0" presId="urn:microsoft.com/office/officeart/2005/8/layout/list1"/>
    <dgm:cxn modelId="{17AF406F-5731-4DDB-8D5E-CD708B593AA3}" type="presParOf" srcId="{60345C61-F160-4BD0-88BA-99BA7BB104E0}" destId="{35AE27FC-9946-4DF2-A2D4-458DBF4F1D2E}" srcOrd="11" destOrd="0" presId="urn:microsoft.com/office/officeart/2005/8/layout/list1"/>
    <dgm:cxn modelId="{D2A35FBB-1B02-40E4-B096-471D96AE3C95}" type="presParOf" srcId="{60345C61-F160-4BD0-88BA-99BA7BB104E0}" destId="{EECFC7D5-DDAE-4DE7-AC77-03B37548CE7F}" srcOrd="12" destOrd="0" presId="urn:microsoft.com/office/officeart/2005/8/layout/list1"/>
    <dgm:cxn modelId="{E3FA6F71-7814-4C94-9D3E-187AF028CA2A}" type="presParOf" srcId="{EECFC7D5-DDAE-4DE7-AC77-03B37548CE7F}" destId="{0D47D015-2544-4C16-B3D6-6150C23C34E1}" srcOrd="0" destOrd="0" presId="urn:microsoft.com/office/officeart/2005/8/layout/list1"/>
    <dgm:cxn modelId="{F8BA7140-96DD-40A2-B3FC-4C3F959661ED}" type="presParOf" srcId="{EECFC7D5-DDAE-4DE7-AC77-03B37548CE7F}" destId="{412BAC0B-6CAE-441A-B882-42378C14F20E}" srcOrd="1" destOrd="0" presId="urn:microsoft.com/office/officeart/2005/8/layout/list1"/>
    <dgm:cxn modelId="{2283D957-DFC6-436E-ADDD-D8098635BC07}" type="presParOf" srcId="{60345C61-F160-4BD0-88BA-99BA7BB104E0}" destId="{01321E82-59D4-4F65-A8E1-6DD355692C51}" srcOrd="13" destOrd="0" presId="urn:microsoft.com/office/officeart/2005/8/layout/list1"/>
    <dgm:cxn modelId="{63AE6343-5635-4C00-B6B5-275B4B5513C1}" type="presParOf" srcId="{60345C61-F160-4BD0-88BA-99BA7BB104E0}" destId="{AC7137C1-16F5-4ADA-8B71-54683671C4FD}" srcOrd="14" destOrd="0" presId="urn:microsoft.com/office/officeart/2005/8/layout/list1"/>
    <dgm:cxn modelId="{E029F2FF-D9E4-4440-ABBC-A23771213A5D}" type="presParOf" srcId="{60345C61-F160-4BD0-88BA-99BA7BB104E0}" destId="{276276BA-71FF-456E-A106-6F622D76BCA3}" srcOrd="15" destOrd="0" presId="urn:microsoft.com/office/officeart/2005/8/layout/list1"/>
    <dgm:cxn modelId="{0ED4AB7D-91C4-472C-9390-D4F70847C79E}" type="presParOf" srcId="{60345C61-F160-4BD0-88BA-99BA7BB104E0}" destId="{4CC9AC19-AB79-480E-A3C5-6162170E757C}" srcOrd="16" destOrd="0" presId="urn:microsoft.com/office/officeart/2005/8/layout/list1"/>
    <dgm:cxn modelId="{A4D31F59-F8F5-4144-A51A-3B637F860BAD}" type="presParOf" srcId="{4CC9AC19-AB79-480E-A3C5-6162170E757C}" destId="{B76732BA-3458-44F4-B1BB-CE4282183127}" srcOrd="0" destOrd="0" presId="urn:microsoft.com/office/officeart/2005/8/layout/list1"/>
    <dgm:cxn modelId="{057C022C-19AD-4254-B6A8-7C3F0F4C7496}" type="presParOf" srcId="{4CC9AC19-AB79-480E-A3C5-6162170E757C}" destId="{91C9BB6B-CE0B-41E7-91DA-B10BD7139040}" srcOrd="1" destOrd="0" presId="urn:microsoft.com/office/officeart/2005/8/layout/list1"/>
    <dgm:cxn modelId="{CD7EA5F6-33F9-469D-B6A9-55683B82745C}" type="presParOf" srcId="{60345C61-F160-4BD0-88BA-99BA7BB104E0}" destId="{7D110C1D-A81F-4256-A982-2BC364ABE36A}" srcOrd="17" destOrd="0" presId="urn:microsoft.com/office/officeart/2005/8/layout/list1"/>
    <dgm:cxn modelId="{599260A3-82F7-41BD-82B6-FE5E06C9BD7F}" type="presParOf" srcId="{60345C61-F160-4BD0-88BA-99BA7BB104E0}" destId="{0C310503-6BAD-4501-AFF3-287E638D09EE}" srcOrd="18" destOrd="0" presId="urn:microsoft.com/office/officeart/2005/8/layout/list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F69A4F-B290-4A2C-8827-174A249D881D}" type="doc">
      <dgm:prSet loTypeId="urn:microsoft.com/office/officeart/2005/8/layout/radial1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ca-ES"/>
        </a:p>
      </dgm:t>
    </dgm:pt>
    <dgm:pt modelId="{76D7D98B-8EE2-4126-A020-DEA5AC4890EC}">
      <dgm:prSet phldrT="[Text]" phldr="0" custT="1"/>
      <dgm:spPr/>
      <dgm:t>
        <a:bodyPr/>
        <a:lstStyle/>
        <a:p>
          <a:r>
            <a:rPr lang="en-GB" sz="1800" noProof="0" dirty="0"/>
            <a:t>Pressure</a:t>
          </a:r>
        </a:p>
        <a:p>
          <a:r>
            <a:rPr lang="en-GB" sz="1400" noProof="0" dirty="0"/>
            <a:t>Variable, not recipe</a:t>
          </a:r>
        </a:p>
      </dgm:t>
    </dgm:pt>
    <dgm:pt modelId="{2E40E621-FABC-4580-A36B-E92A54E9C6DA}" type="parTrans" cxnId="{9070502F-6D68-47D5-8773-BA0FB4F23790}">
      <dgm:prSet/>
      <dgm:spPr/>
      <dgm:t>
        <a:bodyPr/>
        <a:lstStyle/>
        <a:p>
          <a:endParaRPr lang="ca-ES"/>
        </a:p>
      </dgm:t>
    </dgm:pt>
    <dgm:pt modelId="{6CA6BB2C-5DCE-4CCB-BD50-11375469AE71}" type="sibTrans" cxnId="{9070502F-6D68-47D5-8773-BA0FB4F23790}">
      <dgm:prSet/>
      <dgm:spPr/>
      <dgm:t>
        <a:bodyPr/>
        <a:lstStyle/>
        <a:p>
          <a:endParaRPr lang="ca-ES"/>
        </a:p>
      </dgm:t>
    </dgm:pt>
    <dgm:pt modelId="{A3663E5C-7A81-499F-8FF2-7C8769DC275C}">
      <dgm:prSet phldrT="[Text]" phldr="0" custT="1"/>
      <dgm:spPr/>
      <dgm:t>
        <a:bodyPr/>
        <a:lstStyle/>
        <a:p>
          <a:r>
            <a:rPr lang="en-GB" sz="1800" noProof="0" dirty="0"/>
            <a:t>Matrix</a:t>
          </a:r>
        </a:p>
      </dgm:t>
    </dgm:pt>
    <dgm:pt modelId="{920D984F-D658-4796-93E3-C0DA6188134D}" type="parTrans" cxnId="{0B8FABC4-A29C-47F7-A20D-B0363166E649}">
      <dgm:prSet/>
      <dgm:spPr/>
      <dgm:t>
        <a:bodyPr/>
        <a:lstStyle/>
        <a:p>
          <a:endParaRPr lang="en-GB" noProof="0" dirty="0"/>
        </a:p>
      </dgm:t>
    </dgm:pt>
    <dgm:pt modelId="{AF8774C6-295C-4093-A2A3-81163DC7B3E5}" type="sibTrans" cxnId="{0B8FABC4-A29C-47F7-A20D-B0363166E649}">
      <dgm:prSet/>
      <dgm:spPr/>
      <dgm:t>
        <a:bodyPr/>
        <a:lstStyle/>
        <a:p>
          <a:endParaRPr lang="ca-ES"/>
        </a:p>
      </dgm:t>
    </dgm:pt>
    <dgm:pt modelId="{AF985A09-710D-44F9-BC09-4B4B834488E1}">
      <dgm:prSet phldrT="[Text]" phldr="0" custT="1"/>
      <dgm:spPr/>
      <dgm:t>
        <a:bodyPr/>
        <a:lstStyle/>
        <a:p>
          <a:r>
            <a:rPr lang="en-GB" sz="1800" noProof="0" dirty="0"/>
            <a:t>pH</a:t>
          </a:r>
        </a:p>
      </dgm:t>
    </dgm:pt>
    <dgm:pt modelId="{EFD2BEDC-5245-4CEE-8C8D-76B8F42EA1C1}" type="parTrans" cxnId="{8F990B70-9B10-4B56-89D7-0900B06A8A17}">
      <dgm:prSet/>
      <dgm:spPr/>
      <dgm:t>
        <a:bodyPr/>
        <a:lstStyle/>
        <a:p>
          <a:endParaRPr lang="en-GB" noProof="0" dirty="0"/>
        </a:p>
      </dgm:t>
    </dgm:pt>
    <dgm:pt modelId="{85E3B0C3-940D-47F6-8997-911CF2937B8D}" type="sibTrans" cxnId="{8F990B70-9B10-4B56-89D7-0900B06A8A17}">
      <dgm:prSet/>
      <dgm:spPr/>
      <dgm:t>
        <a:bodyPr/>
        <a:lstStyle/>
        <a:p>
          <a:endParaRPr lang="ca-ES"/>
        </a:p>
      </dgm:t>
    </dgm:pt>
    <dgm:pt modelId="{58E09296-6DC4-4216-A495-4B0629A5F895}">
      <dgm:prSet phldrT="[Text]" phldr="0" custT="1"/>
      <dgm:spPr/>
      <dgm:t>
        <a:bodyPr/>
        <a:lstStyle/>
        <a:p>
          <a:r>
            <a:rPr lang="en-GB" sz="1800" noProof="0" dirty="0"/>
            <a:t>Water activity</a:t>
          </a:r>
        </a:p>
      </dgm:t>
    </dgm:pt>
    <dgm:pt modelId="{A1097D15-39CA-48A0-8434-B454AA04C9C1}" type="parTrans" cxnId="{F65CA8FE-CC8C-4837-BC65-36B92A4CB2AF}">
      <dgm:prSet/>
      <dgm:spPr/>
      <dgm:t>
        <a:bodyPr/>
        <a:lstStyle/>
        <a:p>
          <a:endParaRPr lang="en-GB" noProof="0" dirty="0"/>
        </a:p>
      </dgm:t>
    </dgm:pt>
    <dgm:pt modelId="{40C48930-EAF4-48DB-806C-A6B297206509}" type="sibTrans" cxnId="{F65CA8FE-CC8C-4837-BC65-36B92A4CB2AF}">
      <dgm:prSet/>
      <dgm:spPr/>
      <dgm:t>
        <a:bodyPr/>
        <a:lstStyle/>
        <a:p>
          <a:endParaRPr lang="ca-ES"/>
        </a:p>
      </dgm:t>
    </dgm:pt>
    <dgm:pt modelId="{1A59F60F-5C04-48EE-BCBD-6DB7CA25AA0E}">
      <dgm:prSet phldrT="[Text]" phldr="0" custT="1"/>
      <dgm:spPr/>
      <dgm:t>
        <a:bodyPr/>
        <a:lstStyle/>
        <a:p>
          <a:r>
            <a:rPr lang="en-GB" sz="1800" noProof="0" dirty="0"/>
            <a:t>Salinity</a:t>
          </a:r>
        </a:p>
      </dgm:t>
    </dgm:pt>
    <dgm:pt modelId="{839AF00D-4991-4299-A692-60D95829D0B0}" type="parTrans" cxnId="{41757B25-9714-4882-B141-D2F8EA8EC972}">
      <dgm:prSet/>
      <dgm:spPr/>
      <dgm:t>
        <a:bodyPr/>
        <a:lstStyle/>
        <a:p>
          <a:endParaRPr lang="en-GB" noProof="0" dirty="0"/>
        </a:p>
      </dgm:t>
    </dgm:pt>
    <dgm:pt modelId="{D2BA1515-A45B-4FBA-BDD3-4646B7EB73B5}" type="sibTrans" cxnId="{41757B25-9714-4882-B141-D2F8EA8EC972}">
      <dgm:prSet/>
      <dgm:spPr/>
      <dgm:t>
        <a:bodyPr/>
        <a:lstStyle/>
        <a:p>
          <a:endParaRPr lang="ca-ES"/>
        </a:p>
      </dgm:t>
    </dgm:pt>
    <dgm:pt modelId="{EC0563BD-8D75-4112-A03D-68ADC7007685}">
      <dgm:prSet phldrT="[Text]" phldr="0" custT="1"/>
      <dgm:spPr/>
      <dgm:t>
        <a:bodyPr/>
        <a:lstStyle/>
        <a:p>
          <a:r>
            <a:rPr lang="en-GB" sz="1800" noProof="0" dirty="0"/>
            <a:t>Temperature</a:t>
          </a:r>
        </a:p>
      </dgm:t>
    </dgm:pt>
    <dgm:pt modelId="{977F28D0-5A34-44A0-9D12-9EAA44E9B9D9}" type="parTrans" cxnId="{6854FB1D-3473-4855-BA94-15CBEB117C0E}">
      <dgm:prSet/>
      <dgm:spPr/>
      <dgm:t>
        <a:bodyPr/>
        <a:lstStyle/>
        <a:p>
          <a:endParaRPr lang="en-GB" noProof="0" dirty="0"/>
        </a:p>
      </dgm:t>
    </dgm:pt>
    <dgm:pt modelId="{29C62A3E-DAEC-4271-A67D-7C02D2D03334}" type="sibTrans" cxnId="{6854FB1D-3473-4855-BA94-15CBEB117C0E}">
      <dgm:prSet/>
      <dgm:spPr/>
      <dgm:t>
        <a:bodyPr/>
        <a:lstStyle/>
        <a:p>
          <a:endParaRPr lang="ca-ES"/>
        </a:p>
      </dgm:t>
    </dgm:pt>
    <dgm:pt modelId="{D0A2E304-2E6A-4AE3-9201-4298B96EBAA6}">
      <dgm:prSet phldrT="[Text]" phldr="0" custT="1"/>
      <dgm:spPr/>
      <dgm:t>
        <a:bodyPr/>
        <a:lstStyle/>
        <a:p>
          <a:r>
            <a:rPr lang="en-GB" sz="1800" noProof="0" dirty="0"/>
            <a:t>Recovery medium</a:t>
          </a:r>
        </a:p>
      </dgm:t>
    </dgm:pt>
    <dgm:pt modelId="{5A846DB8-BBC8-414F-AEC5-95F7A4F6A707}" type="parTrans" cxnId="{769412D9-7D91-48FE-A2FC-EC8C4B878422}">
      <dgm:prSet/>
      <dgm:spPr/>
      <dgm:t>
        <a:bodyPr/>
        <a:lstStyle/>
        <a:p>
          <a:endParaRPr lang="en-GB" noProof="0" dirty="0"/>
        </a:p>
      </dgm:t>
    </dgm:pt>
    <dgm:pt modelId="{56D43FFD-15D3-4A8C-BCBA-F1AEEE4C6E6F}" type="sibTrans" cxnId="{769412D9-7D91-48FE-A2FC-EC8C4B878422}">
      <dgm:prSet/>
      <dgm:spPr/>
      <dgm:t>
        <a:bodyPr/>
        <a:lstStyle/>
        <a:p>
          <a:endParaRPr lang="ca-ES"/>
        </a:p>
      </dgm:t>
    </dgm:pt>
    <dgm:pt modelId="{F0FAA18C-2CA2-4348-9529-E4AFEB51BFB2}" type="pres">
      <dgm:prSet presAssocID="{CFF69A4F-B290-4A2C-8827-174A249D881D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CB3DC0B0-2550-4F36-9744-14DEABCBD4B3}" type="pres">
      <dgm:prSet presAssocID="{76D7D98B-8EE2-4126-A020-DEA5AC4890EC}" presName="centerShape" presStyleLbl="node0" presStyleIdx="0" presStyleCnt="1" custScaleX="119817" custScaleY="118818"/>
      <dgm:spPr/>
    </dgm:pt>
    <dgm:pt modelId="{10229365-1D55-4E5C-864F-3B4A7C41AFB3}" type="pres">
      <dgm:prSet presAssocID="{920D984F-D658-4796-93E3-C0DA6188134D}" presName="Name9" presStyleLbl="parChTrans1D2" presStyleIdx="0" presStyleCnt="6"/>
      <dgm:spPr/>
    </dgm:pt>
    <dgm:pt modelId="{9E3E46D9-6B09-4E04-946D-AEABCC96D5DD}" type="pres">
      <dgm:prSet presAssocID="{920D984F-D658-4796-93E3-C0DA6188134D}" presName="connTx" presStyleLbl="parChTrans1D2" presStyleIdx="0" presStyleCnt="6"/>
      <dgm:spPr/>
    </dgm:pt>
    <dgm:pt modelId="{DABC0922-C074-4A55-B3AB-1FADB9A20A57}" type="pres">
      <dgm:prSet presAssocID="{A3663E5C-7A81-499F-8FF2-7C8769DC275C}" presName="node" presStyleLbl="node1" presStyleIdx="0" presStyleCnt="6" custScaleY="30341">
        <dgm:presLayoutVars>
          <dgm:bulletEnabled val="1"/>
        </dgm:presLayoutVars>
      </dgm:prSet>
      <dgm:spPr>
        <a:prstGeom prst="roundRect">
          <a:avLst/>
        </a:prstGeom>
      </dgm:spPr>
    </dgm:pt>
    <dgm:pt modelId="{1DF54A8C-CCDC-48EB-9887-4868ABB6F207}" type="pres">
      <dgm:prSet presAssocID="{EFD2BEDC-5245-4CEE-8C8D-76B8F42EA1C1}" presName="Name9" presStyleLbl="parChTrans1D2" presStyleIdx="1" presStyleCnt="6"/>
      <dgm:spPr/>
    </dgm:pt>
    <dgm:pt modelId="{003EDEAE-B79B-4369-A85F-6B6E21DE3254}" type="pres">
      <dgm:prSet presAssocID="{EFD2BEDC-5245-4CEE-8C8D-76B8F42EA1C1}" presName="connTx" presStyleLbl="parChTrans1D2" presStyleIdx="1" presStyleCnt="6"/>
      <dgm:spPr/>
    </dgm:pt>
    <dgm:pt modelId="{2A8EFCEE-7499-42B7-96BF-0A53CC924D62}" type="pres">
      <dgm:prSet presAssocID="{AF985A09-710D-44F9-BC09-4B4B834488E1}" presName="node" presStyleLbl="node1" presStyleIdx="1" presStyleCnt="6" custScaleY="30341">
        <dgm:presLayoutVars>
          <dgm:bulletEnabled val="1"/>
        </dgm:presLayoutVars>
      </dgm:prSet>
      <dgm:spPr>
        <a:prstGeom prst="roundRect">
          <a:avLst/>
        </a:prstGeom>
      </dgm:spPr>
    </dgm:pt>
    <dgm:pt modelId="{A8704907-B3FA-48CB-AF8B-E0C1D8E1C838}" type="pres">
      <dgm:prSet presAssocID="{A1097D15-39CA-48A0-8434-B454AA04C9C1}" presName="Name9" presStyleLbl="parChTrans1D2" presStyleIdx="2" presStyleCnt="6"/>
      <dgm:spPr/>
    </dgm:pt>
    <dgm:pt modelId="{54BB2C82-CB5E-4115-A8DF-58B7D8AD2E68}" type="pres">
      <dgm:prSet presAssocID="{A1097D15-39CA-48A0-8434-B454AA04C9C1}" presName="connTx" presStyleLbl="parChTrans1D2" presStyleIdx="2" presStyleCnt="6"/>
      <dgm:spPr/>
    </dgm:pt>
    <dgm:pt modelId="{78264F64-BF53-47B0-9C99-E803C9FD8D4B}" type="pres">
      <dgm:prSet presAssocID="{58E09296-6DC4-4216-A495-4B0629A5F895}" presName="node" presStyleLbl="node1" presStyleIdx="2" presStyleCnt="6" custScaleY="30341">
        <dgm:presLayoutVars>
          <dgm:bulletEnabled val="1"/>
        </dgm:presLayoutVars>
      </dgm:prSet>
      <dgm:spPr>
        <a:prstGeom prst="roundRect">
          <a:avLst/>
        </a:prstGeom>
      </dgm:spPr>
    </dgm:pt>
    <dgm:pt modelId="{F3AF7B5D-ABC8-43B3-91D5-36C7EE40B5CB}" type="pres">
      <dgm:prSet presAssocID="{839AF00D-4991-4299-A692-60D95829D0B0}" presName="Name9" presStyleLbl="parChTrans1D2" presStyleIdx="3" presStyleCnt="6"/>
      <dgm:spPr/>
    </dgm:pt>
    <dgm:pt modelId="{E1F4CC78-D8AC-450E-9B89-705720290D67}" type="pres">
      <dgm:prSet presAssocID="{839AF00D-4991-4299-A692-60D95829D0B0}" presName="connTx" presStyleLbl="parChTrans1D2" presStyleIdx="3" presStyleCnt="6"/>
      <dgm:spPr/>
    </dgm:pt>
    <dgm:pt modelId="{79A10AC4-CDB7-4210-865F-226FB7579527}" type="pres">
      <dgm:prSet presAssocID="{1A59F60F-5C04-48EE-BCBD-6DB7CA25AA0E}" presName="node" presStyleLbl="node1" presStyleIdx="3" presStyleCnt="6" custScaleY="30341">
        <dgm:presLayoutVars>
          <dgm:bulletEnabled val="1"/>
        </dgm:presLayoutVars>
      </dgm:prSet>
      <dgm:spPr>
        <a:prstGeom prst="roundRect">
          <a:avLst/>
        </a:prstGeom>
      </dgm:spPr>
    </dgm:pt>
    <dgm:pt modelId="{6AF9967A-A298-4E42-9202-EDC3E04EE137}" type="pres">
      <dgm:prSet presAssocID="{977F28D0-5A34-44A0-9D12-9EAA44E9B9D9}" presName="Name9" presStyleLbl="parChTrans1D2" presStyleIdx="4" presStyleCnt="6"/>
      <dgm:spPr/>
    </dgm:pt>
    <dgm:pt modelId="{8E867BF8-CF31-41CB-B3D3-E41E1DDB213F}" type="pres">
      <dgm:prSet presAssocID="{977F28D0-5A34-44A0-9D12-9EAA44E9B9D9}" presName="connTx" presStyleLbl="parChTrans1D2" presStyleIdx="4" presStyleCnt="6"/>
      <dgm:spPr/>
    </dgm:pt>
    <dgm:pt modelId="{20BEC579-E8F0-4738-8B44-38C81BDBA315}" type="pres">
      <dgm:prSet presAssocID="{EC0563BD-8D75-4112-A03D-68ADC7007685}" presName="node" presStyleLbl="node1" presStyleIdx="4" presStyleCnt="6" custScaleY="30341">
        <dgm:presLayoutVars>
          <dgm:bulletEnabled val="1"/>
        </dgm:presLayoutVars>
      </dgm:prSet>
      <dgm:spPr>
        <a:prstGeom prst="roundRect">
          <a:avLst/>
        </a:prstGeom>
      </dgm:spPr>
    </dgm:pt>
    <dgm:pt modelId="{27FB3059-89BA-493E-A200-48DEBB3C2FB7}" type="pres">
      <dgm:prSet presAssocID="{5A846DB8-BBC8-414F-AEC5-95F7A4F6A707}" presName="Name9" presStyleLbl="parChTrans1D2" presStyleIdx="5" presStyleCnt="6"/>
      <dgm:spPr/>
    </dgm:pt>
    <dgm:pt modelId="{ACF0D5BB-C224-4B85-B08B-AB406DA82EF7}" type="pres">
      <dgm:prSet presAssocID="{5A846DB8-BBC8-414F-AEC5-95F7A4F6A707}" presName="connTx" presStyleLbl="parChTrans1D2" presStyleIdx="5" presStyleCnt="6"/>
      <dgm:spPr/>
    </dgm:pt>
    <dgm:pt modelId="{8E39299D-245A-4943-93BE-0AD89717D9EE}" type="pres">
      <dgm:prSet presAssocID="{D0A2E304-2E6A-4AE3-9201-4298B96EBAA6}" presName="node" presStyleLbl="node1" presStyleIdx="5" presStyleCnt="6" custScaleY="30341">
        <dgm:presLayoutVars>
          <dgm:bulletEnabled val="1"/>
        </dgm:presLayoutVars>
      </dgm:prSet>
      <dgm:spPr>
        <a:prstGeom prst="roundRect">
          <a:avLst/>
        </a:prstGeom>
      </dgm:spPr>
    </dgm:pt>
  </dgm:ptLst>
  <dgm:cxnLst>
    <dgm:cxn modelId="{2DFD3A01-9F55-415D-BAE1-4213B240667E}" type="presOf" srcId="{5A846DB8-BBC8-414F-AEC5-95F7A4F6A707}" destId="{ACF0D5BB-C224-4B85-B08B-AB406DA82EF7}" srcOrd="1" destOrd="0" presId="urn:microsoft.com/office/officeart/2005/8/layout/radial1"/>
    <dgm:cxn modelId="{E7E66F01-B950-4286-A551-FE898053E80D}" type="presOf" srcId="{977F28D0-5A34-44A0-9D12-9EAA44E9B9D9}" destId="{6AF9967A-A298-4E42-9202-EDC3E04EE137}" srcOrd="0" destOrd="0" presId="urn:microsoft.com/office/officeart/2005/8/layout/radial1"/>
    <dgm:cxn modelId="{EBD4D603-36BD-4A69-9D80-A26B084E121E}" type="presOf" srcId="{76D7D98B-8EE2-4126-A020-DEA5AC4890EC}" destId="{CB3DC0B0-2550-4F36-9744-14DEABCBD4B3}" srcOrd="0" destOrd="0" presId="urn:microsoft.com/office/officeart/2005/8/layout/radial1"/>
    <dgm:cxn modelId="{16BFEF15-E49B-4A49-827D-300B1C566CE4}" type="presOf" srcId="{AF985A09-710D-44F9-BC09-4B4B834488E1}" destId="{2A8EFCEE-7499-42B7-96BF-0A53CC924D62}" srcOrd="0" destOrd="0" presId="urn:microsoft.com/office/officeart/2005/8/layout/radial1"/>
    <dgm:cxn modelId="{6854FB1D-3473-4855-BA94-15CBEB117C0E}" srcId="{76D7D98B-8EE2-4126-A020-DEA5AC4890EC}" destId="{EC0563BD-8D75-4112-A03D-68ADC7007685}" srcOrd="4" destOrd="0" parTransId="{977F28D0-5A34-44A0-9D12-9EAA44E9B9D9}" sibTransId="{29C62A3E-DAEC-4271-A67D-7C02D2D03334}"/>
    <dgm:cxn modelId="{41757B25-9714-4882-B141-D2F8EA8EC972}" srcId="{76D7D98B-8EE2-4126-A020-DEA5AC4890EC}" destId="{1A59F60F-5C04-48EE-BCBD-6DB7CA25AA0E}" srcOrd="3" destOrd="0" parTransId="{839AF00D-4991-4299-A692-60D95829D0B0}" sibTransId="{D2BA1515-A45B-4FBA-BDD3-4646B7EB73B5}"/>
    <dgm:cxn modelId="{9070502F-6D68-47D5-8773-BA0FB4F23790}" srcId="{CFF69A4F-B290-4A2C-8827-174A249D881D}" destId="{76D7D98B-8EE2-4126-A020-DEA5AC4890EC}" srcOrd="0" destOrd="0" parTransId="{2E40E621-FABC-4580-A36B-E92A54E9C6DA}" sibTransId="{6CA6BB2C-5DCE-4CCB-BD50-11375469AE71}"/>
    <dgm:cxn modelId="{0FEC675F-A6B9-46B1-BC86-C947DCC77851}" type="presOf" srcId="{977F28D0-5A34-44A0-9D12-9EAA44E9B9D9}" destId="{8E867BF8-CF31-41CB-B3D3-E41E1DDB213F}" srcOrd="1" destOrd="0" presId="urn:microsoft.com/office/officeart/2005/8/layout/radial1"/>
    <dgm:cxn modelId="{8F990B70-9B10-4B56-89D7-0900B06A8A17}" srcId="{76D7D98B-8EE2-4126-A020-DEA5AC4890EC}" destId="{AF985A09-710D-44F9-BC09-4B4B834488E1}" srcOrd="1" destOrd="0" parTransId="{EFD2BEDC-5245-4CEE-8C8D-76B8F42EA1C1}" sibTransId="{85E3B0C3-940D-47F6-8997-911CF2937B8D}"/>
    <dgm:cxn modelId="{2BA9E352-5D82-4549-AD9C-D606FEB4C3F5}" type="presOf" srcId="{EFD2BEDC-5245-4CEE-8C8D-76B8F42EA1C1}" destId="{1DF54A8C-CCDC-48EB-9887-4868ABB6F207}" srcOrd="0" destOrd="0" presId="urn:microsoft.com/office/officeart/2005/8/layout/radial1"/>
    <dgm:cxn modelId="{7ED6FD77-7BA3-44FC-92A2-FC8EA5FE629B}" type="presOf" srcId="{58E09296-6DC4-4216-A495-4B0629A5F895}" destId="{78264F64-BF53-47B0-9C99-E803C9FD8D4B}" srcOrd="0" destOrd="0" presId="urn:microsoft.com/office/officeart/2005/8/layout/radial1"/>
    <dgm:cxn modelId="{EA597878-6696-4CC7-BC77-E140F095B60B}" type="presOf" srcId="{CFF69A4F-B290-4A2C-8827-174A249D881D}" destId="{F0FAA18C-2CA2-4348-9529-E4AFEB51BFB2}" srcOrd="0" destOrd="0" presId="urn:microsoft.com/office/officeart/2005/8/layout/radial1"/>
    <dgm:cxn modelId="{B4D9FE7C-6DD4-4B2D-9D22-1201BAD1A357}" type="presOf" srcId="{A3663E5C-7A81-499F-8FF2-7C8769DC275C}" destId="{DABC0922-C074-4A55-B3AB-1FADB9A20A57}" srcOrd="0" destOrd="0" presId="urn:microsoft.com/office/officeart/2005/8/layout/radial1"/>
    <dgm:cxn modelId="{9EA68A88-FE0B-4CA7-9F00-8D6497E862F7}" type="presOf" srcId="{920D984F-D658-4796-93E3-C0DA6188134D}" destId="{10229365-1D55-4E5C-864F-3B4A7C41AFB3}" srcOrd="0" destOrd="0" presId="urn:microsoft.com/office/officeart/2005/8/layout/radial1"/>
    <dgm:cxn modelId="{E1C94589-1BB7-4322-8D01-5B0AADAE4F27}" type="presOf" srcId="{920D984F-D658-4796-93E3-C0DA6188134D}" destId="{9E3E46D9-6B09-4E04-946D-AEABCC96D5DD}" srcOrd="1" destOrd="0" presId="urn:microsoft.com/office/officeart/2005/8/layout/radial1"/>
    <dgm:cxn modelId="{DB02BB8D-8760-4C6E-9202-9DF6F20F2489}" type="presOf" srcId="{1A59F60F-5C04-48EE-BCBD-6DB7CA25AA0E}" destId="{79A10AC4-CDB7-4210-865F-226FB7579527}" srcOrd="0" destOrd="0" presId="urn:microsoft.com/office/officeart/2005/8/layout/radial1"/>
    <dgm:cxn modelId="{34C10F95-0A20-4BB9-AE15-AE50F9DD68B1}" type="presOf" srcId="{839AF00D-4991-4299-A692-60D95829D0B0}" destId="{F3AF7B5D-ABC8-43B3-91D5-36C7EE40B5CB}" srcOrd="0" destOrd="0" presId="urn:microsoft.com/office/officeart/2005/8/layout/radial1"/>
    <dgm:cxn modelId="{469AB29E-C6D9-46CC-990D-F1F2D6A1B31C}" type="presOf" srcId="{A1097D15-39CA-48A0-8434-B454AA04C9C1}" destId="{A8704907-B3FA-48CB-AF8B-E0C1D8E1C838}" srcOrd="0" destOrd="0" presId="urn:microsoft.com/office/officeart/2005/8/layout/radial1"/>
    <dgm:cxn modelId="{4317C9A9-5624-4424-BD0E-FADD1CB45F3E}" type="presOf" srcId="{D0A2E304-2E6A-4AE3-9201-4298B96EBAA6}" destId="{8E39299D-245A-4943-93BE-0AD89717D9EE}" srcOrd="0" destOrd="0" presId="urn:microsoft.com/office/officeart/2005/8/layout/radial1"/>
    <dgm:cxn modelId="{C03EEDB8-3510-40C8-91BD-1481E63717B1}" type="presOf" srcId="{EFD2BEDC-5245-4CEE-8C8D-76B8F42EA1C1}" destId="{003EDEAE-B79B-4369-A85F-6B6E21DE3254}" srcOrd="1" destOrd="0" presId="urn:microsoft.com/office/officeart/2005/8/layout/radial1"/>
    <dgm:cxn modelId="{5676D3B9-8AE9-4C8B-8E26-6FB0B3880189}" type="presOf" srcId="{A1097D15-39CA-48A0-8434-B454AA04C9C1}" destId="{54BB2C82-CB5E-4115-A8DF-58B7D8AD2E68}" srcOrd="1" destOrd="0" presId="urn:microsoft.com/office/officeart/2005/8/layout/radial1"/>
    <dgm:cxn modelId="{0B8FABC4-A29C-47F7-A20D-B0363166E649}" srcId="{76D7D98B-8EE2-4126-A020-DEA5AC4890EC}" destId="{A3663E5C-7A81-499F-8FF2-7C8769DC275C}" srcOrd="0" destOrd="0" parTransId="{920D984F-D658-4796-93E3-C0DA6188134D}" sibTransId="{AF8774C6-295C-4093-A2A3-81163DC7B3E5}"/>
    <dgm:cxn modelId="{769412D9-7D91-48FE-A2FC-EC8C4B878422}" srcId="{76D7D98B-8EE2-4126-A020-DEA5AC4890EC}" destId="{D0A2E304-2E6A-4AE3-9201-4298B96EBAA6}" srcOrd="5" destOrd="0" parTransId="{5A846DB8-BBC8-414F-AEC5-95F7A4F6A707}" sibTransId="{56D43FFD-15D3-4A8C-BCBA-F1AEEE4C6E6F}"/>
    <dgm:cxn modelId="{9EAC26DF-2A13-4637-B9AC-48368017A8E2}" type="presOf" srcId="{839AF00D-4991-4299-A692-60D95829D0B0}" destId="{E1F4CC78-D8AC-450E-9B89-705720290D67}" srcOrd="1" destOrd="0" presId="urn:microsoft.com/office/officeart/2005/8/layout/radial1"/>
    <dgm:cxn modelId="{127D5FF6-5514-40AC-B807-1B278AB4718D}" type="presOf" srcId="{EC0563BD-8D75-4112-A03D-68ADC7007685}" destId="{20BEC579-E8F0-4738-8B44-38C81BDBA315}" srcOrd="0" destOrd="0" presId="urn:microsoft.com/office/officeart/2005/8/layout/radial1"/>
    <dgm:cxn modelId="{5AD7DAF9-B426-4D06-95E2-B6E41DB5536D}" type="presOf" srcId="{5A846DB8-BBC8-414F-AEC5-95F7A4F6A707}" destId="{27FB3059-89BA-493E-A200-48DEBB3C2FB7}" srcOrd="0" destOrd="0" presId="urn:microsoft.com/office/officeart/2005/8/layout/radial1"/>
    <dgm:cxn modelId="{F65CA8FE-CC8C-4837-BC65-36B92A4CB2AF}" srcId="{76D7D98B-8EE2-4126-A020-DEA5AC4890EC}" destId="{58E09296-6DC4-4216-A495-4B0629A5F895}" srcOrd="2" destOrd="0" parTransId="{A1097D15-39CA-48A0-8434-B454AA04C9C1}" sibTransId="{40C48930-EAF4-48DB-806C-A6B297206509}"/>
    <dgm:cxn modelId="{41FD6947-3CB7-4F81-9158-34B7BB19941C}" type="presParOf" srcId="{F0FAA18C-2CA2-4348-9529-E4AFEB51BFB2}" destId="{CB3DC0B0-2550-4F36-9744-14DEABCBD4B3}" srcOrd="0" destOrd="0" presId="urn:microsoft.com/office/officeart/2005/8/layout/radial1"/>
    <dgm:cxn modelId="{2B5EACBC-315D-4B46-89B7-FB59C8024828}" type="presParOf" srcId="{F0FAA18C-2CA2-4348-9529-E4AFEB51BFB2}" destId="{10229365-1D55-4E5C-864F-3B4A7C41AFB3}" srcOrd="1" destOrd="0" presId="urn:microsoft.com/office/officeart/2005/8/layout/radial1"/>
    <dgm:cxn modelId="{63DC4D00-58EC-43E6-B8FB-B1307BE42C7B}" type="presParOf" srcId="{10229365-1D55-4E5C-864F-3B4A7C41AFB3}" destId="{9E3E46D9-6B09-4E04-946D-AEABCC96D5DD}" srcOrd="0" destOrd="0" presId="urn:microsoft.com/office/officeart/2005/8/layout/radial1"/>
    <dgm:cxn modelId="{A8E545A4-1DBD-471D-AD5B-05DA0D23F3B7}" type="presParOf" srcId="{F0FAA18C-2CA2-4348-9529-E4AFEB51BFB2}" destId="{DABC0922-C074-4A55-B3AB-1FADB9A20A57}" srcOrd="2" destOrd="0" presId="urn:microsoft.com/office/officeart/2005/8/layout/radial1"/>
    <dgm:cxn modelId="{2612F76C-D28E-4EFB-83A6-D4306E006667}" type="presParOf" srcId="{F0FAA18C-2CA2-4348-9529-E4AFEB51BFB2}" destId="{1DF54A8C-CCDC-48EB-9887-4868ABB6F207}" srcOrd="3" destOrd="0" presId="urn:microsoft.com/office/officeart/2005/8/layout/radial1"/>
    <dgm:cxn modelId="{D7B60FEC-D60A-4AE1-A4E0-FB0B862350C2}" type="presParOf" srcId="{1DF54A8C-CCDC-48EB-9887-4868ABB6F207}" destId="{003EDEAE-B79B-4369-A85F-6B6E21DE3254}" srcOrd="0" destOrd="0" presId="urn:microsoft.com/office/officeart/2005/8/layout/radial1"/>
    <dgm:cxn modelId="{AEA3903E-87DF-4A06-B383-1E0ADA82EC7E}" type="presParOf" srcId="{F0FAA18C-2CA2-4348-9529-E4AFEB51BFB2}" destId="{2A8EFCEE-7499-42B7-96BF-0A53CC924D62}" srcOrd="4" destOrd="0" presId="urn:microsoft.com/office/officeart/2005/8/layout/radial1"/>
    <dgm:cxn modelId="{5A33F383-EC9F-4B3F-9A13-4C412D0F17A6}" type="presParOf" srcId="{F0FAA18C-2CA2-4348-9529-E4AFEB51BFB2}" destId="{A8704907-B3FA-48CB-AF8B-E0C1D8E1C838}" srcOrd="5" destOrd="0" presId="urn:microsoft.com/office/officeart/2005/8/layout/radial1"/>
    <dgm:cxn modelId="{19153C97-9A65-47EC-9239-3CC6A22022B5}" type="presParOf" srcId="{A8704907-B3FA-48CB-AF8B-E0C1D8E1C838}" destId="{54BB2C82-CB5E-4115-A8DF-58B7D8AD2E68}" srcOrd="0" destOrd="0" presId="urn:microsoft.com/office/officeart/2005/8/layout/radial1"/>
    <dgm:cxn modelId="{ADB8B3D4-0C12-4CD3-87A5-D8F34248CB8F}" type="presParOf" srcId="{F0FAA18C-2CA2-4348-9529-E4AFEB51BFB2}" destId="{78264F64-BF53-47B0-9C99-E803C9FD8D4B}" srcOrd="6" destOrd="0" presId="urn:microsoft.com/office/officeart/2005/8/layout/radial1"/>
    <dgm:cxn modelId="{99336A73-FEB6-47F3-B108-9FC46437DAFD}" type="presParOf" srcId="{F0FAA18C-2CA2-4348-9529-E4AFEB51BFB2}" destId="{F3AF7B5D-ABC8-43B3-91D5-36C7EE40B5CB}" srcOrd="7" destOrd="0" presId="urn:microsoft.com/office/officeart/2005/8/layout/radial1"/>
    <dgm:cxn modelId="{590B84D3-FCCD-4DF0-A5AA-68956EA59E28}" type="presParOf" srcId="{F3AF7B5D-ABC8-43B3-91D5-36C7EE40B5CB}" destId="{E1F4CC78-D8AC-450E-9B89-705720290D67}" srcOrd="0" destOrd="0" presId="urn:microsoft.com/office/officeart/2005/8/layout/radial1"/>
    <dgm:cxn modelId="{E4BA9170-8E60-4CF0-8BEB-33CB178917D9}" type="presParOf" srcId="{F0FAA18C-2CA2-4348-9529-E4AFEB51BFB2}" destId="{79A10AC4-CDB7-4210-865F-226FB7579527}" srcOrd="8" destOrd="0" presId="urn:microsoft.com/office/officeart/2005/8/layout/radial1"/>
    <dgm:cxn modelId="{B631B949-671D-4B42-B8D8-A65D9DFE06AD}" type="presParOf" srcId="{F0FAA18C-2CA2-4348-9529-E4AFEB51BFB2}" destId="{6AF9967A-A298-4E42-9202-EDC3E04EE137}" srcOrd="9" destOrd="0" presId="urn:microsoft.com/office/officeart/2005/8/layout/radial1"/>
    <dgm:cxn modelId="{B7B90CDF-9A9B-40C9-B630-2BA05B6650AB}" type="presParOf" srcId="{6AF9967A-A298-4E42-9202-EDC3E04EE137}" destId="{8E867BF8-CF31-41CB-B3D3-E41E1DDB213F}" srcOrd="0" destOrd="0" presId="urn:microsoft.com/office/officeart/2005/8/layout/radial1"/>
    <dgm:cxn modelId="{8B8E683F-D9FD-4443-86EE-D0A70D069EBE}" type="presParOf" srcId="{F0FAA18C-2CA2-4348-9529-E4AFEB51BFB2}" destId="{20BEC579-E8F0-4738-8B44-38C81BDBA315}" srcOrd="10" destOrd="0" presId="urn:microsoft.com/office/officeart/2005/8/layout/radial1"/>
    <dgm:cxn modelId="{229C7D27-8216-45D0-96C0-CB5A1C5A2609}" type="presParOf" srcId="{F0FAA18C-2CA2-4348-9529-E4AFEB51BFB2}" destId="{27FB3059-89BA-493E-A200-48DEBB3C2FB7}" srcOrd="11" destOrd="0" presId="urn:microsoft.com/office/officeart/2005/8/layout/radial1"/>
    <dgm:cxn modelId="{19A708EF-2D6E-4A01-A2A0-FF3E816C4AD7}" type="presParOf" srcId="{27FB3059-89BA-493E-A200-48DEBB3C2FB7}" destId="{ACF0D5BB-C224-4B85-B08B-AB406DA82EF7}" srcOrd="0" destOrd="0" presId="urn:microsoft.com/office/officeart/2005/8/layout/radial1"/>
    <dgm:cxn modelId="{23F1ED99-6594-4EF9-BCE3-4A7D7AB34A83}" type="presParOf" srcId="{F0FAA18C-2CA2-4348-9529-E4AFEB51BFB2}" destId="{8E39299D-245A-4943-93BE-0AD89717D9EE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DC4CE52-7748-4469-AB16-35A9A41B05C9}" type="doc">
      <dgm:prSet loTypeId="urn:microsoft.com/office/officeart/2005/8/layout/hList9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ca-ES"/>
        </a:p>
      </dgm:t>
    </dgm:pt>
    <dgm:pt modelId="{9A5117DE-DEE9-40A1-AA7D-D2BD14DEC4A0}">
      <dgm:prSet phldrT="[Text]" phldr="0"/>
      <dgm:spPr/>
      <dgm:t>
        <a:bodyPr/>
        <a:lstStyle/>
        <a:p>
          <a:r>
            <a:rPr lang="en-GB" noProof="0" dirty="0"/>
            <a:t>P</a:t>
          </a:r>
        </a:p>
      </dgm:t>
    </dgm:pt>
    <dgm:pt modelId="{1A903118-6535-48E7-96B1-2A9DF126FA4A}" type="parTrans" cxnId="{4EC57F4E-2932-45C5-8A94-8CB54F52B1C1}">
      <dgm:prSet/>
      <dgm:spPr/>
      <dgm:t>
        <a:bodyPr/>
        <a:lstStyle/>
        <a:p>
          <a:endParaRPr lang="ca-ES"/>
        </a:p>
      </dgm:t>
    </dgm:pt>
    <dgm:pt modelId="{3369A41B-9F29-4E68-9ADC-149E9F04ECD4}" type="sibTrans" cxnId="{4EC57F4E-2932-45C5-8A94-8CB54F52B1C1}">
      <dgm:prSet/>
      <dgm:spPr/>
      <dgm:t>
        <a:bodyPr/>
        <a:lstStyle/>
        <a:p>
          <a:endParaRPr lang="ca-ES"/>
        </a:p>
      </dgm:t>
    </dgm:pt>
    <dgm:pt modelId="{04AEF3FC-BABD-4869-ABA8-6C7B4F4128AC}">
      <dgm:prSet phldrT="[Text]" phldr="0" custT="1"/>
      <dgm:spPr/>
      <dgm:t>
        <a:bodyPr/>
        <a:lstStyle/>
        <a:p>
          <a:r>
            <a:rPr lang="en-GB" sz="1900" b="1" noProof="0" dirty="0">
              <a:solidFill>
                <a:schemeClr val="accent2">
                  <a:lumMod val="50000"/>
                </a:schemeClr>
              </a:solidFill>
            </a:rPr>
            <a:t>Batch vessel</a:t>
          </a:r>
        </a:p>
      </dgm:t>
    </dgm:pt>
    <dgm:pt modelId="{C8884FD0-949A-4B30-8A0D-8CF2260DB540}" type="parTrans" cxnId="{D054DE98-81CA-4F23-A808-EC7B12CBDB77}">
      <dgm:prSet/>
      <dgm:spPr/>
      <dgm:t>
        <a:bodyPr/>
        <a:lstStyle/>
        <a:p>
          <a:endParaRPr lang="ca-ES"/>
        </a:p>
      </dgm:t>
    </dgm:pt>
    <dgm:pt modelId="{412A8BE3-3C9F-436A-8AB9-95FB0CF5D581}" type="sibTrans" cxnId="{D054DE98-81CA-4F23-A808-EC7B12CBDB77}">
      <dgm:prSet/>
      <dgm:spPr/>
      <dgm:t>
        <a:bodyPr/>
        <a:lstStyle/>
        <a:p>
          <a:endParaRPr lang="ca-ES"/>
        </a:p>
      </dgm:t>
    </dgm:pt>
    <dgm:pt modelId="{1CF39C22-D0B2-4427-86BE-A4F91C0BCF48}">
      <dgm:prSet phldrT="[Text]" phldr="0" custT="1"/>
      <dgm:spPr/>
      <dgm:t>
        <a:bodyPr/>
        <a:lstStyle/>
        <a:p>
          <a:r>
            <a:rPr lang="en-GB" sz="1800" noProof="0" dirty="0"/>
            <a:t>Process validation </a:t>
          </a:r>
        </a:p>
      </dgm:t>
    </dgm:pt>
    <dgm:pt modelId="{C7C77C25-A692-44EA-B822-B5B8E98E62DD}" type="parTrans" cxnId="{133B42A3-9201-4C80-B24B-CBB7BF948D6D}">
      <dgm:prSet/>
      <dgm:spPr/>
      <dgm:t>
        <a:bodyPr/>
        <a:lstStyle/>
        <a:p>
          <a:endParaRPr lang="ca-ES"/>
        </a:p>
      </dgm:t>
    </dgm:pt>
    <dgm:pt modelId="{1EC4C77D-D889-4EC5-963A-067CB299160D}" type="sibTrans" cxnId="{133B42A3-9201-4C80-B24B-CBB7BF948D6D}">
      <dgm:prSet/>
      <dgm:spPr/>
      <dgm:t>
        <a:bodyPr/>
        <a:lstStyle/>
        <a:p>
          <a:endParaRPr lang="ca-ES"/>
        </a:p>
      </dgm:t>
    </dgm:pt>
    <dgm:pt modelId="{18A46E3F-95F0-4342-A11A-E6B14B7FF731}">
      <dgm:prSet phldrT="[Text]" phldr="0"/>
      <dgm:spPr/>
      <dgm:t>
        <a:bodyPr/>
        <a:lstStyle/>
        <a:p>
          <a:r>
            <a:rPr lang="en-GB" noProof="0" dirty="0"/>
            <a:t>S</a:t>
          </a:r>
        </a:p>
      </dgm:t>
    </dgm:pt>
    <dgm:pt modelId="{68D0B639-D337-468E-B0D6-76931C873932}" type="parTrans" cxnId="{D790D037-FEEE-4AF0-BE5E-53FD86B2ABAC}">
      <dgm:prSet/>
      <dgm:spPr/>
      <dgm:t>
        <a:bodyPr/>
        <a:lstStyle/>
        <a:p>
          <a:endParaRPr lang="ca-ES"/>
        </a:p>
      </dgm:t>
    </dgm:pt>
    <dgm:pt modelId="{C413CE37-A0E7-4583-9B3C-7A1AF8A75504}" type="sibTrans" cxnId="{D790D037-FEEE-4AF0-BE5E-53FD86B2ABAC}">
      <dgm:prSet/>
      <dgm:spPr/>
      <dgm:t>
        <a:bodyPr/>
        <a:lstStyle/>
        <a:p>
          <a:endParaRPr lang="ca-ES"/>
        </a:p>
      </dgm:t>
    </dgm:pt>
    <dgm:pt modelId="{A6EE6693-E408-48CB-AB08-975BC634C13C}">
      <dgm:prSet phldrT="[Text]" phldr="0" custT="1"/>
      <dgm:spPr/>
      <dgm:t>
        <a:bodyPr/>
        <a:lstStyle/>
        <a:p>
          <a:r>
            <a:rPr lang="en-GB" sz="1900" b="1" noProof="0" dirty="0">
              <a:solidFill>
                <a:schemeClr val="accent6">
                  <a:lumMod val="75000"/>
                </a:schemeClr>
              </a:solidFill>
            </a:rPr>
            <a:t>Pressure retaining sampler</a:t>
          </a:r>
        </a:p>
      </dgm:t>
    </dgm:pt>
    <dgm:pt modelId="{4A0C400A-01C1-4F4D-BE18-672ECC2A45B5}" type="parTrans" cxnId="{177D9240-B841-4A23-9C6C-04B59D05A238}">
      <dgm:prSet/>
      <dgm:spPr/>
      <dgm:t>
        <a:bodyPr/>
        <a:lstStyle/>
        <a:p>
          <a:endParaRPr lang="ca-ES"/>
        </a:p>
      </dgm:t>
    </dgm:pt>
    <dgm:pt modelId="{3C3ECBE6-C2F1-4A97-8581-3EF1222A5139}" type="sibTrans" cxnId="{177D9240-B841-4A23-9C6C-04B59D05A238}">
      <dgm:prSet/>
      <dgm:spPr/>
      <dgm:t>
        <a:bodyPr/>
        <a:lstStyle/>
        <a:p>
          <a:endParaRPr lang="ca-ES"/>
        </a:p>
      </dgm:t>
    </dgm:pt>
    <dgm:pt modelId="{90831C35-65D7-4BFC-AEBD-F3D4F24E1BE4}">
      <dgm:prSet phldrT="[Text]" phldr="0" custT="1"/>
      <dgm:spPr/>
      <dgm:t>
        <a:bodyPr/>
        <a:lstStyle/>
        <a:p>
          <a:r>
            <a:rPr lang="en-GB" sz="1800" noProof="0" dirty="0"/>
            <a:t>In situ recovery</a:t>
          </a:r>
        </a:p>
      </dgm:t>
    </dgm:pt>
    <dgm:pt modelId="{7BD7DC30-9366-4FC2-A59D-BD0B916F6108}" type="parTrans" cxnId="{BFAB377F-3D5F-445F-9539-8DA0489C8FD3}">
      <dgm:prSet/>
      <dgm:spPr/>
      <dgm:t>
        <a:bodyPr/>
        <a:lstStyle/>
        <a:p>
          <a:endParaRPr lang="ca-ES"/>
        </a:p>
      </dgm:t>
    </dgm:pt>
    <dgm:pt modelId="{6C7C4BE2-B760-4C38-A16B-ABDC1421FA81}" type="sibTrans" cxnId="{BFAB377F-3D5F-445F-9539-8DA0489C8FD3}">
      <dgm:prSet/>
      <dgm:spPr/>
      <dgm:t>
        <a:bodyPr/>
        <a:lstStyle/>
        <a:p>
          <a:endParaRPr lang="ca-ES"/>
        </a:p>
      </dgm:t>
    </dgm:pt>
    <dgm:pt modelId="{1458ECCF-F9EE-4D2B-8ADE-5056C6B572DC}">
      <dgm:prSet phldrT="[Text]"/>
      <dgm:spPr/>
      <dgm:t>
        <a:bodyPr/>
        <a:lstStyle/>
        <a:p>
          <a:r>
            <a:rPr lang="en-GB" noProof="0" dirty="0">
              <a:latin typeface="Yesteryear" panose="020F0502020204030204" pitchFamily="66" charset="0"/>
              <a:sym typeface="Wingdings 2" panose="05020102010507070707" pitchFamily="18" charset="2"/>
            </a:rPr>
            <a:t></a:t>
          </a:r>
          <a:endParaRPr lang="en-GB" noProof="0" dirty="0"/>
        </a:p>
      </dgm:t>
    </dgm:pt>
    <dgm:pt modelId="{7E51D7B4-140A-486E-ACE2-E198CC26D98B}" type="parTrans" cxnId="{26710A1A-CAFB-4997-91F1-3D97D9DF54AF}">
      <dgm:prSet/>
      <dgm:spPr/>
      <dgm:t>
        <a:bodyPr/>
        <a:lstStyle/>
        <a:p>
          <a:endParaRPr lang="ca-ES"/>
        </a:p>
      </dgm:t>
    </dgm:pt>
    <dgm:pt modelId="{FDA28D46-C863-41F0-A674-0BAE673F096B}" type="sibTrans" cxnId="{26710A1A-CAFB-4997-91F1-3D97D9DF54AF}">
      <dgm:prSet/>
      <dgm:spPr/>
      <dgm:t>
        <a:bodyPr/>
        <a:lstStyle/>
        <a:p>
          <a:endParaRPr lang="ca-ES"/>
        </a:p>
      </dgm:t>
    </dgm:pt>
    <dgm:pt modelId="{794D2B02-1728-4C98-83FB-A8A95909012F}">
      <dgm:prSet custT="1"/>
      <dgm:spPr/>
      <dgm:t>
        <a:bodyPr/>
        <a:lstStyle/>
        <a:p>
          <a:r>
            <a:rPr lang="en-GB" sz="1900" b="1" noProof="0" dirty="0">
              <a:solidFill>
                <a:schemeClr val="accent6">
                  <a:lumMod val="50000"/>
                </a:schemeClr>
              </a:solidFill>
            </a:rPr>
            <a:t>High pressure microscopy</a:t>
          </a:r>
        </a:p>
      </dgm:t>
    </dgm:pt>
    <dgm:pt modelId="{3D61E888-6A47-4F15-9058-3A57777EEF5D}" type="parTrans" cxnId="{32F17CC9-2C01-4F37-81D8-53DD2DF82981}">
      <dgm:prSet/>
      <dgm:spPr/>
      <dgm:t>
        <a:bodyPr/>
        <a:lstStyle/>
        <a:p>
          <a:endParaRPr lang="ca-ES"/>
        </a:p>
      </dgm:t>
    </dgm:pt>
    <dgm:pt modelId="{30D2C0B6-522F-45E3-A920-B8A92832570F}" type="sibTrans" cxnId="{32F17CC9-2C01-4F37-81D8-53DD2DF82981}">
      <dgm:prSet/>
      <dgm:spPr/>
      <dgm:t>
        <a:bodyPr/>
        <a:lstStyle/>
        <a:p>
          <a:endParaRPr lang="ca-ES"/>
        </a:p>
      </dgm:t>
    </dgm:pt>
    <dgm:pt modelId="{AD60196B-16B6-417F-885D-0C90E8B19F01}">
      <dgm:prSet custT="1"/>
      <dgm:spPr/>
      <dgm:t>
        <a:bodyPr/>
        <a:lstStyle/>
        <a:p>
          <a:r>
            <a:rPr lang="en-GB" sz="1800" noProof="0" dirty="0"/>
            <a:t>Live dynamics</a:t>
          </a:r>
        </a:p>
      </dgm:t>
    </dgm:pt>
    <dgm:pt modelId="{3E65E720-426D-4F62-93C9-818090AE75DB}" type="parTrans" cxnId="{80C06245-2450-4D15-9005-626406E202B0}">
      <dgm:prSet/>
      <dgm:spPr/>
      <dgm:t>
        <a:bodyPr/>
        <a:lstStyle/>
        <a:p>
          <a:endParaRPr lang="ca-ES"/>
        </a:p>
      </dgm:t>
    </dgm:pt>
    <dgm:pt modelId="{0B170CD0-5C7E-4C0D-AE0E-72A18A9B7FBF}" type="sibTrans" cxnId="{80C06245-2450-4D15-9005-626406E202B0}">
      <dgm:prSet/>
      <dgm:spPr/>
      <dgm:t>
        <a:bodyPr/>
        <a:lstStyle/>
        <a:p>
          <a:endParaRPr lang="ca-ES"/>
        </a:p>
      </dgm:t>
    </dgm:pt>
    <dgm:pt modelId="{5B9D92C8-6609-42CA-BFF8-67BDCA9A931D}">
      <dgm:prSet custT="1"/>
      <dgm:spPr/>
      <dgm:t>
        <a:bodyPr/>
        <a:lstStyle/>
        <a:p>
          <a:r>
            <a:rPr lang="en-GB" sz="1200" noProof="0" dirty="0"/>
            <a:t>Small volume; Optical access</a:t>
          </a:r>
        </a:p>
        <a:p>
          <a:r>
            <a:rPr lang="en-GB" sz="1200" noProof="0" dirty="0"/>
            <a:t>Growth, morphology, fluorescence</a:t>
          </a:r>
        </a:p>
      </dgm:t>
    </dgm:pt>
    <dgm:pt modelId="{BEFA7B5B-5072-45D1-93F4-8CE28956AE57}" type="parTrans" cxnId="{D12CC7F7-8847-4876-889E-02EE64517131}">
      <dgm:prSet/>
      <dgm:spPr/>
      <dgm:t>
        <a:bodyPr/>
        <a:lstStyle/>
        <a:p>
          <a:endParaRPr lang="ca-ES"/>
        </a:p>
      </dgm:t>
    </dgm:pt>
    <dgm:pt modelId="{B7C170F4-A169-40EB-B5B2-2E0C9D978206}" type="sibTrans" cxnId="{D12CC7F7-8847-4876-889E-02EE64517131}">
      <dgm:prSet/>
      <dgm:spPr/>
      <dgm:t>
        <a:bodyPr/>
        <a:lstStyle/>
        <a:p>
          <a:endParaRPr lang="ca-ES"/>
        </a:p>
      </dgm:t>
    </dgm:pt>
    <dgm:pt modelId="{BCE15483-24FA-464D-BDA3-6C4AE2BDB922}">
      <dgm:prSet phldrT="[Text]" phldr="0" custT="1"/>
      <dgm:spPr/>
      <dgm:t>
        <a:bodyPr/>
        <a:lstStyle/>
        <a:p>
          <a:r>
            <a:rPr lang="en-GB" sz="1200" noProof="0" dirty="0"/>
            <a:t>Keeps deep sample under pressure</a:t>
          </a:r>
        </a:p>
        <a:p>
          <a:r>
            <a:rPr lang="en-GB" sz="1200" noProof="0" dirty="0"/>
            <a:t>Sampling / cultivation continuously</a:t>
          </a:r>
        </a:p>
      </dgm:t>
    </dgm:pt>
    <dgm:pt modelId="{42FF8566-48B4-4F6B-9DF3-0D7FC655DE07}" type="parTrans" cxnId="{19F781B8-0CEA-4AF5-94A0-CC1688FC79F5}">
      <dgm:prSet/>
      <dgm:spPr/>
      <dgm:t>
        <a:bodyPr/>
        <a:lstStyle/>
        <a:p>
          <a:endParaRPr lang="ca-ES"/>
        </a:p>
      </dgm:t>
    </dgm:pt>
    <dgm:pt modelId="{48FE0121-03C4-467A-B11B-E1755977B5F1}" type="sibTrans" cxnId="{19F781B8-0CEA-4AF5-94A0-CC1688FC79F5}">
      <dgm:prSet/>
      <dgm:spPr/>
      <dgm:t>
        <a:bodyPr/>
        <a:lstStyle/>
        <a:p>
          <a:endParaRPr lang="ca-ES"/>
        </a:p>
      </dgm:t>
    </dgm:pt>
    <dgm:pt modelId="{FA550DB8-1411-484E-822F-88871A14C0EB}">
      <dgm:prSet phldrT="[Text]" phldr="0"/>
      <dgm:spPr/>
      <dgm:t>
        <a:bodyPr/>
        <a:lstStyle/>
        <a:p>
          <a:r>
            <a:rPr lang="en-GB" noProof="0" dirty="0">
              <a:latin typeface="Aptos" panose="020B0004020202020204" pitchFamily="34" charset="0"/>
            </a:rPr>
            <a:t>μ</a:t>
          </a:r>
          <a:endParaRPr lang="en-GB" noProof="0" dirty="0"/>
        </a:p>
      </dgm:t>
    </dgm:pt>
    <dgm:pt modelId="{51102065-9FD1-4DA9-A201-9295F9D51A66}" type="parTrans" cxnId="{08376649-6249-4780-B6C4-054560E769D1}">
      <dgm:prSet/>
      <dgm:spPr/>
      <dgm:t>
        <a:bodyPr/>
        <a:lstStyle/>
        <a:p>
          <a:endParaRPr lang="ca-ES"/>
        </a:p>
      </dgm:t>
    </dgm:pt>
    <dgm:pt modelId="{1972C9E3-295C-4D38-B674-1A257211ABE1}" type="sibTrans" cxnId="{08376649-6249-4780-B6C4-054560E769D1}">
      <dgm:prSet/>
      <dgm:spPr/>
      <dgm:t>
        <a:bodyPr/>
        <a:lstStyle/>
        <a:p>
          <a:endParaRPr lang="ca-ES"/>
        </a:p>
      </dgm:t>
    </dgm:pt>
    <dgm:pt modelId="{1A2F90A9-4CE8-4DA9-BBB5-F2C45255AC34}">
      <dgm:prSet phldrT="[Text]" phldr="0" custT="1"/>
      <dgm:spPr/>
      <dgm:t>
        <a:bodyPr/>
        <a:lstStyle/>
        <a:p>
          <a:r>
            <a:rPr lang="en-GB" sz="1200" noProof="0" dirty="0"/>
            <a:t>High throughput; post-pressure readout</a:t>
          </a:r>
        </a:p>
        <a:p>
          <a:r>
            <a:rPr lang="en-GB" sz="1200" noProof="0" dirty="0"/>
            <a:t>Typical HPP 100-700 MPa</a:t>
          </a:r>
        </a:p>
      </dgm:t>
    </dgm:pt>
    <dgm:pt modelId="{36C3738D-A3B2-4474-B586-7122133517CA}" type="parTrans" cxnId="{9C69DE19-3FB5-41E0-ADB3-BEB7F6CDCB9C}">
      <dgm:prSet/>
      <dgm:spPr/>
      <dgm:t>
        <a:bodyPr/>
        <a:lstStyle/>
        <a:p>
          <a:endParaRPr lang="ca-ES"/>
        </a:p>
      </dgm:t>
    </dgm:pt>
    <dgm:pt modelId="{C8EAB186-C9FA-4E86-A404-BCA4FA5EFE32}" type="sibTrans" cxnId="{9C69DE19-3FB5-41E0-ADB3-BEB7F6CDCB9C}">
      <dgm:prSet/>
      <dgm:spPr/>
      <dgm:t>
        <a:bodyPr/>
        <a:lstStyle/>
        <a:p>
          <a:endParaRPr lang="ca-ES"/>
        </a:p>
      </dgm:t>
    </dgm:pt>
    <dgm:pt modelId="{021FF14F-9D52-4738-85EA-9ACCDD1CA79B}">
      <dgm:prSet phldrT="[Text]" custT="1"/>
      <dgm:spPr/>
      <dgm:t>
        <a:bodyPr/>
        <a:lstStyle/>
        <a:p>
          <a:r>
            <a:rPr lang="en-GB" sz="1900" b="1" noProof="0" dirty="0">
              <a:solidFill>
                <a:schemeClr val="accent5">
                  <a:lumMod val="75000"/>
                </a:schemeClr>
              </a:solidFill>
            </a:rPr>
            <a:t>Diamond Anvil cell</a:t>
          </a:r>
        </a:p>
      </dgm:t>
    </dgm:pt>
    <dgm:pt modelId="{D9DCB766-2B44-4794-9BA5-D4CF27526E69}" type="parTrans" cxnId="{26B30810-3911-498E-82B0-948268894DDD}">
      <dgm:prSet/>
      <dgm:spPr/>
      <dgm:t>
        <a:bodyPr/>
        <a:lstStyle/>
        <a:p>
          <a:endParaRPr lang="ca-ES"/>
        </a:p>
      </dgm:t>
    </dgm:pt>
    <dgm:pt modelId="{328F93CD-C774-4618-AD7C-84F3B3616312}" type="sibTrans" cxnId="{26B30810-3911-498E-82B0-948268894DDD}">
      <dgm:prSet/>
      <dgm:spPr/>
      <dgm:t>
        <a:bodyPr/>
        <a:lstStyle/>
        <a:p>
          <a:endParaRPr lang="ca-ES"/>
        </a:p>
      </dgm:t>
    </dgm:pt>
    <dgm:pt modelId="{658D4BDC-B4EC-48B1-A286-CA67B976F8BD}">
      <dgm:prSet phldrT="[Text]" custT="1"/>
      <dgm:spPr/>
      <dgm:t>
        <a:bodyPr/>
        <a:lstStyle/>
        <a:p>
          <a:r>
            <a:rPr lang="en-GB" sz="1200" noProof="0" dirty="0"/>
            <a:t>Tiny sample; high pressure range</a:t>
          </a:r>
        </a:p>
        <a:p>
          <a:r>
            <a:rPr lang="en-GB" sz="1200" noProof="0" dirty="0"/>
            <a:t>Raman / X-ray; ice phases, survival</a:t>
          </a:r>
        </a:p>
      </dgm:t>
    </dgm:pt>
    <dgm:pt modelId="{4D7AD247-AACF-469F-9564-6E3AF5FDFDC7}" type="parTrans" cxnId="{84A12143-37F2-48C6-8A6D-6632B060317D}">
      <dgm:prSet/>
      <dgm:spPr/>
      <dgm:t>
        <a:bodyPr/>
        <a:lstStyle/>
        <a:p>
          <a:endParaRPr lang="ca-ES"/>
        </a:p>
      </dgm:t>
    </dgm:pt>
    <dgm:pt modelId="{346B5DDC-13C3-4C93-BBBF-4A79B0ECE569}" type="sibTrans" cxnId="{84A12143-37F2-48C6-8A6D-6632B060317D}">
      <dgm:prSet/>
      <dgm:spPr/>
      <dgm:t>
        <a:bodyPr/>
        <a:lstStyle/>
        <a:p>
          <a:endParaRPr lang="ca-ES"/>
        </a:p>
      </dgm:t>
    </dgm:pt>
    <dgm:pt modelId="{80AA57D9-0B8E-4C34-8E81-C7883D8C2B58}">
      <dgm:prSet phldrT="[Text]" custT="1"/>
      <dgm:spPr/>
      <dgm:t>
        <a:bodyPr/>
        <a:lstStyle/>
        <a:p>
          <a:r>
            <a:rPr lang="en-GB" sz="1800" noProof="0" dirty="0"/>
            <a:t>Extreme limits</a:t>
          </a:r>
        </a:p>
      </dgm:t>
    </dgm:pt>
    <dgm:pt modelId="{1296668C-308A-4D39-ADAE-33681D5D74D0}" type="parTrans" cxnId="{287B30EA-4828-43FF-8CD5-F42E21ED985E}">
      <dgm:prSet/>
      <dgm:spPr/>
      <dgm:t>
        <a:bodyPr/>
        <a:lstStyle/>
        <a:p>
          <a:endParaRPr lang="ca-ES"/>
        </a:p>
      </dgm:t>
    </dgm:pt>
    <dgm:pt modelId="{0D21B5E1-6515-44D8-8959-C75499580998}" type="sibTrans" cxnId="{287B30EA-4828-43FF-8CD5-F42E21ED985E}">
      <dgm:prSet/>
      <dgm:spPr/>
      <dgm:t>
        <a:bodyPr/>
        <a:lstStyle/>
        <a:p>
          <a:endParaRPr lang="ca-ES"/>
        </a:p>
      </dgm:t>
    </dgm:pt>
    <dgm:pt modelId="{63D11F44-E853-47EF-91AF-0B5C5D4E89ED}" type="pres">
      <dgm:prSet presAssocID="{3DC4CE52-7748-4469-AB16-35A9A41B05C9}" presName="list" presStyleCnt="0">
        <dgm:presLayoutVars>
          <dgm:dir/>
          <dgm:animLvl val="lvl"/>
        </dgm:presLayoutVars>
      </dgm:prSet>
      <dgm:spPr/>
    </dgm:pt>
    <dgm:pt modelId="{1BE918E0-A502-45E2-847A-81B4C4401403}" type="pres">
      <dgm:prSet presAssocID="{9A5117DE-DEE9-40A1-AA7D-D2BD14DEC4A0}" presName="posSpace" presStyleCnt="0"/>
      <dgm:spPr/>
    </dgm:pt>
    <dgm:pt modelId="{6C4AD18E-9551-4EE6-9945-FF73AD8CA266}" type="pres">
      <dgm:prSet presAssocID="{9A5117DE-DEE9-40A1-AA7D-D2BD14DEC4A0}" presName="vertFlow" presStyleCnt="0"/>
      <dgm:spPr/>
    </dgm:pt>
    <dgm:pt modelId="{3F806073-5FEB-432A-855C-10BF8BB9A3FE}" type="pres">
      <dgm:prSet presAssocID="{9A5117DE-DEE9-40A1-AA7D-D2BD14DEC4A0}" presName="topSpace" presStyleCnt="0"/>
      <dgm:spPr/>
    </dgm:pt>
    <dgm:pt modelId="{E92D1DFA-3726-460C-85F0-5E4B5F0D9381}" type="pres">
      <dgm:prSet presAssocID="{9A5117DE-DEE9-40A1-AA7D-D2BD14DEC4A0}" presName="firstComp" presStyleCnt="0"/>
      <dgm:spPr/>
    </dgm:pt>
    <dgm:pt modelId="{1358F395-FF76-4672-A1D1-D34EE9165391}" type="pres">
      <dgm:prSet presAssocID="{9A5117DE-DEE9-40A1-AA7D-D2BD14DEC4A0}" presName="firstChild" presStyleLbl="bgAccFollowNode1" presStyleIdx="0" presStyleCnt="12"/>
      <dgm:spPr/>
    </dgm:pt>
    <dgm:pt modelId="{BE42BA4E-4A5B-45F9-82C3-2DEC80B8290D}" type="pres">
      <dgm:prSet presAssocID="{9A5117DE-DEE9-40A1-AA7D-D2BD14DEC4A0}" presName="firstChildTx" presStyleLbl="bgAccFollowNode1" presStyleIdx="0" presStyleCnt="12">
        <dgm:presLayoutVars>
          <dgm:bulletEnabled val="1"/>
        </dgm:presLayoutVars>
      </dgm:prSet>
      <dgm:spPr/>
    </dgm:pt>
    <dgm:pt modelId="{DA52357C-4251-42DF-B902-419BF74526F0}" type="pres">
      <dgm:prSet presAssocID="{1CF39C22-D0B2-4427-86BE-A4F91C0BCF48}" presName="comp" presStyleCnt="0"/>
      <dgm:spPr/>
    </dgm:pt>
    <dgm:pt modelId="{D1E390CC-7334-4B2B-BC62-4939428430CD}" type="pres">
      <dgm:prSet presAssocID="{1CF39C22-D0B2-4427-86BE-A4F91C0BCF48}" presName="child" presStyleLbl="bgAccFollowNode1" presStyleIdx="1" presStyleCnt="12"/>
      <dgm:spPr/>
    </dgm:pt>
    <dgm:pt modelId="{ADC271D6-19BE-4A1F-A1D2-AB7AFAA30E84}" type="pres">
      <dgm:prSet presAssocID="{1CF39C22-D0B2-4427-86BE-A4F91C0BCF48}" presName="childTx" presStyleLbl="bgAccFollowNode1" presStyleIdx="1" presStyleCnt="12">
        <dgm:presLayoutVars>
          <dgm:bulletEnabled val="1"/>
        </dgm:presLayoutVars>
      </dgm:prSet>
      <dgm:spPr/>
    </dgm:pt>
    <dgm:pt modelId="{1910C06A-C509-425C-8F32-AEA30A42DF62}" type="pres">
      <dgm:prSet presAssocID="{1A2F90A9-4CE8-4DA9-BBB5-F2C45255AC34}" presName="comp" presStyleCnt="0"/>
      <dgm:spPr/>
    </dgm:pt>
    <dgm:pt modelId="{F5FED291-2882-44CE-9137-37D7FBE5F64A}" type="pres">
      <dgm:prSet presAssocID="{1A2F90A9-4CE8-4DA9-BBB5-F2C45255AC34}" presName="child" presStyleLbl="bgAccFollowNode1" presStyleIdx="2" presStyleCnt="12"/>
      <dgm:spPr/>
    </dgm:pt>
    <dgm:pt modelId="{CF8E2B6F-79A9-4510-847F-3C0E43F278B1}" type="pres">
      <dgm:prSet presAssocID="{1A2F90A9-4CE8-4DA9-BBB5-F2C45255AC34}" presName="childTx" presStyleLbl="bgAccFollowNode1" presStyleIdx="2" presStyleCnt="12">
        <dgm:presLayoutVars>
          <dgm:bulletEnabled val="1"/>
        </dgm:presLayoutVars>
      </dgm:prSet>
      <dgm:spPr/>
    </dgm:pt>
    <dgm:pt modelId="{52A6E4D6-EF8F-4E3D-AA2B-EF861244A0EE}" type="pres">
      <dgm:prSet presAssocID="{9A5117DE-DEE9-40A1-AA7D-D2BD14DEC4A0}" presName="negSpace" presStyleCnt="0"/>
      <dgm:spPr/>
    </dgm:pt>
    <dgm:pt modelId="{EB103C9B-5105-4EAE-808B-86E2D1DF29B2}" type="pres">
      <dgm:prSet presAssocID="{9A5117DE-DEE9-40A1-AA7D-D2BD14DEC4A0}" presName="circle" presStyleLbl="node1" presStyleIdx="0" presStyleCnt="4"/>
      <dgm:spPr/>
    </dgm:pt>
    <dgm:pt modelId="{CAE695D9-270D-4B1A-9D5F-6BAC7D0AC312}" type="pres">
      <dgm:prSet presAssocID="{3369A41B-9F29-4E68-9ADC-149E9F04ECD4}" presName="transSpace" presStyleCnt="0"/>
      <dgm:spPr/>
    </dgm:pt>
    <dgm:pt modelId="{5FACA82B-1237-4F17-887C-40F59C2BC714}" type="pres">
      <dgm:prSet presAssocID="{18A46E3F-95F0-4342-A11A-E6B14B7FF731}" presName="posSpace" presStyleCnt="0"/>
      <dgm:spPr/>
    </dgm:pt>
    <dgm:pt modelId="{0BDF3D4F-BE9A-4872-9A47-4F8F1DBCF945}" type="pres">
      <dgm:prSet presAssocID="{18A46E3F-95F0-4342-A11A-E6B14B7FF731}" presName="vertFlow" presStyleCnt="0"/>
      <dgm:spPr/>
    </dgm:pt>
    <dgm:pt modelId="{A33DC909-DA77-4094-B6D0-B55035B2F7DB}" type="pres">
      <dgm:prSet presAssocID="{18A46E3F-95F0-4342-A11A-E6B14B7FF731}" presName="topSpace" presStyleCnt="0"/>
      <dgm:spPr/>
    </dgm:pt>
    <dgm:pt modelId="{AD03C0DE-75D2-4F57-98CB-F619FD7BAD08}" type="pres">
      <dgm:prSet presAssocID="{18A46E3F-95F0-4342-A11A-E6B14B7FF731}" presName="firstComp" presStyleCnt="0"/>
      <dgm:spPr/>
    </dgm:pt>
    <dgm:pt modelId="{D5F8C778-1FE3-4CDF-B142-B894737EB250}" type="pres">
      <dgm:prSet presAssocID="{18A46E3F-95F0-4342-A11A-E6B14B7FF731}" presName="firstChild" presStyleLbl="bgAccFollowNode1" presStyleIdx="3" presStyleCnt="12"/>
      <dgm:spPr/>
    </dgm:pt>
    <dgm:pt modelId="{932AE4F8-FA09-4F1A-B14B-82398FC36030}" type="pres">
      <dgm:prSet presAssocID="{18A46E3F-95F0-4342-A11A-E6B14B7FF731}" presName="firstChildTx" presStyleLbl="bgAccFollowNode1" presStyleIdx="3" presStyleCnt="12">
        <dgm:presLayoutVars>
          <dgm:bulletEnabled val="1"/>
        </dgm:presLayoutVars>
      </dgm:prSet>
      <dgm:spPr/>
    </dgm:pt>
    <dgm:pt modelId="{3E3BE930-63A7-4DEB-A99F-E4F5963A3344}" type="pres">
      <dgm:prSet presAssocID="{90831C35-65D7-4BFC-AEBD-F3D4F24E1BE4}" presName="comp" presStyleCnt="0"/>
      <dgm:spPr/>
    </dgm:pt>
    <dgm:pt modelId="{08C382A0-A64F-4A54-9474-7BB989DD4741}" type="pres">
      <dgm:prSet presAssocID="{90831C35-65D7-4BFC-AEBD-F3D4F24E1BE4}" presName="child" presStyleLbl="bgAccFollowNode1" presStyleIdx="4" presStyleCnt="12"/>
      <dgm:spPr/>
    </dgm:pt>
    <dgm:pt modelId="{39161BF1-6233-4F7F-BF00-7D4D6D15E4B8}" type="pres">
      <dgm:prSet presAssocID="{90831C35-65D7-4BFC-AEBD-F3D4F24E1BE4}" presName="childTx" presStyleLbl="bgAccFollowNode1" presStyleIdx="4" presStyleCnt="12">
        <dgm:presLayoutVars>
          <dgm:bulletEnabled val="1"/>
        </dgm:presLayoutVars>
      </dgm:prSet>
      <dgm:spPr/>
    </dgm:pt>
    <dgm:pt modelId="{85C3AF41-863B-4EE2-B42F-431FB707E439}" type="pres">
      <dgm:prSet presAssocID="{BCE15483-24FA-464D-BDA3-6C4AE2BDB922}" presName="comp" presStyleCnt="0"/>
      <dgm:spPr/>
    </dgm:pt>
    <dgm:pt modelId="{46A01562-8835-48C4-A702-3B330810F7E2}" type="pres">
      <dgm:prSet presAssocID="{BCE15483-24FA-464D-BDA3-6C4AE2BDB922}" presName="child" presStyleLbl="bgAccFollowNode1" presStyleIdx="5" presStyleCnt="12"/>
      <dgm:spPr/>
    </dgm:pt>
    <dgm:pt modelId="{A03B0345-C4DC-4372-B5B2-38E607351E83}" type="pres">
      <dgm:prSet presAssocID="{BCE15483-24FA-464D-BDA3-6C4AE2BDB922}" presName="childTx" presStyleLbl="bgAccFollowNode1" presStyleIdx="5" presStyleCnt="12">
        <dgm:presLayoutVars>
          <dgm:bulletEnabled val="1"/>
        </dgm:presLayoutVars>
      </dgm:prSet>
      <dgm:spPr/>
    </dgm:pt>
    <dgm:pt modelId="{D6F2E2AF-642D-48A5-8670-8FFE15280826}" type="pres">
      <dgm:prSet presAssocID="{18A46E3F-95F0-4342-A11A-E6B14B7FF731}" presName="negSpace" presStyleCnt="0"/>
      <dgm:spPr/>
    </dgm:pt>
    <dgm:pt modelId="{043A56A5-8714-4F91-81A6-737183552F72}" type="pres">
      <dgm:prSet presAssocID="{18A46E3F-95F0-4342-A11A-E6B14B7FF731}" presName="circle" presStyleLbl="node1" presStyleIdx="1" presStyleCnt="4"/>
      <dgm:spPr/>
    </dgm:pt>
    <dgm:pt modelId="{67B8215A-DDE2-4398-9F34-6F751723F880}" type="pres">
      <dgm:prSet presAssocID="{C413CE37-A0E7-4583-9B3C-7A1AF8A75504}" presName="transSpace" presStyleCnt="0"/>
      <dgm:spPr/>
    </dgm:pt>
    <dgm:pt modelId="{74EA19F2-5A56-4FB6-A906-58416AA478C4}" type="pres">
      <dgm:prSet presAssocID="{FA550DB8-1411-484E-822F-88871A14C0EB}" presName="posSpace" presStyleCnt="0"/>
      <dgm:spPr/>
    </dgm:pt>
    <dgm:pt modelId="{39DAAC53-208A-4778-B090-6AA9FC6ABD89}" type="pres">
      <dgm:prSet presAssocID="{FA550DB8-1411-484E-822F-88871A14C0EB}" presName="vertFlow" presStyleCnt="0"/>
      <dgm:spPr/>
    </dgm:pt>
    <dgm:pt modelId="{2790AF96-AB48-4A3F-A882-6B37E5968235}" type="pres">
      <dgm:prSet presAssocID="{FA550DB8-1411-484E-822F-88871A14C0EB}" presName="topSpace" presStyleCnt="0"/>
      <dgm:spPr/>
    </dgm:pt>
    <dgm:pt modelId="{7D2E6F1F-DC2C-47BB-B82F-1C9F5411961D}" type="pres">
      <dgm:prSet presAssocID="{FA550DB8-1411-484E-822F-88871A14C0EB}" presName="firstComp" presStyleCnt="0"/>
      <dgm:spPr/>
    </dgm:pt>
    <dgm:pt modelId="{3031ECAA-92AC-498B-8331-CAF7B7409D58}" type="pres">
      <dgm:prSet presAssocID="{FA550DB8-1411-484E-822F-88871A14C0EB}" presName="firstChild" presStyleLbl="bgAccFollowNode1" presStyleIdx="6" presStyleCnt="12"/>
      <dgm:spPr/>
    </dgm:pt>
    <dgm:pt modelId="{DEC36A97-E7FC-425F-BFC4-66643D260D61}" type="pres">
      <dgm:prSet presAssocID="{FA550DB8-1411-484E-822F-88871A14C0EB}" presName="firstChildTx" presStyleLbl="bgAccFollowNode1" presStyleIdx="6" presStyleCnt="12">
        <dgm:presLayoutVars>
          <dgm:bulletEnabled val="1"/>
        </dgm:presLayoutVars>
      </dgm:prSet>
      <dgm:spPr/>
    </dgm:pt>
    <dgm:pt modelId="{3FE42541-269E-4CD7-9768-C20BE812E41E}" type="pres">
      <dgm:prSet presAssocID="{AD60196B-16B6-417F-885D-0C90E8B19F01}" presName="comp" presStyleCnt="0"/>
      <dgm:spPr/>
    </dgm:pt>
    <dgm:pt modelId="{FB38058C-243C-4E2C-9CDC-05E206982EF9}" type="pres">
      <dgm:prSet presAssocID="{AD60196B-16B6-417F-885D-0C90E8B19F01}" presName="child" presStyleLbl="bgAccFollowNode1" presStyleIdx="7" presStyleCnt="12"/>
      <dgm:spPr/>
    </dgm:pt>
    <dgm:pt modelId="{0E754910-297B-4CAA-B0ED-92281699CC2A}" type="pres">
      <dgm:prSet presAssocID="{AD60196B-16B6-417F-885D-0C90E8B19F01}" presName="childTx" presStyleLbl="bgAccFollowNode1" presStyleIdx="7" presStyleCnt="12">
        <dgm:presLayoutVars>
          <dgm:bulletEnabled val="1"/>
        </dgm:presLayoutVars>
      </dgm:prSet>
      <dgm:spPr/>
    </dgm:pt>
    <dgm:pt modelId="{1F2E8BB8-4BF9-409A-AFA4-DA998888B106}" type="pres">
      <dgm:prSet presAssocID="{5B9D92C8-6609-42CA-BFF8-67BDCA9A931D}" presName="comp" presStyleCnt="0"/>
      <dgm:spPr/>
    </dgm:pt>
    <dgm:pt modelId="{413A37AD-0B6B-4A61-AB1D-22EC5AC943BC}" type="pres">
      <dgm:prSet presAssocID="{5B9D92C8-6609-42CA-BFF8-67BDCA9A931D}" presName="child" presStyleLbl="bgAccFollowNode1" presStyleIdx="8" presStyleCnt="12"/>
      <dgm:spPr/>
    </dgm:pt>
    <dgm:pt modelId="{0F03CF75-7B02-4A5C-8B94-D6BB7BF3E1D4}" type="pres">
      <dgm:prSet presAssocID="{5B9D92C8-6609-42CA-BFF8-67BDCA9A931D}" presName="childTx" presStyleLbl="bgAccFollowNode1" presStyleIdx="8" presStyleCnt="12">
        <dgm:presLayoutVars>
          <dgm:bulletEnabled val="1"/>
        </dgm:presLayoutVars>
      </dgm:prSet>
      <dgm:spPr/>
    </dgm:pt>
    <dgm:pt modelId="{CC0DEDBA-A731-4F80-8373-A97A2B2A564B}" type="pres">
      <dgm:prSet presAssocID="{FA550DB8-1411-484E-822F-88871A14C0EB}" presName="negSpace" presStyleCnt="0"/>
      <dgm:spPr/>
    </dgm:pt>
    <dgm:pt modelId="{D55219D6-22C6-4C73-A678-1C5396305654}" type="pres">
      <dgm:prSet presAssocID="{FA550DB8-1411-484E-822F-88871A14C0EB}" presName="circle" presStyleLbl="node1" presStyleIdx="2" presStyleCnt="4"/>
      <dgm:spPr/>
    </dgm:pt>
    <dgm:pt modelId="{B1E5128B-F220-4A78-B389-3D50BD8222EC}" type="pres">
      <dgm:prSet presAssocID="{1972C9E3-295C-4D38-B674-1A257211ABE1}" presName="transSpace" presStyleCnt="0"/>
      <dgm:spPr/>
    </dgm:pt>
    <dgm:pt modelId="{1B7FADFD-924F-4916-A68B-0646562C08F9}" type="pres">
      <dgm:prSet presAssocID="{1458ECCF-F9EE-4D2B-8ADE-5056C6B572DC}" presName="posSpace" presStyleCnt="0"/>
      <dgm:spPr/>
    </dgm:pt>
    <dgm:pt modelId="{54C3519A-3B38-4B87-AF69-519C42CDBF26}" type="pres">
      <dgm:prSet presAssocID="{1458ECCF-F9EE-4D2B-8ADE-5056C6B572DC}" presName="vertFlow" presStyleCnt="0"/>
      <dgm:spPr/>
    </dgm:pt>
    <dgm:pt modelId="{4D525AE6-A9CC-4C55-AF48-025EA3078579}" type="pres">
      <dgm:prSet presAssocID="{1458ECCF-F9EE-4D2B-8ADE-5056C6B572DC}" presName="topSpace" presStyleCnt="0"/>
      <dgm:spPr/>
    </dgm:pt>
    <dgm:pt modelId="{B5DB4F04-ACD7-4673-A111-13C80D74502F}" type="pres">
      <dgm:prSet presAssocID="{1458ECCF-F9EE-4D2B-8ADE-5056C6B572DC}" presName="firstComp" presStyleCnt="0"/>
      <dgm:spPr/>
    </dgm:pt>
    <dgm:pt modelId="{481F1F62-56DA-4784-9BA6-BFB905DD13BC}" type="pres">
      <dgm:prSet presAssocID="{1458ECCF-F9EE-4D2B-8ADE-5056C6B572DC}" presName="firstChild" presStyleLbl="bgAccFollowNode1" presStyleIdx="9" presStyleCnt="12"/>
      <dgm:spPr/>
    </dgm:pt>
    <dgm:pt modelId="{107B26CF-5B67-4221-A15B-320BFB23AF94}" type="pres">
      <dgm:prSet presAssocID="{1458ECCF-F9EE-4D2B-8ADE-5056C6B572DC}" presName="firstChildTx" presStyleLbl="bgAccFollowNode1" presStyleIdx="9" presStyleCnt="12">
        <dgm:presLayoutVars>
          <dgm:bulletEnabled val="1"/>
        </dgm:presLayoutVars>
      </dgm:prSet>
      <dgm:spPr/>
    </dgm:pt>
    <dgm:pt modelId="{AAA9F801-B58F-4F70-BC2C-B970C191285D}" type="pres">
      <dgm:prSet presAssocID="{80AA57D9-0B8E-4C34-8E81-C7883D8C2B58}" presName="comp" presStyleCnt="0"/>
      <dgm:spPr/>
    </dgm:pt>
    <dgm:pt modelId="{90B1D4F4-4817-4295-B0D0-0E6F209579DB}" type="pres">
      <dgm:prSet presAssocID="{80AA57D9-0B8E-4C34-8E81-C7883D8C2B58}" presName="child" presStyleLbl="bgAccFollowNode1" presStyleIdx="10" presStyleCnt="12"/>
      <dgm:spPr/>
    </dgm:pt>
    <dgm:pt modelId="{4B7A9A46-7E45-4CC7-A057-7005D812C36F}" type="pres">
      <dgm:prSet presAssocID="{80AA57D9-0B8E-4C34-8E81-C7883D8C2B58}" presName="childTx" presStyleLbl="bgAccFollowNode1" presStyleIdx="10" presStyleCnt="12">
        <dgm:presLayoutVars>
          <dgm:bulletEnabled val="1"/>
        </dgm:presLayoutVars>
      </dgm:prSet>
      <dgm:spPr/>
    </dgm:pt>
    <dgm:pt modelId="{166A1AEF-6993-4A0F-8B68-E38779C0D4C7}" type="pres">
      <dgm:prSet presAssocID="{658D4BDC-B4EC-48B1-A286-CA67B976F8BD}" presName="comp" presStyleCnt="0"/>
      <dgm:spPr/>
    </dgm:pt>
    <dgm:pt modelId="{73F5ECE7-F98D-4DEB-940D-FCA171FEA2CE}" type="pres">
      <dgm:prSet presAssocID="{658D4BDC-B4EC-48B1-A286-CA67B976F8BD}" presName="child" presStyleLbl="bgAccFollowNode1" presStyleIdx="11" presStyleCnt="12"/>
      <dgm:spPr/>
    </dgm:pt>
    <dgm:pt modelId="{91C1F83F-C849-4155-BFE6-A9F61DD08C03}" type="pres">
      <dgm:prSet presAssocID="{658D4BDC-B4EC-48B1-A286-CA67B976F8BD}" presName="childTx" presStyleLbl="bgAccFollowNode1" presStyleIdx="11" presStyleCnt="12">
        <dgm:presLayoutVars>
          <dgm:bulletEnabled val="1"/>
        </dgm:presLayoutVars>
      </dgm:prSet>
      <dgm:spPr/>
    </dgm:pt>
    <dgm:pt modelId="{257F444F-336D-48A4-84E1-EEAB670FF25F}" type="pres">
      <dgm:prSet presAssocID="{1458ECCF-F9EE-4D2B-8ADE-5056C6B572DC}" presName="negSpace" presStyleCnt="0"/>
      <dgm:spPr/>
    </dgm:pt>
    <dgm:pt modelId="{525D816C-B018-4BEA-A9E0-D9CE0853E00D}" type="pres">
      <dgm:prSet presAssocID="{1458ECCF-F9EE-4D2B-8ADE-5056C6B572DC}" presName="circle" presStyleLbl="node1" presStyleIdx="3" presStyleCnt="4"/>
      <dgm:spPr/>
    </dgm:pt>
  </dgm:ptLst>
  <dgm:cxnLst>
    <dgm:cxn modelId="{03D53305-7FB8-44DC-AEA6-7879C8B50EAB}" type="presOf" srcId="{04AEF3FC-BABD-4869-ABA8-6C7B4F4128AC}" destId="{1358F395-FF76-4672-A1D1-D34EE9165391}" srcOrd="0" destOrd="0" presId="urn:microsoft.com/office/officeart/2005/8/layout/hList9"/>
    <dgm:cxn modelId="{63191407-96AD-4C48-80B3-901EC95B6B51}" type="presOf" srcId="{BCE15483-24FA-464D-BDA3-6C4AE2BDB922}" destId="{A03B0345-C4DC-4372-B5B2-38E607351E83}" srcOrd="1" destOrd="0" presId="urn:microsoft.com/office/officeart/2005/8/layout/hList9"/>
    <dgm:cxn modelId="{26B30810-3911-498E-82B0-948268894DDD}" srcId="{1458ECCF-F9EE-4D2B-8ADE-5056C6B572DC}" destId="{021FF14F-9D52-4738-85EA-9ACCDD1CA79B}" srcOrd="0" destOrd="0" parTransId="{D9DCB766-2B44-4794-9BA5-D4CF27526E69}" sibTransId="{328F93CD-C774-4618-AD7C-84F3B3616312}"/>
    <dgm:cxn modelId="{367F6415-96AD-457B-BA11-E5544EB0B65E}" type="presOf" srcId="{658D4BDC-B4EC-48B1-A286-CA67B976F8BD}" destId="{91C1F83F-C849-4155-BFE6-A9F61DD08C03}" srcOrd="1" destOrd="0" presId="urn:microsoft.com/office/officeart/2005/8/layout/hList9"/>
    <dgm:cxn modelId="{9C69DE19-3FB5-41E0-ADB3-BEB7F6CDCB9C}" srcId="{9A5117DE-DEE9-40A1-AA7D-D2BD14DEC4A0}" destId="{1A2F90A9-4CE8-4DA9-BBB5-F2C45255AC34}" srcOrd="2" destOrd="0" parTransId="{36C3738D-A3B2-4474-B586-7122133517CA}" sibTransId="{C8EAB186-C9FA-4E86-A404-BCA4FA5EFE32}"/>
    <dgm:cxn modelId="{26710A1A-CAFB-4997-91F1-3D97D9DF54AF}" srcId="{3DC4CE52-7748-4469-AB16-35A9A41B05C9}" destId="{1458ECCF-F9EE-4D2B-8ADE-5056C6B572DC}" srcOrd="3" destOrd="0" parTransId="{7E51D7B4-140A-486E-ACE2-E198CC26D98B}" sibTransId="{FDA28D46-C863-41F0-A674-0BAE673F096B}"/>
    <dgm:cxn modelId="{1FE16526-2129-49B3-9BF6-BAEA69CD0B97}" type="presOf" srcId="{021FF14F-9D52-4738-85EA-9ACCDD1CA79B}" destId="{481F1F62-56DA-4784-9BA6-BFB905DD13BC}" srcOrd="0" destOrd="0" presId="urn:microsoft.com/office/officeart/2005/8/layout/hList9"/>
    <dgm:cxn modelId="{06256E26-EE05-4DF0-A48D-AF26F0CD5881}" type="presOf" srcId="{5B9D92C8-6609-42CA-BFF8-67BDCA9A931D}" destId="{413A37AD-0B6B-4A61-AB1D-22EC5AC943BC}" srcOrd="0" destOrd="0" presId="urn:microsoft.com/office/officeart/2005/8/layout/hList9"/>
    <dgm:cxn modelId="{D790D037-FEEE-4AF0-BE5E-53FD86B2ABAC}" srcId="{3DC4CE52-7748-4469-AB16-35A9A41B05C9}" destId="{18A46E3F-95F0-4342-A11A-E6B14B7FF731}" srcOrd="1" destOrd="0" parTransId="{68D0B639-D337-468E-B0D6-76931C873932}" sibTransId="{C413CE37-A0E7-4583-9B3C-7A1AF8A75504}"/>
    <dgm:cxn modelId="{8A16AF3B-AC36-4DC5-8C9E-896B638D48C4}" type="presOf" srcId="{794D2B02-1728-4C98-83FB-A8A95909012F}" destId="{DEC36A97-E7FC-425F-BFC4-66643D260D61}" srcOrd="1" destOrd="0" presId="urn:microsoft.com/office/officeart/2005/8/layout/hList9"/>
    <dgm:cxn modelId="{177D9240-B841-4A23-9C6C-04B59D05A238}" srcId="{18A46E3F-95F0-4342-A11A-E6B14B7FF731}" destId="{A6EE6693-E408-48CB-AB08-975BC634C13C}" srcOrd="0" destOrd="0" parTransId="{4A0C400A-01C1-4F4D-BE18-672ECC2A45B5}" sibTransId="{3C3ECBE6-C2F1-4A97-8581-3EF1222A5139}"/>
    <dgm:cxn modelId="{84A12143-37F2-48C6-8A6D-6632B060317D}" srcId="{1458ECCF-F9EE-4D2B-8ADE-5056C6B572DC}" destId="{658D4BDC-B4EC-48B1-A286-CA67B976F8BD}" srcOrd="2" destOrd="0" parTransId="{4D7AD247-AACF-469F-9564-6E3AF5FDFDC7}" sibTransId="{346B5DDC-13C3-4C93-BBBF-4A79B0ECE569}"/>
    <dgm:cxn modelId="{80C06245-2450-4D15-9005-626406E202B0}" srcId="{FA550DB8-1411-484E-822F-88871A14C0EB}" destId="{AD60196B-16B6-417F-885D-0C90E8B19F01}" srcOrd="1" destOrd="0" parTransId="{3E65E720-426D-4F62-93C9-818090AE75DB}" sibTransId="{0B170CD0-5C7E-4C0D-AE0E-72A18A9B7FBF}"/>
    <dgm:cxn modelId="{BC38BB46-D470-49EE-B542-F5AE018F50E9}" type="presOf" srcId="{AD60196B-16B6-417F-885D-0C90E8B19F01}" destId="{FB38058C-243C-4E2C-9CDC-05E206982EF9}" srcOrd="0" destOrd="0" presId="urn:microsoft.com/office/officeart/2005/8/layout/hList9"/>
    <dgm:cxn modelId="{08376649-6249-4780-B6C4-054560E769D1}" srcId="{3DC4CE52-7748-4469-AB16-35A9A41B05C9}" destId="{FA550DB8-1411-484E-822F-88871A14C0EB}" srcOrd="2" destOrd="0" parTransId="{51102065-9FD1-4DA9-A201-9295F9D51A66}" sibTransId="{1972C9E3-295C-4D38-B674-1A257211ABE1}"/>
    <dgm:cxn modelId="{A6A2C64C-D38B-43A8-9D38-A918672C5784}" type="presOf" srcId="{658D4BDC-B4EC-48B1-A286-CA67B976F8BD}" destId="{73F5ECE7-F98D-4DEB-940D-FCA171FEA2CE}" srcOrd="0" destOrd="0" presId="urn:microsoft.com/office/officeart/2005/8/layout/hList9"/>
    <dgm:cxn modelId="{0CF7DF6C-1A13-4511-AC51-64AAAD2D167A}" type="presOf" srcId="{5B9D92C8-6609-42CA-BFF8-67BDCA9A931D}" destId="{0F03CF75-7B02-4A5C-8B94-D6BB7BF3E1D4}" srcOrd="1" destOrd="0" presId="urn:microsoft.com/office/officeart/2005/8/layout/hList9"/>
    <dgm:cxn modelId="{4EC57F4E-2932-45C5-8A94-8CB54F52B1C1}" srcId="{3DC4CE52-7748-4469-AB16-35A9A41B05C9}" destId="{9A5117DE-DEE9-40A1-AA7D-D2BD14DEC4A0}" srcOrd="0" destOrd="0" parTransId="{1A903118-6535-48E7-96B1-2A9DF126FA4A}" sibTransId="{3369A41B-9F29-4E68-9ADC-149E9F04ECD4}"/>
    <dgm:cxn modelId="{585A194F-6F80-4E63-946E-66DCAD27A3FF}" type="presOf" srcId="{1CF39C22-D0B2-4427-86BE-A4F91C0BCF48}" destId="{ADC271D6-19BE-4A1F-A1D2-AB7AFAA30E84}" srcOrd="1" destOrd="0" presId="urn:microsoft.com/office/officeart/2005/8/layout/hList9"/>
    <dgm:cxn modelId="{295D8673-F500-4B20-9A71-1CB017581220}" type="presOf" srcId="{9A5117DE-DEE9-40A1-AA7D-D2BD14DEC4A0}" destId="{EB103C9B-5105-4EAE-808B-86E2D1DF29B2}" srcOrd="0" destOrd="0" presId="urn:microsoft.com/office/officeart/2005/8/layout/hList9"/>
    <dgm:cxn modelId="{6EC7807C-BC61-47E9-9E02-0726A9FB0D1F}" type="presOf" srcId="{3DC4CE52-7748-4469-AB16-35A9A41B05C9}" destId="{63D11F44-E853-47EF-91AF-0B5C5D4E89ED}" srcOrd="0" destOrd="0" presId="urn:microsoft.com/office/officeart/2005/8/layout/hList9"/>
    <dgm:cxn modelId="{BFAB377F-3D5F-445F-9539-8DA0489C8FD3}" srcId="{18A46E3F-95F0-4342-A11A-E6B14B7FF731}" destId="{90831C35-65D7-4BFC-AEBD-F3D4F24E1BE4}" srcOrd="1" destOrd="0" parTransId="{7BD7DC30-9366-4FC2-A59D-BD0B916F6108}" sibTransId="{6C7C4BE2-B760-4C38-A16B-ABDC1421FA81}"/>
    <dgm:cxn modelId="{2529CF82-A814-4071-A866-8B54DBEEBF6B}" type="presOf" srcId="{021FF14F-9D52-4738-85EA-9ACCDD1CA79B}" destId="{107B26CF-5B67-4221-A15B-320BFB23AF94}" srcOrd="1" destOrd="0" presId="urn:microsoft.com/office/officeart/2005/8/layout/hList9"/>
    <dgm:cxn modelId="{BD376D95-3DD0-42E1-8898-26E355A4301C}" type="presOf" srcId="{A6EE6693-E408-48CB-AB08-975BC634C13C}" destId="{932AE4F8-FA09-4F1A-B14B-82398FC36030}" srcOrd="1" destOrd="0" presId="urn:microsoft.com/office/officeart/2005/8/layout/hList9"/>
    <dgm:cxn modelId="{D054DE98-81CA-4F23-A808-EC7B12CBDB77}" srcId="{9A5117DE-DEE9-40A1-AA7D-D2BD14DEC4A0}" destId="{04AEF3FC-BABD-4869-ABA8-6C7B4F4128AC}" srcOrd="0" destOrd="0" parTransId="{C8884FD0-949A-4B30-8A0D-8CF2260DB540}" sibTransId="{412A8BE3-3C9F-436A-8AB9-95FB0CF5D581}"/>
    <dgm:cxn modelId="{133B42A3-9201-4C80-B24B-CBB7BF948D6D}" srcId="{9A5117DE-DEE9-40A1-AA7D-D2BD14DEC4A0}" destId="{1CF39C22-D0B2-4427-86BE-A4F91C0BCF48}" srcOrd="1" destOrd="0" parTransId="{C7C77C25-A692-44EA-B822-B5B8E98E62DD}" sibTransId="{1EC4C77D-D889-4EC5-963A-067CB299160D}"/>
    <dgm:cxn modelId="{04F3AEA3-CC20-4B6C-8C16-8B687C40E084}" type="presOf" srcId="{BCE15483-24FA-464D-BDA3-6C4AE2BDB922}" destId="{46A01562-8835-48C4-A702-3B330810F7E2}" srcOrd="0" destOrd="0" presId="urn:microsoft.com/office/officeart/2005/8/layout/hList9"/>
    <dgm:cxn modelId="{B82DA5AF-6517-4A74-9E58-D4806E1D4249}" type="presOf" srcId="{1458ECCF-F9EE-4D2B-8ADE-5056C6B572DC}" destId="{525D816C-B018-4BEA-A9E0-D9CE0853E00D}" srcOrd="0" destOrd="0" presId="urn:microsoft.com/office/officeart/2005/8/layout/hList9"/>
    <dgm:cxn modelId="{9005E8B0-FEF7-4543-8B56-C28F2F6F5024}" type="presOf" srcId="{1CF39C22-D0B2-4427-86BE-A4F91C0BCF48}" destId="{D1E390CC-7334-4B2B-BC62-4939428430CD}" srcOrd="0" destOrd="0" presId="urn:microsoft.com/office/officeart/2005/8/layout/hList9"/>
    <dgm:cxn modelId="{B1355CB7-9782-47EF-A315-A9D6384E9FC7}" type="presOf" srcId="{794D2B02-1728-4C98-83FB-A8A95909012F}" destId="{3031ECAA-92AC-498B-8331-CAF7B7409D58}" srcOrd="0" destOrd="0" presId="urn:microsoft.com/office/officeart/2005/8/layout/hList9"/>
    <dgm:cxn modelId="{19F781B8-0CEA-4AF5-94A0-CC1688FC79F5}" srcId="{18A46E3F-95F0-4342-A11A-E6B14B7FF731}" destId="{BCE15483-24FA-464D-BDA3-6C4AE2BDB922}" srcOrd="2" destOrd="0" parTransId="{42FF8566-48B4-4F6B-9DF3-0D7FC655DE07}" sibTransId="{48FE0121-03C4-467A-B11B-E1755977B5F1}"/>
    <dgm:cxn modelId="{C142E8BE-1229-4A0A-8D43-21D94A9F1FA4}" type="presOf" srcId="{A6EE6693-E408-48CB-AB08-975BC634C13C}" destId="{D5F8C778-1FE3-4CDF-B142-B894737EB250}" srcOrd="0" destOrd="0" presId="urn:microsoft.com/office/officeart/2005/8/layout/hList9"/>
    <dgm:cxn modelId="{8F3814C4-F56E-47F9-AEC7-FBFC90A58BD5}" type="presOf" srcId="{80AA57D9-0B8E-4C34-8E81-C7883D8C2B58}" destId="{4B7A9A46-7E45-4CC7-A057-7005D812C36F}" srcOrd="1" destOrd="0" presId="urn:microsoft.com/office/officeart/2005/8/layout/hList9"/>
    <dgm:cxn modelId="{9A6402C5-A178-4E48-903A-774F15368DD8}" type="presOf" srcId="{1A2F90A9-4CE8-4DA9-BBB5-F2C45255AC34}" destId="{CF8E2B6F-79A9-4510-847F-3C0E43F278B1}" srcOrd="1" destOrd="0" presId="urn:microsoft.com/office/officeart/2005/8/layout/hList9"/>
    <dgm:cxn modelId="{2F0E17C8-836C-4A80-8969-FC78D439E52C}" type="presOf" srcId="{04AEF3FC-BABD-4869-ABA8-6C7B4F4128AC}" destId="{BE42BA4E-4A5B-45F9-82C3-2DEC80B8290D}" srcOrd="1" destOrd="0" presId="urn:microsoft.com/office/officeart/2005/8/layout/hList9"/>
    <dgm:cxn modelId="{3C181DC9-A190-4CA5-9A3A-B323E81F0972}" type="presOf" srcId="{90831C35-65D7-4BFC-AEBD-F3D4F24E1BE4}" destId="{39161BF1-6233-4F7F-BF00-7D4D6D15E4B8}" srcOrd="1" destOrd="0" presId="urn:microsoft.com/office/officeart/2005/8/layout/hList9"/>
    <dgm:cxn modelId="{32F17CC9-2C01-4F37-81D8-53DD2DF82981}" srcId="{FA550DB8-1411-484E-822F-88871A14C0EB}" destId="{794D2B02-1728-4C98-83FB-A8A95909012F}" srcOrd="0" destOrd="0" parTransId="{3D61E888-6A47-4F15-9058-3A57777EEF5D}" sibTransId="{30D2C0B6-522F-45E3-A920-B8A92832570F}"/>
    <dgm:cxn modelId="{96CCABD9-627F-4C17-8034-256756752B46}" type="presOf" srcId="{FA550DB8-1411-484E-822F-88871A14C0EB}" destId="{D55219D6-22C6-4C73-A678-1C5396305654}" srcOrd="0" destOrd="0" presId="urn:microsoft.com/office/officeart/2005/8/layout/hList9"/>
    <dgm:cxn modelId="{08A9E3E4-5375-4133-9F61-8E7F10EE970C}" type="presOf" srcId="{1A2F90A9-4CE8-4DA9-BBB5-F2C45255AC34}" destId="{F5FED291-2882-44CE-9137-37D7FBE5F64A}" srcOrd="0" destOrd="0" presId="urn:microsoft.com/office/officeart/2005/8/layout/hList9"/>
    <dgm:cxn modelId="{28D620E9-6BBA-466D-BC3D-A8104D77765F}" type="presOf" srcId="{90831C35-65D7-4BFC-AEBD-F3D4F24E1BE4}" destId="{08C382A0-A64F-4A54-9474-7BB989DD4741}" srcOrd="0" destOrd="0" presId="urn:microsoft.com/office/officeart/2005/8/layout/hList9"/>
    <dgm:cxn modelId="{287B30EA-4828-43FF-8CD5-F42E21ED985E}" srcId="{1458ECCF-F9EE-4D2B-8ADE-5056C6B572DC}" destId="{80AA57D9-0B8E-4C34-8E81-C7883D8C2B58}" srcOrd="1" destOrd="0" parTransId="{1296668C-308A-4D39-ADAE-33681D5D74D0}" sibTransId="{0D21B5E1-6515-44D8-8959-C75499580998}"/>
    <dgm:cxn modelId="{D12CC7F7-8847-4876-889E-02EE64517131}" srcId="{FA550DB8-1411-484E-822F-88871A14C0EB}" destId="{5B9D92C8-6609-42CA-BFF8-67BDCA9A931D}" srcOrd="2" destOrd="0" parTransId="{BEFA7B5B-5072-45D1-93F4-8CE28956AE57}" sibTransId="{B7C170F4-A169-40EB-B5B2-2E0C9D978206}"/>
    <dgm:cxn modelId="{71FFBBFB-35DA-4137-97C3-E20B31396E28}" type="presOf" srcId="{AD60196B-16B6-417F-885D-0C90E8B19F01}" destId="{0E754910-297B-4CAA-B0ED-92281699CC2A}" srcOrd="1" destOrd="0" presId="urn:microsoft.com/office/officeart/2005/8/layout/hList9"/>
    <dgm:cxn modelId="{1FAC3CFD-3DFF-4FF9-B80E-BE714364E7AA}" type="presOf" srcId="{80AA57D9-0B8E-4C34-8E81-C7883D8C2B58}" destId="{90B1D4F4-4817-4295-B0D0-0E6F209579DB}" srcOrd="0" destOrd="0" presId="urn:microsoft.com/office/officeart/2005/8/layout/hList9"/>
    <dgm:cxn modelId="{5FD54FFF-CF80-4538-8489-B176EC15B830}" type="presOf" srcId="{18A46E3F-95F0-4342-A11A-E6B14B7FF731}" destId="{043A56A5-8714-4F91-81A6-737183552F72}" srcOrd="0" destOrd="0" presId="urn:microsoft.com/office/officeart/2005/8/layout/hList9"/>
    <dgm:cxn modelId="{431A9155-F698-4FDA-9362-D065F4CABC6E}" type="presParOf" srcId="{63D11F44-E853-47EF-91AF-0B5C5D4E89ED}" destId="{1BE918E0-A502-45E2-847A-81B4C4401403}" srcOrd="0" destOrd="0" presId="urn:microsoft.com/office/officeart/2005/8/layout/hList9"/>
    <dgm:cxn modelId="{6ED38496-87FC-4AD1-83C3-AE6887064982}" type="presParOf" srcId="{63D11F44-E853-47EF-91AF-0B5C5D4E89ED}" destId="{6C4AD18E-9551-4EE6-9945-FF73AD8CA266}" srcOrd="1" destOrd="0" presId="urn:microsoft.com/office/officeart/2005/8/layout/hList9"/>
    <dgm:cxn modelId="{517E9743-C52D-45DA-BAF8-0DC6D264966D}" type="presParOf" srcId="{6C4AD18E-9551-4EE6-9945-FF73AD8CA266}" destId="{3F806073-5FEB-432A-855C-10BF8BB9A3FE}" srcOrd="0" destOrd="0" presId="urn:microsoft.com/office/officeart/2005/8/layout/hList9"/>
    <dgm:cxn modelId="{71EF7FF3-9390-47FA-AC39-BFE59FCCDF28}" type="presParOf" srcId="{6C4AD18E-9551-4EE6-9945-FF73AD8CA266}" destId="{E92D1DFA-3726-460C-85F0-5E4B5F0D9381}" srcOrd="1" destOrd="0" presId="urn:microsoft.com/office/officeart/2005/8/layout/hList9"/>
    <dgm:cxn modelId="{B270BA3D-3180-4C31-B982-AAE3B085B4D2}" type="presParOf" srcId="{E92D1DFA-3726-460C-85F0-5E4B5F0D9381}" destId="{1358F395-FF76-4672-A1D1-D34EE9165391}" srcOrd="0" destOrd="0" presId="urn:microsoft.com/office/officeart/2005/8/layout/hList9"/>
    <dgm:cxn modelId="{94C02853-77BC-4FD6-AF7F-A4F94A01BE9A}" type="presParOf" srcId="{E92D1DFA-3726-460C-85F0-5E4B5F0D9381}" destId="{BE42BA4E-4A5B-45F9-82C3-2DEC80B8290D}" srcOrd="1" destOrd="0" presId="urn:microsoft.com/office/officeart/2005/8/layout/hList9"/>
    <dgm:cxn modelId="{A968521E-5863-4CD0-8691-C9737017759D}" type="presParOf" srcId="{6C4AD18E-9551-4EE6-9945-FF73AD8CA266}" destId="{DA52357C-4251-42DF-B902-419BF74526F0}" srcOrd="2" destOrd="0" presId="urn:microsoft.com/office/officeart/2005/8/layout/hList9"/>
    <dgm:cxn modelId="{8044B301-C39E-4E2B-9C84-C9484C1B39E8}" type="presParOf" srcId="{DA52357C-4251-42DF-B902-419BF74526F0}" destId="{D1E390CC-7334-4B2B-BC62-4939428430CD}" srcOrd="0" destOrd="0" presId="urn:microsoft.com/office/officeart/2005/8/layout/hList9"/>
    <dgm:cxn modelId="{3312AC87-516E-4F60-A107-8576906D9DED}" type="presParOf" srcId="{DA52357C-4251-42DF-B902-419BF74526F0}" destId="{ADC271D6-19BE-4A1F-A1D2-AB7AFAA30E84}" srcOrd="1" destOrd="0" presId="urn:microsoft.com/office/officeart/2005/8/layout/hList9"/>
    <dgm:cxn modelId="{F6834FAC-519A-45E7-983A-B4531D8F431C}" type="presParOf" srcId="{6C4AD18E-9551-4EE6-9945-FF73AD8CA266}" destId="{1910C06A-C509-425C-8F32-AEA30A42DF62}" srcOrd="3" destOrd="0" presId="urn:microsoft.com/office/officeart/2005/8/layout/hList9"/>
    <dgm:cxn modelId="{0437857F-0CCD-4DDD-97D6-307AD602A220}" type="presParOf" srcId="{1910C06A-C509-425C-8F32-AEA30A42DF62}" destId="{F5FED291-2882-44CE-9137-37D7FBE5F64A}" srcOrd="0" destOrd="0" presId="urn:microsoft.com/office/officeart/2005/8/layout/hList9"/>
    <dgm:cxn modelId="{32A48725-9985-4F84-8F99-CFBD0E7762A4}" type="presParOf" srcId="{1910C06A-C509-425C-8F32-AEA30A42DF62}" destId="{CF8E2B6F-79A9-4510-847F-3C0E43F278B1}" srcOrd="1" destOrd="0" presId="urn:microsoft.com/office/officeart/2005/8/layout/hList9"/>
    <dgm:cxn modelId="{20AF113F-66B8-4E19-906A-9AA77C18FA93}" type="presParOf" srcId="{63D11F44-E853-47EF-91AF-0B5C5D4E89ED}" destId="{52A6E4D6-EF8F-4E3D-AA2B-EF861244A0EE}" srcOrd="2" destOrd="0" presId="urn:microsoft.com/office/officeart/2005/8/layout/hList9"/>
    <dgm:cxn modelId="{31BC0240-1A80-4DA1-B23F-22FD154C5991}" type="presParOf" srcId="{63D11F44-E853-47EF-91AF-0B5C5D4E89ED}" destId="{EB103C9B-5105-4EAE-808B-86E2D1DF29B2}" srcOrd="3" destOrd="0" presId="urn:microsoft.com/office/officeart/2005/8/layout/hList9"/>
    <dgm:cxn modelId="{AB933C2D-F504-451B-9414-F732FA591544}" type="presParOf" srcId="{63D11F44-E853-47EF-91AF-0B5C5D4E89ED}" destId="{CAE695D9-270D-4B1A-9D5F-6BAC7D0AC312}" srcOrd="4" destOrd="0" presId="urn:microsoft.com/office/officeart/2005/8/layout/hList9"/>
    <dgm:cxn modelId="{70E83DF3-12C4-41A6-B9F3-711FD2B4D12C}" type="presParOf" srcId="{63D11F44-E853-47EF-91AF-0B5C5D4E89ED}" destId="{5FACA82B-1237-4F17-887C-40F59C2BC714}" srcOrd="5" destOrd="0" presId="urn:microsoft.com/office/officeart/2005/8/layout/hList9"/>
    <dgm:cxn modelId="{D584A42E-1579-4D43-8DD3-A15FF74D8C1F}" type="presParOf" srcId="{63D11F44-E853-47EF-91AF-0B5C5D4E89ED}" destId="{0BDF3D4F-BE9A-4872-9A47-4F8F1DBCF945}" srcOrd="6" destOrd="0" presId="urn:microsoft.com/office/officeart/2005/8/layout/hList9"/>
    <dgm:cxn modelId="{6BF9D25F-176A-4F49-9A7B-283A1013BBD2}" type="presParOf" srcId="{0BDF3D4F-BE9A-4872-9A47-4F8F1DBCF945}" destId="{A33DC909-DA77-4094-B6D0-B55035B2F7DB}" srcOrd="0" destOrd="0" presId="urn:microsoft.com/office/officeart/2005/8/layout/hList9"/>
    <dgm:cxn modelId="{C40754AE-2492-48FE-9F14-1B3BF541D2F0}" type="presParOf" srcId="{0BDF3D4F-BE9A-4872-9A47-4F8F1DBCF945}" destId="{AD03C0DE-75D2-4F57-98CB-F619FD7BAD08}" srcOrd="1" destOrd="0" presId="urn:microsoft.com/office/officeart/2005/8/layout/hList9"/>
    <dgm:cxn modelId="{0428706B-46DD-4C39-87E5-82C84BEFEF78}" type="presParOf" srcId="{AD03C0DE-75D2-4F57-98CB-F619FD7BAD08}" destId="{D5F8C778-1FE3-4CDF-B142-B894737EB250}" srcOrd="0" destOrd="0" presId="urn:microsoft.com/office/officeart/2005/8/layout/hList9"/>
    <dgm:cxn modelId="{001C9BA6-9E2C-4C72-89AF-4EDC98C4A282}" type="presParOf" srcId="{AD03C0DE-75D2-4F57-98CB-F619FD7BAD08}" destId="{932AE4F8-FA09-4F1A-B14B-82398FC36030}" srcOrd="1" destOrd="0" presId="urn:microsoft.com/office/officeart/2005/8/layout/hList9"/>
    <dgm:cxn modelId="{36E0B8C6-4F8B-479F-9BAC-EA3F78E6BF60}" type="presParOf" srcId="{0BDF3D4F-BE9A-4872-9A47-4F8F1DBCF945}" destId="{3E3BE930-63A7-4DEB-A99F-E4F5963A3344}" srcOrd="2" destOrd="0" presId="urn:microsoft.com/office/officeart/2005/8/layout/hList9"/>
    <dgm:cxn modelId="{75AC3AF6-0F9C-4104-B410-2C411E0F6182}" type="presParOf" srcId="{3E3BE930-63A7-4DEB-A99F-E4F5963A3344}" destId="{08C382A0-A64F-4A54-9474-7BB989DD4741}" srcOrd="0" destOrd="0" presId="urn:microsoft.com/office/officeart/2005/8/layout/hList9"/>
    <dgm:cxn modelId="{099ABCED-6CD3-4F25-9A05-1D80AEF01071}" type="presParOf" srcId="{3E3BE930-63A7-4DEB-A99F-E4F5963A3344}" destId="{39161BF1-6233-4F7F-BF00-7D4D6D15E4B8}" srcOrd="1" destOrd="0" presId="urn:microsoft.com/office/officeart/2005/8/layout/hList9"/>
    <dgm:cxn modelId="{9E49B517-0C14-4CAE-9A90-C438A6047AB6}" type="presParOf" srcId="{0BDF3D4F-BE9A-4872-9A47-4F8F1DBCF945}" destId="{85C3AF41-863B-4EE2-B42F-431FB707E439}" srcOrd="3" destOrd="0" presId="urn:microsoft.com/office/officeart/2005/8/layout/hList9"/>
    <dgm:cxn modelId="{13FA15A3-E0E8-48F7-9687-A78B6241004F}" type="presParOf" srcId="{85C3AF41-863B-4EE2-B42F-431FB707E439}" destId="{46A01562-8835-48C4-A702-3B330810F7E2}" srcOrd="0" destOrd="0" presId="urn:microsoft.com/office/officeart/2005/8/layout/hList9"/>
    <dgm:cxn modelId="{D7E733F7-30BE-493B-8FC0-4D09866371B6}" type="presParOf" srcId="{85C3AF41-863B-4EE2-B42F-431FB707E439}" destId="{A03B0345-C4DC-4372-B5B2-38E607351E83}" srcOrd="1" destOrd="0" presId="urn:microsoft.com/office/officeart/2005/8/layout/hList9"/>
    <dgm:cxn modelId="{76B16F09-D2AB-4F01-AE35-294636877AA2}" type="presParOf" srcId="{63D11F44-E853-47EF-91AF-0B5C5D4E89ED}" destId="{D6F2E2AF-642D-48A5-8670-8FFE15280826}" srcOrd="7" destOrd="0" presId="urn:microsoft.com/office/officeart/2005/8/layout/hList9"/>
    <dgm:cxn modelId="{29476769-EF2D-4E66-BCAB-6EBFFC2CA317}" type="presParOf" srcId="{63D11F44-E853-47EF-91AF-0B5C5D4E89ED}" destId="{043A56A5-8714-4F91-81A6-737183552F72}" srcOrd="8" destOrd="0" presId="urn:microsoft.com/office/officeart/2005/8/layout/hList9"/>
    <dgm:cxn modelId="{E8B177C1-255C-46DB-9DDB-99E1D90CFD6D}" type="presParOf" srcId="{63D11F44-E853-47EF-91AF-0B5C5D4E89ED}" destId="{67B8215A-DDE2-4398-9F34-6F751723F880}" srcOrd="9" destOrd="0" presId="urn:microsoft.com/office/officeart/2005/8/layout/hList9"/>
    <dgm:cxn modelId="{D01E9253-7ECB-48CD-AC31-3A3C90C3B2C4}" type="presParOf" srcId="{63D11F44-E853-47EF-91AF-0B5C5D4E89ED}" destId="{74EA19F2-5A56-4FB6-A906-58416AA478C4}" srcOrd="10" destOrd="0" presId="urn:microsoft.com/office/officeart/2005/8/layout/hList9"/>
    <dgm:cxn modelId="{32DA792F-48D2-4E79-8B8A-CFB96AEDDF1D}" type="presParOf" srcId="{63D11F44-E853-47EF-91AF-0B5C5D4E89ED}" destId="{39DAAC53-208A-4778-B090-6AA9FC6ABD89}" srcOrd="11" destOrd="0" presId="urn:microsoft.com/office/officeart/2005/8/layout/hList9"/>
    <dgm:cxn modelId="{7B5EB6A0-168B-4B18-84CE-D07A7F087F94}" type="presParOf" srcId="{39DAAC53-208A-4778-B090-6AA9FC6ABD89}" destId="{2790AF96-AB48-4A3F-A882-6B37E5968235}" srcOrd="0" destOrd="0" presId="urn:microsoft.com/office/officeart/2005/8/layout/hList9"/>
    <dgm:cxn modelId="{CE5DF4DF-D52F-41D1-9C67-0D46E2DDC632}" type="presParOf" srcId="{39DAAC53-208A-4778-B090-6AA9FC6ABD89}" destId="{7D2E6F1F-DC2C-47BB-B82F-1C9F5411961D}" srcOrd="1" destOrd="0" presId="urn:microsoft.com/office/officeart/2005/8/layout/hList9"/>
    <dgm:cxn modelId="{27FFF5FF-B0EC-48F4-9808-A29D7881C54C}" type="presParOf" srcId="{7D2E6F1F-DC2C-47BB-B82F-1C9F5411961D}" destId="{3031ECAA-92AC-498B-8331-CAF7B7409D58}" srcOrd="0" destOrd="0" presId="urn:microsoft.com/office/officeart/2005/8/layout/hList9"/>
    <dgm:cxn modelId="{B065A288-A555-4D60-97B3-5580DEB7400A}" type="presParOf" srcId="{7D2E6F1F-DC2C-47BB-B82F-1C9F5411961D}" destId="{DEC36A97-E7FC-425F-BFC4-66643D260D61}" srcOrd="1" destOrd="0" presId="urn:microsoft.com/office/officeart/2005/8/layout/hList9"/>
    <dgm:cxn modelId="{6F48BFFE-280A-42F6-B700-9CE8249419E7}" type="presParOf" srcId="{39DAAC53-208A-4778-B090-6AA9FC6ABD89}" destId="{3FE42541-269E-4CD7-9768-C20BE812E41E}" srcOrd="2" destOrd="0" presId="urn:microsoft.com/office/officeart/2005/8/layout/hList9"/>
    <dgm:cxn modelId="{7BD2453D-4B85-4C59-B6D9-ABCACFCD5AEB}" type="presParOf" srcId="{3FE42541-269E-4CD7-9768-C20BE812E41E}" destId="{FB38058C-243C-4E2C-9CDC-05E206982EF9}" srcOrd="0" destOrd="0" presId="urn:microsoft.com/office/officeart/2005/8/layout/hList9"/>
    <dgm:cxn modelId="{928D61A5-A801-4B34-8FF5-EE826E7132C3}" type="presParOf" srcId="{3FE42541-269E-4CD7-9768-C20BE812E41E}" destId="{0E754910-297B-4CAA-B0ED-92281699CC2A}" srcOrd="1" destOrd="0" presId="urn:microsoft.com/office/officeart/2005/8/layout/hList9"/>
    <dgm:cxn modelId="{E0ABA514-BB68-4C22-AA38-01E4C0C16AC1}" type="presParOf" srcId="{39DAAC53-208A-4778-B090-6AA9FC6ABD89}" destId="{1F2E8BB8-4BF9-409A-AFA4-DA998888B106}" srcOrd="3" destOrd="0" presId="urn:microsoft.com/office/officeart/2005/8/layout/hList9"/>
    <dgm:cxn modelId="{093E3373-F9D8-4EDD-98C7-CCCD15F6F52D}" type="presParOf" srcId="{1F2E8BB8-4BF9-409A-AFA4-DA998888B106}" destId="{413A37AD-0B6B-4A61-AB1D-22EC5AC943BC}" srcOrd="0" destOrd="0" presId="urn:microsoft.com/office/officeart/2005/8/layout/hList9"/>
    <dgm:cxn modelId="{C52C86E0-CCFA-42AD-B6A0-5F78FBB5E5D8}" type="presParOf" srcId="{1F2E8BB8-4BF9-409A-AFA4-DA998888B106}" destId="{0F03CF75-7B02-4A5C-8B94-D6BB7BF3E1D4}" srcOrd="1" destOrd="0" presId="urn:microsoft.com/office/officeart/2005/8/layout/hList9"/>
    <dgm:cxn modelId="{408BB6DC-5F28-4DCE-9D1F-194DAFD5DABF}" type="presParOf" srcId="{63D11F44-E853-47EF-91AF-0B5C5D4E89ED}" destId="{CC0DEDBA-A731-4F80-8373-A97A2B2A564B}" srcOrd="12" destOrd="0" presId="urn:microsoft.com/office/officeart/2005/8/layout/hList9"/>
    <dgm:cxn modelId="{C7138F55-B5C4-4E6F-9613-F0B47130845F}" type="presParOf" srcId="{63D11F44-E853-47EF-91AF-0B5C5D4E89ED}" destId="{D55219D6-22C6-4C73-A678-1C5396305654}" srcOrd="13" destOrd="0" presId="urn:microsoft.com/office/officeart/2005/8/layout/hList9"/>
    <dgm:cxn modelId="{0A436DC9-7459-46B0-A5E7-8DFAA559358A}" type="presParOf" srcId="{63D11F44-E853-47EF-91AF-0B5C5D4E89ED}" destId="{B1E5128B-F220-4A78-B389-3D50BD8222EC}" srcOrd="14" destOrd="0" presId="urn:microsoft.com/office/officeart/2005/8/layout/hList9"/>
    <dgm:cxn modelId="{2477D951-6893-402A-A39B-B2982C04E5B2}" type="presParOf" srcId="{63D11F44-E853-47EF-91AF-0B5C5D4E89ED}" destId="{1B7FADFD-924F-4916-A68B-0646562C08F9}" srcOrd="15" destOrd="0" presId="urn:microsoft.com/office/officeart/2005/8/layout/hList9"/>
    <dgm:cxn modelId="{76B351D6-6323-4F69-A010-A410D5FEE1EF}" type="presParOf" srcId="{63D11F44-E853-47EF-91AF-0B5C5D4E89ED}" destId="{54C3519A-3B38-4B87-AF69-519C42CDBF26}" srcOrd="16" destOrd="0" presId="urn:microsoft.com/office/officeart/2005/8/layout/hList9"/>
    <dgm:cxn modelId="{A0BF30D5-26D7-488F-A856-F3699D21D4C0}" type="presParOf" srcId="{54C3519A-3B38-4B87-AF69-519C42CDBF26}" destId="{4D525AE6-A9CC-4C55-AF48-025EA3078579}" srcOrd="0" destOrd="0" presId="urn:microsoft.com/office/officeart/2005/8/layout/hList9"/>
    <dgm:cxn modelId="{2E8435C3-BB7B-4F25-9FA9-EAD9F46E5E9C}" type="presParOf" srcId="{54C3519A-3B38-4B87-AF69-519C42CDBF26}" destId="{B5DB4F04-ACD7-4673-A111-13C80D74502F}" srcOrd="1" destOrd="0" presId="urn:microsoft.com/office/officeart/2005/8/layout/hList9"/>
    <dgm:cxn modelId="{FD1D50AE-20C6-45E0-84F7-B78619908E83}" type="presParOf" srcId="{B5DB4F04-ACD7-4673-A111-13C80D74502F}" destId="{481F1F62-56DA-4784-9BA6-BFB905DD13BC}" srcOrd="0" destOrd="0" presId="urn:microsoft.com/office/officeart/2005/8/layout/hList9"/>
    <dgm:cxn modelId="{74C927B6-9B78-4847-A5DD-2FF28E1397BD}" type="presParOf" srcId="{B5DB4F04-ACD7-4673-A111-13C80D74502F}" destId="{107B26CF-5B67-4221-A15B-320BFB23AF94}" srcOrd="1" destOrd="0" presId="urn:microsoft.com/office/officeart/2005/8/layout/hList9"/>
    <dgm:cxn modelId="{B075D78C-4B87-4043-A427-E489C2E498E9}" type="presParOf" srcId="{54C3519A-3B38-4B87-AF69-519C42CDBF26}" destId="{AAA9F801-B58F-4F70-BC2C-B970C191285D}" srcOrd="2" destOrd="0" presId="urn:microsoft.com/office/officeart/2005/8/layout/hList9"/>
    <dgm:cxn modelId="{814FD9A9-F8A1-4DED-BD98-7C24834B5671}" type="presParOf" srcId="{AAA9F801-B58F-4F70-BC2C-B970C191285D}" destId="{90B1D4F4-4817-4295-B0D0-0E6F209579DB}" srcOrd="0" destOrd="0" presId="urn:microsoft.com/office/officeart/2005/8/layout/hList9"/>
    <dgm:cxn modelId="{58B85EDF-EC7D-48AF-993E-3356C43E4875}" type="presParOf" srcId="{AAA9F801-B58F-4F70-BC2C-B970C191285D}" destId="{4B7A9A46-7E45-4CC7-A057-7005D812C36F}" srcOrd="1" destOrd="0" presId="urn:microsoft.com/office/officeart/2005/8/layout/hList9"/>
    <dgm:cxn modelId="{7A91137B-1BE8-4C2C-8709-0D35F439F09A}" type="presParOf" srcId="{54C3519A-3B38-4B87-AF69-519C42CDBF26}" destId="{166A1AEF-6993-4A0F-8B68-E38779C0D4C7}" srcOrd="3" destOrd="0" presId="urn:microsoft.com/office/officeart/2005/8/layout/hList9"/>
    <dgm:cxn modelId="{0FD696A1-CE63-4741-939D-89B5BD8905FF}" type="presParOf" srcId="{166A1AEF-6993-4A0F-8B68-E38779C0D4C7}" destId="{73F5ECE7-F98D-4DEB-940D-FCA171FEA2CE}" srcOrd="0" destOrd="0" presId="urn:microsoft.com/office/officeart/2005/8/layout/hList9"/>
    <dgm:cxn modelId="{7F3C026C-53C6-410C-BB3D-EB8D7270DFFD}" type="presParOf" srcId="{166A1AEF-6993-4A0F-8B68-E38779C0D4C7}" destId="{91C1F83F-C849-4155-BFE6-A9F61DD08C03}" srcOrd="1" destOrd="0" presId="urn:microsoft.com/office/officeart/2005/8/layout/hList9"/>
    <dgm:cxn modelId="{E8B58DC3-667C-4541-A7A6-A90CB4549B16}" type="presParOf" srcId="{63D11F44-E853-47EF-91AF-0B5C5D4E89ED}" destId="{257F444F-336D-48A4-84E1-EEAB670FF25F}" srcOrd="17" destOrd="0" presId="urn:microsoft.com/office/officeart/2005/8/layout/hList9"/>
    <dgm:cxn modelId="{DB25598E-1A0C-41EB-9E5E-ABF017BBBEEA}" type="presParOf" srcId="{63D11F44-E853-47EF-91AF-0B5C5D4E89ED}" destId="{525D816C-B018-4BEA-A9E0-D9CE0853E00D}" srcOrd="1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65FF197-B993-45A6-8036-358ADE0FE2DE}" type="doc">
      <dgm:prSet loTypeId="urn:microsoft.com/office/officeart/2005/8/layout/hProcess7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ca-ES"/>
        </a:p>
      </dgm:t>
    </dgm:pt>
    <dgm:pt modelId="{DE765DF1-9CB5-46B9-AC9E-6CA88B3C06F6}">
      <dgm:prSet phldrT="[Text]" phldr="0"/>
      <dgm:spPr/>
      <dgm:t>
        <a:bodyPr/>
        <a:lstStyle/>
        <a:p>
          <a:r>
            <a:rPr lang="en-GB" noProof="0" dirty="0"/>
            <a:t>Batch vessel</a:t>
          </a:r>
        </a:p>
      </dgm:t>
    </dgm:pt>
    <dgm:pt modelId="{B962010A-88C5-429B-9F76-958A0CA54392}" type="parTrans" cxnId="{50B78765-A0BE-4DF8-974E-B8E0E710093E}">
      <dgm:prSet/>
      <dgm:spPr/>
      <dgm:t>
        <a:bodyPr/>
        <a:lstStyle/>
        <a:p>
          <a:endParaRPr lang="en-GB" noProof="0" dirty="0"/>
        </a:p>
      </dgm:t>
    </dgm:pt>
    <dgm:pt modelId="{D3F8D8A3-69EE-41D2-8C6F-C1F5DF7B406D}" type="sibTrans" cxnId="{50B78765-A0BE-4DF8-974E-B8E0E710093E}">
      <dgm:prSet/>
      <dgm:spPr/>
      <dgm:t>
        <a:bodyPr/>
        <a:lstStyle/>
        <a:p>
          <a:endParaRPr lang="en-GB" noProof="0" dirty="0"/>
        </a:p>
      </dgm:t>
    </dgm:pt>
    <dgm:pt modelId="{5194DFFA-BB6F-4ED3-9B17-15875DD470AA}">
      <dgm:prSet phldrT="[Text]" phldr="0" custT="1"/>
      <dgm:spPr/>
      <dgm:t>
        <a:bodyPr/>
        <a:lstStyle/>
        <a:p>
          <a:r>
            <a:rPr lang="en-GB" sz="3600" noProof="0" dirty="0"/>
            <a:t>Process validation</a:t>
          </a:r>
        </a:p>
        <a:p>
          <a:r>
            <a:rPr lang="en-GB" sz="2400" noProof="0" dirty="0"/>
            <a:t>High process throughput; post pressure readout</a:t>
          </a:r>
        </a:p>
        <a:p>
          <a:r>
            <a:rPr lang="en-GB" sz="2400" noProof="0" dirty="0"/>
            <a:t>Typical 100-700 MPa</a:t>
          </a:r>
        </a:p>
      </dgm:t>
    </dgm:pt>
    <dgm:pt modelId="{FFD2445F-6723-472F-AB95-6F387A7083B6}" type="parTrans" cxnId="{B6693315-C631-4EFC-88F4-AF92B5108390}">
      <dgm:prSet/>
      <dgm:spPr/>
      <dgm:t>
        <a:bodyPr/>
        <a:lstStyle/>
        <a:p>
          <a:endParaRPr lang="en-GB" noProof="0" dirty="0"/>
        </a:p>
      </dgm:t>
    </dgm:pt>
    <dgm:pt modelId="{36D2BC98-AD1C-4295-A9B1-E034F8D05D12}" type="sibTrans" cxnId="{B6693315-C631-4EFC-88F4-AF92B5108390}">
      <dgm:prSet/>
      <dgm:spPr/>
      <dgm:t>
        <a:bodyPr/>
        <a:lstStyle/>
        <a:p>
          <a:endParaRPr lang="en-GB" noProof="0" dirty="0"/>
        </a:p>
      </dgm:t>
    </dgm:pt>
    <dgm:pt modelId="{89DC275A-9CB8-4FF6-9431-53497043198B}">
      <dgm:prSet phldrT="[Text]" phldr="0"/>
      <dgm:spPr/>
      <dgm:t>
        <a:bodyPr/>
        <a:lstStyle/>
        <a:p>
          <a:r>
            <a:rPr lang="en-GB" noProof="0" dirty="0"/>
            <a:t>High pressure microscopy</a:t>
          </a:r>
        </a:p>
      </dgm:t>
    </dgm:pt>
    <dgm:pt modelId="{BBFEE637-82F8-4BC1-8F6D-759E1E68365B}" type="parTrans" cxnId="{2D9086E5-CDC6-480E-B837-641436269F98}">
      <dgm:prSet/>
      <dgm:spPr/>
      <dgm:t>
        <a:bodyPr/>
        <a:lstStyle/>
        <a:p>
          <a:endParaRPr lang="en-GB" noProof="0" dirty="0"/>
        </a:p>
      </dgm:t>
    </dgm:pt>
    <dgm:pt modelId="{1098397E-14D6-4AA9-A8A8-904E7A0CCF55}" type="sibTrans" cxnId="{2D9086E5-CDC6-480E-B837-641436269F98}">
      <dgm:prSet/>
      <dgm:spPr/>
      <dgm:t>
        <a:bodyPr/>
        <a:lstStyle/>
        <a:p>
          <a:endParaRPr lang="en-GB" noProof="0" dirty="0"/>
        </a:p>
      </dgm:t>
    </dgm:pt>
    <dgm:pt modelId="{4A3E957A-0CED-426F-9135-56328982B30D}">
      <dgm:prSet phldrT="[Text]" phldr="0" custT="1"/>
      <dgm:spPr/>
      <dgm:t>
        <a:bodyPr/>
        <a:lstStyle/>
        <a:p>
          <a:r>
            <a:rPr lang="en-GB" sz="3600" noProof="0" dirty="0"/>
            <a:t>Live Dynamics</a:t>
          </a:r>
        </a:p>
        <a:p>
          <a:r>
            <a:rPr lang="en-GB" sz="2400" noProof="0" dirty="0"/>
            <a:t>Small volume; optical access growth, morphology, fluorescence </a:t>
          </a:r>
        </a:p>
      </dgm:t>
    </dgm:pt>
    <dgm:pt modelId="{9E8E2F81-2081-4D09-ADE4-0993CF217C4A}" type="parTrans" cxnId="{EC3E1531-1C59-4943-83DB-A9E50FCA5A74}">
      <dgm:prSet/>
      <dgm:spPr/>
      <dgm:t>
        <a:bodyPr/>
        <a:lstStyle/>
        <a:p>
          <a:endParaRPr lang="en-GB" noProof="0" dirty="0"/>
        </a:p>
      </dgm:t>
    </dgm:pt>
    <dgm:pt modelId="{1F458834-5906-418A-A686-FBFFF884969D}" type="sibTrans" cxnId="{EC3E1531-1C59-4943-83DB-A9E50FCA5A74}">
      <dgm:prSet/>
      <dgm:spPr/>
      <dgm:t>
        <a:bodyPr/>
        <a:lstStyle/>
        <a:p>
          <a:endParaRPr lang="en-GB" noProof="0" dirty="0"/>
        </a:p>
      </dgm:t>
    </dgm:pt>
    <dgm:pt modelId="{AF34F2E7-3A04-4B6D-A68D-2A0D91E704EE}">
      <dgm:prSet phldrT="[Text]" phldr="0"/>
      <dgm:spPr/>
      <dgm:t>
        <a:bodyPr/>
        <a:lstStyle/>
        <a:p>
          <a:r>
            <a:rPr lang="en-GB" noProof="0" dirty="0"/>
            <a:t>Diamond anvil cell</a:t>
          </a:r>
        </a:p>
      </dgm:t>
    </dgm:pt>
    <dgm:pt modelId="{0FB63456-42F2-444A-A318-D88BCED47F14}" type="parTrans" cxnId="{FE03ABEF-3B9A-481E-86F8-A05D119ABD78}">
      <dgm:prSet/>
      <dgm:spPr/>
      <dgm:t>
        <a:bodyPr/>
        <a:lstStyle/>
        <a:p>
          <a:endParaRPr lang="en-GB" noProof="0" dirty="0"/>
        </a:p>
      </dgm:t>
    </dgm:pt>
    <dgm:pt modelId="{D783190D-B880-4C32-986A-2944884F0873}" type="sibTrans" cxnId="{FE03ABEF-3B9A-481E-86F8-A05D119ABD78}">
      <dgm:prSet/>
      <dgm:spPr/>
      <dgm:t>
        <a:bodyPr/>
        <a:lstStyle/>
        <a:p>
          <a:endParaRPr lang="en-GB" noProof="0" dirty="0"/>
        </a:p>
      </dgm:t>
    </dgm:pt>
    <dgm:pt modelId="{DFBC2EFE-2E67-4AB7-A8FC-5920AFE4AA48}">
      <dgm:prSet phldrT="[Text]" phldr="0" custT="1"/>
      <dgm:spPr/>
      <dgm:t>
        <a:bodyPr/>
        <a:lstStyle/>
        <a:p>
          <a:r>
            <a:rPr lang="en-GB" sz="3600" noProof="0" dirty="0"/>
            <a:t>Extreme limits</a:t>
          </a:r>
        </a:p>
        <a:p>
          <a:r>
            <a:rPr lang="en-GB" sz="2400" noProof="0" dirty="0"/>
            <a:t>Tiny sample; high pressure range; Raman /X-ray, ice phases, survival</a:t>
          </a:r>
        </a:p>
      </dgm:t>
    </dgm:pt>
    <dgm:pt modelId="{65E9DBBC-E7D7-4DC9-82C0-3652B092A1D5}" type="parTrans" cxnId="{A980CFDD-C703-4436-B52E-C09F33B1628D}">
      <dgm:prSet/>
      <dgm:spPr/>
      <dgm:t>
        <a:bodyPr/>
        <a:lstStyle/>
        <a:p>
          <a:endParaRPr lang="en-GB" noProof="0" dirty="0"/>
        </a:p>
      </dgm:t>
    </dgm:pt>
    <dgm:pt modelId="{F80C75BE-3ED1-40FC-81A3-2B0B152E7BCA}" type="sibTrans" cxnId="{A980CFDD-C703-4436-B52E-C09F33B1628D}">
      <dgm:prSet/>
      <dgm:spPr/>
      <dgm:t>
        <a:bodyPr/>
        <a:lstStyle/>
        <a:p>
          <a:endParaRPr lang="en-GB" noProof="0" dirty="0"/>
        </a:p>
      </dgm:t>
    </dgm:pt>
    <dgm:pt modelId="{B41A47BB-DAC4-40B1-9FBF-DBD1C291F4CA}">
      <dgm:prSet phldrT="[Text]" phldr="0"/>
      <dgm:spPr/>
      <dgm:t>
        <a:bodyPr/>
        <a:lstStyle/>
        <a:p>
          <a:r>
            <a:rPr lang="en-GB" noProof="0" dirty="0"/>
            <a:t>Pressure retaining sample</a:t>
          </a:r>
        </a:p>
      </dgm:t>
    </dgm:pt>
    <dgm:pt modelId="{C53D604E-8B83-44CB-929D-2635E14C3A67}" type="parTrans" cxnId="{A6C28715-8AAD-4CBA-9360-28302B89F86B}">
      <dgm:prSet/>
      <dgm:spPr/>
      <dgm:t>
        <a:bodyPr/>
        <a:lstStyle/>
        <a:p>
          <a:endParaRPr lang="en-GB" noProof="0" dirty="0"/>
        </a:p>
      </dgm:t>
    </dgm:pt>
    <dgm:pt modelId="{52253DD6-492D-4C06-9A63-930B97B606C8}" type="sibTrans" cxnId="{A6C28715-8AAD-4CBA-9360-28302B89F86B}">
      <dgm:prSet/>
      <dgm:spPr/>
      <dgm:t>
        <a:bodyPr/>
        <a:lstStyle/>
        <a:p>
          <a:endParaRPr lang="en-GB" noProof="0" dirty="0"/>
        </a:p>
      </dgm:t>
    </dgm:pt>
    <dgm:pt modelId="{E05C1A2F-C22C-403C-BD87-49B7730F1918}">
      <dgm:prSet phldrT="[Text]" phldr="0" custT="1"/>
      <dgm:spPr/>
      <dgm:t>
        <a:bodyPr/>
        <a:lstStyle/>
        <a:p>
          <a:r>
            <a:rPr lang="en-GB" sz="3600" noProof="0" dirty="0"/>
            <a:t>In-situ recovery</a:t>
          </a:r>
        </a:p>
      </dgm:t>
    </dgm:pt>
    <dgm:pt modelId="{38AD2DD2-7460-43B8-AF21-2CC2C8125092}" type="parTrans" cxnId="{F5DB7534-E9E2-4BE0-8CDF-4EC7207C4301}">
      <dgm:prSet/>
      <dgm:spPr/>
      <dgm:t>
        <a:bodyPr/>
        <a:lstStyle/>
        <a:p>
          <a:endParaRPr lang="en-GB" noProof="0" dirty="0"/>
        </a:p>
      </dgm:t>
    </dgm:pt>
    <dgm:pt modelId="{8335D947-879D-4E73-BE0F-E90DF98EE868}" type="sibTrans" cxnId="{F5DB7534-E9E2-4BE0-8CDF-4EC7207C4301}">
      <dgm:prSet/>
      <dgm:spPr/>
      <dgm:t>
        <a:bodyPr/>
        <a:lstStyle/>
        <a:p>
          <a:endParaRPr lang="en-GB" noProof="0" dirty="0"/>
        </a:p>
      </dgm:t>
    </dgm:pt>
    <dgm:pt modelId="{9BD2F3F9-0390-4C16-82FE-CE499D6AAC38}">
      <dgm:prSet phldrT="[Text]" phldr="0" custT="1"/>
      <dgm:spPr/>
      <dgm:t>
        <a:bodyPr/>
        <a:lstStyle/>
        <a:p>
          <a:r>
            <a:rPr lang="en-GB" sz="2400" noProof="0" dirty="0"/>
            <a:t>Keeps deep sample under pressure, sampling/cultivation continuously</a:t>
          </a:r>
        </a:p>
      </dgm:t>
    </dgm:pt>
    <dgm:pt modelId="{65FE982D-1905-4E36-9635-449E547F6E1A}" type="parTrans" cxnId="{85F19893-FEC1-4E20-A5AF-33DC3E8DFCDA}">
      <dgm:prSet/>
      <dgm:spPr/>
      <dgm:t>
        <a:bodyPr/>
        <a:lstStyle/>
        <a:p>
          <a:endParaRPr lang="en-GB" noProof="0" dirty="0"/>
        </a:p>
      </dgm:t>
    </dgm:pt>
    <dgm:pt modelId="{16B3DB36-E8A1-42CA-BA9B-6B747F2A5B00}" type="sibTrans" cxnId="{85F19893-FEC1-4E20-A5AF-33DC3E8DFCDA}">
      <dgm:prSet/>
      <dgm:spPr/>
      <dgm:t>
        <a:bodyPr/>
        <a:lstStyle/>
        <a:p>
          <a:endParaRPr lang="en-GB" noProof="0" dirty="0"/>
        </a:p>
      </dgm:t>
    </dgm:pt>
    <dgm:pt modelId="{8633AC24-F35B-44E5-AFBF-21CA4A66ABB4}" type="pres">
      <dgm:prSet presAssocID="{A65FF197-B993-45A6-8036-358ADE0FE2DE}" presName="Name0" presStyleCnt="0">
        <dgm:presLayoutVars>
          <dgm:dir/>
          <dgm:animLvl val="lvl"/>
          <dgm:resizeHandles val="exact"/>
        </dgm:presLayoutVars>
      </dgm:prSet>
      <dgm:spPr/>
    </dgm:pt>
    <dgm:pt modelId="{21DABB67-0770-4810-B8FA-540C8BD1635E}" type="pres">
      <dgm:prSet presAssocID="{DE765DF1-9CB5-46B9-AC9E-6CA88B3C06F6}" presName="compositeNode" presStyleCnt="0">
        <dgm:presLayoutVars>
          <dgm:bulletEnabled val="1"/>
        </dgm:presLayoutVars>
      </dgm:prSet>
      <dgm:spPr/>
    </dgm:pt>
    <dgm:pt modelId="{F725E0DA-126D-4491-869E-31B65994FFA4}" type="pres">
      <dgm:prSet presAssocID="{DE765DF1-9CB5-46B9-AC9E-6CA88B3C06F6}" presName="bgRect" presStyleLbl="node1" presStyleIdx="0" presStyleCnt="4"/>
      <dgm:spPr/>
    </dgm:pt>
    <dgm:pt modelId="{078CBDBB-410D-4E08-8448-E4609C168CF6}" type="pres">
      <dgm:prSet presAssocID="{DE765DF1-9CB5-46B9-AC9E-6CA88B3C06F6}" presName="parentNode" presStyleLbl="node1" presStyleIdx="0" presStyleCnt="4">
        <dgm:presLayoutVars>
          <dgm:chMax val="0"/>
          <dgm:bulletEnabled val="1"/>
        </dgm:presLayoutVars>
      </dgm:prSet>
      <dgm:spPr/>
    </dgm:pt>
    <dgm:pt modelId="{7767E932-DE10-453D-A154-42B0978BA3CC}" type="pres">
      <dgm:prSet presAssocID="{DE765DF1-9CB5-46B9-AC9E-6CA88B3C06F6}" presName="childNode" presStyleLbl="node1" presStyleIdx="0" presStyleCnt="4">
        <dgm:presLayoutVars>
          <dgm:bulletEnabled val="1"/>
        </dgm:presLayoutVars>
      </dgm:prSet>
      <dgm:spPr/>
    </dgm:pt>
    <dgm:pt modelId="{566C85B3-3E44-4F0C-8F93-A3917F92766B}" type="pres">
      <dgm:prSet presAssocID="{D3F8D8A3-69EE-41D2-8C6F-C1F5DF7B406D}" presName="hSp" presStyleCnt="0"/>
      <dgm:spPr/>
    </dgm:pt>
    <dgm:pt modelId="{3E7D00EF-D56B-4B57-9802-F706D1EFF043}" type="pres">
      <dgm:prSet presAssocID="{D3F8D8A3-69EE-41D2-8C6F-C1F5DF7B406D}" presName="vProcSp" presStyleCnt="0"/>
      <dgm:spPr/>
    </dgm:pt>
    <dgm:pt modelId="{C025B21B-B8CB-4392-A504-2F726FD141A2}" type="pres">
      <dgm:prSet presAssocID="{D3F8D8A3-69EE-41D2-8C6F-C1F5DF7B406D}" presName="vSp1" presStyleCnt="0"/>
      <dgm:spPr/>
    </dgm:pt>
    <dgm:pt modelId="{98346EFE-B2EA-4D12-A9A2-D07BC59D50CA}" type="pres">
      <dgm:prSet presAssocID="{D3F8D8A3-69EE-41D2-8C6F-C1F5DF7B406D}" presName="simulatedConn" presStyleLbl="solidFgAcc1" presStyleIdx="0" presStyleCnt="3"/>
      <dgm:spPr/>
    </dgm:pt>
    <dgm:pt modelId="{B2AB827D-4844-4F21-A4F9-2EFFD9DA7CBE}" type="pres">
      <dgm:prSet presAssocID="{D3F8D8A3-69EE-41D2-8C6F-C1F5DF7B406D}" presName="vSp2" presStyleCnt="0"/>
      <dgm:spPr/>
    </dgm:pt>
    <dgm:pt modelId="{A09834F8-EFC9-4368-91C7-3EE989D3698A}" type="pres">
      <dgm:prSet presAssocID="{D3F8D8A3-69EE-41D2-8C6F-C1F5DF7B406D}" presName="sibTrans" presStyleCnt="0"/>
      <dgm:spPr/>
    </dgm:pt>
    <dgm:pt modelId="{FBEB6CEA-CCC0-4584-A715-772BFC295643}" type="pres">
      <dgm:prSet presAssocID="{B41A47BB-DAC4-40B1-9FBF-DBD1C291F4CA}" presName="compositeNode" presStyleCnt="0">
        <dgm:presLayoutVars>
          <dgm:bulletEnabled val="1"/>
        </dgm:presLayoutVars>
      </dgm:prSet>
      <dgm:spPr/>
    </dgm:pt>
    <dgm:pt modelId="{2DD0D63C-2251-4461-96E7-A72AB5ED603E}" type="pres">
      <dgm:prSet presAssocID="{B41A47BB-DAC4-40B1-9FBF-DBD1C291F4CA}" presName="bgRect" presStyleLbl="node1" presStyleIdx="1" presStyleCnt="4"/>
      <dgm:spPr/>
    </dgm:pt>
    <dgm:pt modelId="{B10BADEE-474F-43CE-9878-C66BB810F505}" type="pres">
      <dgm:prSet presAssocID="{B41A47BB-DAC4-40B1-9FBF-DBD1C291F4CA}" presName="parentNode" presStyleLbl="node1" presStyleIdx="1" presStyleCnt="4">
        <dgm:presLayoutVars>
          <dgm:chMax val="0"/>
          <dgm:bulletEnabled val="1"/>
        </dgm:presLayoutVars>
      </dgm:prSet>
      <dgm:spPr/>
    </dgm:pt>
    <dgm:pt modelId="{F0B55408-D3D4-42DA-8B20-2DD522F4B0A7}" type="pres">
      <dgm:prSet presAssocID="{B41A47BB-DAC4-40B1-9FBF-DBD1C291F4CA}" presName="childNode" presStyleLbl="node1" presStyleIdx="1" presStyleCnt="4">
        <dgm:presLayoutVars>
          <dgm:bulletEnabled val="1"/>
        </dgm:presLayoutVars>
      </dgm:prSet>
      <dgm:spPr/>
    </dgm:pt>
    <dgm:pt modelId="{F2CB6901-887F-41E9-9244-961294FE2D04}" type="pres">
      <dgm:prSet presAssocID="{52253DD6-492D-4C06-9A63-930B97B606C8}" presName="hSp" presStyleCnt="0"/>
      <dgm:spPr/>
    </dgm:pt>
    <dgm:pt modelId="{05BC54BA-6B99-40EA-8A81-4EC8663204E8}" type="pres">
      <dgm:prSet presAssocID="{52253DD6-492D-4C06-9A63-930B97B606C8}" presName="vProcSp" presStyleCnt="0"/>
      <dgm:spPr/>
    </dgm:pt>
    <dgm:pt modelId="{BBB8F405-6D2D-4CAE-B2C0-16C376CF14BD}" type="pres">
      <dgm:prSet presAssocID="{52253DD6-492D-4C06-9A63-930B97B606C8}" presName="vSp1" presStyleCnt="0"/>
      <dgm:spPr/>
    </dgm:pt>
    <dgm:pt modelId="{10B53A4C-8980-4278-9F83-69A9A191A9F7}" type="pres">
      <dgm:prSet presAssocID="{52253DD6-492D-4C06-9A63-930B97B606C8}" presName="simulatedConn" presStyleLbl="solidFgAcc1" presStyleIdx="1" presStyleCnt="3"/>
      <dgm:spPr/>
    </dgm:pt>
    <dgm:pt modelId="{F3567060-AE4A-4DF9-BD4A-25EEE2CB4638}" type="pres">
      <dgm:prSet presAssocID="{52253DD6-492D-4C06-9A63-930B97B606C8}" presName="vSp2" presStyleCnt="0"/>
      <dgm:spPr/>
    </dgm:pt>
    <dgm:pt modelId="{C9182BE0-497E-40DB-9527-71F1E5D54CAE}" type="pres">
      <dgm:prSet presAssocID="{52253DD6-492D-4C06-9A63-930B97B606C8}" presName="sibTrans" presStyleCnt="0"/>
      <dgm:spPr/>
    </dgm:pt>
    <dgm:pt modelId="{E77FDF8D-844E-4850-A44A-412EC4EA5724}" type="pres">
      <dgm:prSet presAssocID="{89DC275A-9CB8-4FF6-9431-53497043198B}" presName="compositeNode" presStyleCnt="0">
        <dgm:presLayoutVars>
          <dgm:bulletEnabled val="1"/>
        </dgm:presLayoutVars>
      </dgm:prSet>
      <dgm:spPr/>
    </dgm:pt>
    <dgm:pt modelId="{B76874E8-01E3-40C2-9062-032DB490BA98}" type="pres">
      <dgm:prSet presAssocID="{89DC275A-9CB8-4FF6-9431-53497043198B}" presName="bgRect" presStyleLbl="node1" presStyleIdx="2" presStyleCnt="4"/>
      <dgm:spPr/>
    </dgm:pt>
    <dgm:pt modelId="{D848CBBA-89D2-40F5-8CE3-79749474CF51}" type="pres">
      <dgm:prSet presAssocID="{89DC275A-9CB8-4FF6-9431-53497043198B}" presName="parentNode" presStyleLbl="node1" presStyleIdx="2" presStyleCnt="4">
        <dgm:presLayoutVars>
          <dgm:chMax val="0"/>
          <dgm:bulletEnabled val="1"/>
        </dgm:presLayoutVars>
      </dgm:prSet>
      <dgm:spPr/>
    </dgm:pt>
    <dgm:pt modelId="{0143E344-4E6C-4010-9D92-9DE267644C61}" type="pres">
      <dgm:prSet presAssocID="{89DC275A-9CB8-4FF6-9431-53497043198B}" presName="childNode" presStyleLbl="node1" presStyleIdx="2" presStyleCnt="4">
        <dgm:presLayoutVars>
          <dgm:bulletEnabled val="1"/>
        </dgm:presLayoutVars>
      </dgm:prSet>
      <dgm:spPr/>
    </dgm:pt>
    <dgm:pt modelId="{0631D17F-DFC4-47D9-8FF3-BE0124B42A06}" type="pres">
      <dgm:prSet presAssocID="{1098397E-14D6-4AA9-A8A8-904E7A0CCF55}" presName="hSp" presStyleCnt="0"/>
      <dgm:spPr/>
    </dgm:pt>
    <dgm:pt modelId="{8739D012-F18B-47EC-9AC3-792A9C256000}" type="pres">
      <dgm:prSet presAssocID="{1098397E-14D6-4AA9-A8A8-904E7A0CCF55}" presName="vProcSp" presStyleCnt="0"/>
      <dgm:spPr/>
    </dgm:pt>
    <dgm:pt modelId="{52382A1C-F78F-4762-911B-01AA21116ACE}" type="pres">
      <dgm:prSet presAssocID="{1098397E-14D6-4AA9-A8A8-904E7A0CCF55}" presName="vSp1" presStyleCnt="0"/>
      <dgm:spPr/>
    </dgm:pt>
    <dgm:pt modelId="{6955DA8B-13EA-4BC4-88A8-81283EEBEA11}" type="pres">
      <dgm:prSet presAssocID="{1098397E-14D6-4AA9-A8A8-904E7A0CCF55}" presName="simulatedConn" presStyleLbl="solidFgAcc1" presStyleIdx="2" presStyleCnt="3"/>
      <dgm:spPr/>
    </dgm:pt>
    <dgm:pt modelId="{4163B1CE-D6C7-4531-8E44-0FB2E65304E5}" type="pres">
      <dgm:prSet presAssocID="{1098397E-14D6-4AA9-A8A8-904E7A0CCF55}" presName="vSp2" presStyleCnt="0"/>
      <dgm:spPr/>
    </dgm:pt>
    <dgm:pt modelId="{469DAD06-8F4A-4CED-BDCC-731A756C264D}" type="pres">
      <dgm:prSet presAssocID="{1098397E-14D6-4AA9-A8A8-904E7A0CCF55}" presName="sibTrans" presStyleCnt="0"/>
      <dgm:spPr/>
    </dgm:pt>
    <dgm:pt modelId="{A15B0BAC-6DAD-4D22-AB1E-121F1930B8DC}" type="pres">
      <dgm:prSet presAssocID="{AF34F2E7-3A04-4B6D-A68D-2A0D91E704EE}" presName="compositeNode" presStyleCnt="0">
        <dgm:presLayoutVars>
          <dgm:bulletEnabled val="1"/>
        </dgm:presLayoutVars>
      </dgm:prSet>
      <dgm:spPr/>
    </dgm:pt>
    <dgm:pt modelId="{1F0516A9-B3CC-4851-8ED4-5E9CB86847F7}" type="pres">
      <dgm:prSet presAssocID="{AF34F2E7-3A04-4B6D-A68D-2A0D91E704EE}" presName="bgRect" presStyleLbl="node1" presStyleIdx="3" presStyleCnt="4"/>
      <dgm:spPr/>
    </dgm:pt>
    <dgm:pt modelId="{E5EEFFF8-0F93-487C-8499-84A4BA1FD216}" type="pres">
      <dgm:prSet presAssocID="{AF34F2E7-3A04-4B6D-A68D-2A0D91E704EE}" presName="parentNode" presStyleLbl="node1" presStyleIdx="3" presStyleCnt="4">
        <dgm:presLayoutVars>
          <dgm:chMax val="0"/>
          <dgm:bulletEnabled val="1"/>
        </dgm:presLayoutVars>
      </dgm:prSet>
      <dgm:spPr/>
    </dgm:pt>
    <dgm:pt modelId="{5F0FB28A-9EBE-4E46-80DB-C926BA02FEEB}" type="pres">
      <dgm:prSet presAssocID="{AF34F2E7-3A04-4B6D-A68D-2A0D91E704EE}" presName="childNode" presStyleLbl="node1" presStyleIdx="3" presStyleCnt="4">
        <dgm:presLayoutVars>
          <dgm:bulletEnabled val="1"/>
        </dgm:presLayoutVars>
      </dgm:prSet>
      <dgm:spPr/>
    </dgm:pt>
  </dgm:ptLst>
  <dgm:cxnLst>
    <dgm:cxn modelId="{27936700-2DCE-4CE6-8EDC-3A3EA4D6800C}" type="presOf" srcId="{DE765DF1-9CB5-46B9-AC9E-6CA88B3C06F6}" destId="{078CBDBB-410D-4E08-8448-E4609C168CF6}" srcOrd="1" destOrd="0" presId="urn:microsoft.com/office/officeart/2005/8/layout/hProcess7"/>
    <dgm:cxn modelId="{50C1A508-2643-4AD9-9968-AD8DAAC353B6}" type="presOf" srcId="{E05C1A2F-C22C-403C-BD87-49B7730F1918}" destId="{F0B55408-D3D4-42DA-8B20-2DD522F4B0A7}" srcOrd="0" destOrd="0" presId="urn:microsoft.com/office/officeart/2005/8/layout/hProcess7"/>
    <dgm:cxn modelId="{B6693315-C631-4EFC-88F4-AF92B5108390}" srcId="{DE765DF1-9CB5-46B9-AC9E-6CA88B3C06F6}" destId="{5194DFFA-BB6F-4ED3-9B17-15875DD470AA}" srcOrd="0" destOrd="0" parTransId="{FFD2445F-6723-472F-AB95-6F387A7083B6}" sibTransId="{36D2BC98-AD1C-4295-A9B1-E034F8D05D12}"/>
    <dgm:cxn modelId="{A6C28715-8AAD-4CBA-9360-28302B89F86B}" srcId="{A65FF197-B993-45A6-8036-358ADE0FE2DE}" destId="{B41A47BB-DAC4-40B1-9FBF-DBD1C291F4CA}" srcOrd="1" destOrd="0" parTransId="{C53D604E-8B83-44CB-929D-2635E14C3A67}" sibTransId="{52253DD6-492D-4C06-9A63-930B97B606C8}"/>
    <dgm:cxn modelId="{6D6A9C1B-FDBC-4200-BC7C-0B9DB7F45F5E}" type="presOf" srcId="{4A3E957A-0CED-426F-9135-56328982B30D}" destId="{0143E344-4E6C-4010-9D92-9DE267644C61}" srcOrd="0" destOrd="0" presId="urn:microsoft.com/office/officeart/2005/8/layout/hProcess7"/>
    <dgm:cxn modelId="{88EE902A-CBED-4970-97CB-8E5C0041BD99}" type="presOf" srcId="{AF34F2E7-3A04-4B6D-A68D-2A0D91E704EE}" destId="{1F0516A9-B3CC-4851-8ED4-5E9CB86847F7}" srcOrd="0" destOrd="0" presId="urn:microsoft.com/office/officeart/2005/8/layout/hProcess7"/>
    <dgm:cxn modelId="{6E2EAE30-C800-4CF0-AA48-0ABB77CB18A0}" type="presOf" srcId="{B41A47BB-DAC4-40B1-9FBF-DBD1C291F4CA}" destId="{B10BADEE-474F-43CE-9878-C66BB810F505}" srcOrd="1" destOrd="0" presId="urn:microsoft.com/office/officeart/2005/8/layout/hProcess7"/>
    <dgm:cxn modelId="{EC3E1531-1C59-4943-83DB-A9E50FCA5A74}" srcId="{89DC275A-9CB8-4FF6-9431-53497043198B}" destId="{4A3E957A-0CED-426F-9135-56328982B30D}" srcOrd="0" destOrd="0" parTransId="{9E8E2F81-2081-4D09-ADE4-0993CF217C4A}" sibTransId="{1F458834-5906-418A-A686-FBFFF884969D}"/>
    <dgm:cxn modelId="{F5DB7534-E9E2-4BE0-8CDF-4EC7207C4301}" srcId="{B41A47BB-DAC4-40B1-9FBF-DBD1C291F4CA}" destId="{E05C1A2F-C22C-403C-BD87-49B7730F1918}" srcOrd="0" destOrd="0" parTransId="{38AD2DD2-7460-43B8-AF21-2CC2C8125092}" sibTransId="{8335D947-879D-4E73-BE0F-E90DF98EE868}"/>
    <dgm:cxn modelId="{50B78765-A0BE-4DF8-974E-B8E0E710093E}" srcId="{A65FF197-B993-45A6-8036-358ADE0FE2DE}" destId="{DE765DF1-9CB5-46B9-AC9E-6CA88B3C06F6}" srcOrd="0" destOrd="0" parTransId="{B962010A-88C5-429B-9F76-958A0CA54392}" sibTransId="{D3F8D8A3-69EE-41D2-8C6F-C1F5DF7B406D}"/>
    <dgm:cxn modelId="{8DF79948-30A5-43D9-8210-B01909EC5F97}" type="presOf" srcId="{DFBC2EFE-2E67-4AB7-A8FC-5920AFE4AA48}" destId="{5F0FB28A-9EBE-4E46-80DB-C926BA02FEEB}" srcOrd="0" destOrd="0" presId="urn:microsoft.com/office/officeart/2005/8/layout/hProcess7"/>
    <dgm:cxn modelId="{87D9FD4C-3AD1-4F31-8C86-43375EB64E9B}" type="presOf" srcId="{B41A47BB-DAC4-40B1-9FBF-DBD1C291F4CA}" destId="{2DD0D63C-2251-4461-96E7-A72AB5ED603E}" srcOrd="0" destOrd="0" presId="urn:microsoft.com/office/officeart/2005/8/layout/hProcess7"/>
    <dgm:cxn modelId="{8F297156-8892-4678-BD3F-0FC23E1C7765}" type="presOf" srcId="{5194DFFA-BB6F-4ED3-9B17-15875DD470AA}" destId="{7767E932-DE10-453D-A154-42B0978BA3CC}" srcOrd="0" destOrd="0" presId="urn:microsoft.com/office/officeart/2005/8/layout/hProcess7"/>
    <dgm:cxn modelId="{1D9EDE77-D971-40CB-8F31-C1C2D5BC0669}" type="presOf" srcId="{DE765DF1-9CB5-46B9-AC9E-6CA88B3C06F6}" destId="{F725E0DA-126D-4491-869E-31B65994FFA4}" srcOrd="0" destOrd="0" presId="urn:microsoft.com/office/officeart/2005/8/layout/hProcess7"/>
    <dgm:cxn modelId="{03421D7E-AC5A-4C54-BD35-018E48D9A62D}" type="presOf" srcId="{AF34F2E7-3A04-4B6D-A68D-2A0D91E704EE}" destId="{E5EEFFF8-0F93-487C-8499-84A4BA1FD216}" srcOrd="1" destOrd="0" presId="urn:microsoft.com/office/officeart/2005/8/layout/hProcess7"/>
    <dgm:cxn modelId="{137B538B-0025-4B64-8937-4B755D851D87}" type="presOf" srcId="{89DC275A-9CB8-4FF6-9431-53497043198B}" destId="{B76874E8-01E3-40C2-9062-032DB490BA98}" srcOrd="0" destOrd="0" presId="urn:microsoft.com/office/officeart/2005/8/layout/hProcess7"/>
    <dgm:cxn modelId="{85F19893-FEC1-4E20-A5AF-33DC3E8DFCDA}" srcId="{B41A47BB-DAC4-40B1-9FBF-DBD1C291F4CA}" destId="{9BD2F3F9-0390-4C16-82FE-CE499D6AAC38}" srcOrd="1" destOrd="0" parTransId="{65FE982D-1905-4E36-9635-449E547F6E1A}" sibTransId="{16B3DB36-E8A1-42CA-BA9B-6B747F2A5B00}"/>
    <dgm:cxn modelId="{F514CE96-A090-4641-8E5A-8A9169BEC1E9}" type="presOf" srcId="{A65FF197-B993-45A6-8036-358ADE0FE2DE}" destId="{8633AC24-F35B-44E5-AFBF-21CA4A66ABB4}" srcOrd="0" destOrd="0" presId="urn:microsoft.com/office/officeart/2005/8/layout/hProcess7"/>
    <dgm:cxn modelId="{77FC7697-9D69-4308-9ACF-435401750B7D}" type="presOf" srcId="{9BD2F3F9-0390-4C16-82FE-CE499D6AAC38}" destId="{F0B55408-D3D4-42DA-8B20-2DD522F4B0A7}" srcOrd="0" destOrd="1" presId="urn:microsoft.com/office/officeart/2005/8/layout/hProcess7"/>
    <dgm:cxn modelId="{A980CFDD-C703-4436-B52E-C09F33B1628D}" srcId="{AF34F2E7-3A04-4B6D-A68D-2A0D91E704EE}" destId="{DFBC2EFE-2E67-4AB7-A8FC-5920AFE4AA48}" srcOrd="0" destOrd="0" parTransId="{65E9DBBC-E7D7-4DC9-82C0-3652B092A1D5}" sibTransId="{F80C75BE-3ED1-40FC-81A3-2B0B152E7BCA}"/>
    <dgm:cxn modelId="{2D9086E5-CDC6-480E-B837-641436269F98}" srcId="{A65FF197-B993-45A6-8036-358ADE0FE2DE}" destId="{89DC275A-9CB8-4FF6-9431-53497043198B}" srcOrd="2" destOrd="0" parTransId="{BBFEE637-82F8-4BC1-8F6D-759E1E68365B}" sibTransId="{1098397E-14D6-4AA9-A8A8-904E7A0CCF55}"/>
    <dgm:cxn modelId="{FE03ABEF-3B9A-481E-86F8-A05D119ABD78}" srcId="{A65FF197-B993-45A6-8036-358ADE0FE2DE}" destId="{AF34F2E7-3A04-4B6D-A68D-2A0D91E704EE}" srcOrd="3" destOrd="0" parTransId="{0FB63456-42F2-444A-A318-D88BCED47F14}" sibTransId="{D783190D-B880-4C32-986A-2944884F0873}"/>
    <dgm:cxn modelId="{A858D4F9-4C5E-4D51-A6A3-CC7324EAA50C}" type="presOf" srcId="{89DC275A-9CB8-4FF6-9431-53497043198B}" destId="{D848CBBA-89D2-40F5-8CE3-79749474CF51}" srcOrd="1" destOrd="0" presId="urn:microsoft.com/office/officeart/2005/8/layout/hProcess7"/>
    <dgm:cxn modelId="{A163A58E-4D61-4F20-A684-A95639C65462}" type="presParOf" srcId="{8633AC24-F35B-44E5-AFBF-21CA4A66ABB4}" destId="{21DABB67-0770-4810-B8FA-540C8BD1635E}" srcOrd="0" destOrd="0" presId="urn:microsoft.com/office/officeart/2005/8/layout/hProcess7"/>
    <dgm:cxn modelId="{249A8451-6044-4B19-8F72-E6774A20B369}" type="presParOf" srcId="{21DABB67-0770-4810-B8FA-540C8BD1635E}" destId="{F725E0DA-126D-4491-869E-31B65994FFA4}" srcOrd="0" destOrd="0" presId="urn:microsoft.com/office/officeart/2005/8/layout/hProcess7"/>
    <dgm:cxn modelId="{B5FFE5AD-9897-401A-8446-CBEB32F9B9E0}" type="presParOf" srcId="{21DABB67-0770-4810-B8FA-540C8BD1635E}" destId="{078CBDBB-410D-4E08-8448-E4609C168CF6}" srcOrd="1" destOrd="0" presId="urn:microsoft.com/office/officeart/2005/8/layout/hProcess7"/>
    <dgm:cxn modelId="{9FFAF98E-DAD3-409A-BDB0-4D9B8AA6FBDB}" type="presParOf" srcId="{21DABB67-0770-4810-B8FA-540C8BD1635E}" destId="{7767E932-DE10-453D-A154-42B0978BA3CC}" srcOrd="2" destOrd="0" presId="urn:microsoft.com/office/officeart/2005/8/layout/hProcess7"/>
    <dgm:cxn modelId="{D2065519-05EC-4DB4-87EE-E6B8EB0C646C}" type="presParOf" srcId="{8633AC24-F35B-44E5-AFBF-21CA4A66ABB4}" destId="{566C85B3-3E44-4F0C-8F93-A3917F92766B}" srcOrd="1" destOrd="0" presId="urn:microsoft.com/office/officeart/2005/8/layout/hProcess7"/>
    <dgm:cxn modelId="{8C840D16-5D72-4A59-8406-4DD747A77973}" type="presParOf" srcId="{8633AC24-F35B-44E5-AFBF-21CA4A66ABB4}" destId="{3E7D00EF-D56B-4B57-9802-F706D1EFF043}" srcOrd="2" destOrd="0" presId="urn:microsoft.com/office/officeart/2005/8/layout/hProcess7"/>
    <dgm:cxn modelId="{0CFF9D3E-8422-4260-8296-52F5DA36807D}" type="presParOf" srcId="{3E7D00EF-D56B-4B57-9802-F706D1EFF043}" destId="{C025B21B-B8CB-4392-A504-2F726FD141A2}" srcOrd="0" destOrd="0" presId="urn:microsoft.com/office/officeart/2005/8/layout/hProcess7"/>
    <dgm:cxn modelId="{416AFF5B-01A9-44D3-9770-A2809BD6FAE7}" type="presParOf" srcId="{3E7D00EF-D56B-4B57-9802-F706D1EFF043}" destId="{98346EFE-B2EA-4D12-A9A2-D07BC59D50CA}" srcOrd="1" destOrd="0" presId="urn:microsoft.com/office/officeart/2005/8/layout/hProcess7"/>
    <dgm:cxn modelId="{67986435-8F77-4313-86AA-7B29DBA3DD4F}" type="presParOf" srcId="{3E7D00EF-D56B-4B57-9802-F706D1EFF043}" destId="{B2AB827D-4844-4F21-A4F9-2EFFD9DA7CBE}" srcOrd="2" destOrd="0" presId="urn:microsoft.com/office/officeart/2005/8/layout/hProcess7"/>
    <dgm:cxn modelId="{626A19FF-9E13-40C7-8044-570EF9A7A30C}" type="presParOf" srcId="{8633AC24-F35B-44E5-AFBF-21CA4A66ABB4}" destId="{A09834F8-EFC9-4368-91C7-3EE989D3698A}" srcOrd="3" destOrd="0" presId="urn:microsoft.com/office/officeart/2005/8/layout/hProcess7"/>
    <dgm:cxn modelId="{BF23B9C6-3AD0-49BA-883C-658FFBF626FD}" type="presParOf" srcId="{8633AC24-F35B-44E5-AFBF-21CA4A66ABB4}" destId="{FBEB6CEA-CCC0-4584-A715-772BFC295643}" srcOrd="4" destOrd="0" presId="urn:microsoft.com/office/officeart/2005/8/layout/hProcess7"/>
    <dgm:cxn modelId="{57C117ED-1805-486A-A650-0329039A6198}" type="presParOf" srcId="{FBEB6CEA-CCC0-4584-A715-772BFC295643}" destId="{2DD0D63C-2251-4461-96E7-A72AB5ED603E}" srcOrd="0" destOrd="0" presId="urn:microsoft.com/office/officeart/2005/8/layout/hProcess7"/>
    <dgm:cxn modelId="{BDF640C3-970E-4971-974B-DD512C141726}" type="presParOf" srcId="{FBEB6CEA-CCC0-4584-A715-772BFC295643}" destId="{B10BADEE-474F-43CE-9878-C66BB810F505}" srcOrd="1" destOrd="0" presId="urn:microsoft.com/office/officeart/2005/8/layout/hProcess7"/>
    <dgm:cxn modelId="{6F18522C-972D-4191-9A9D-1F74C0E61016}" type="presParOf" srcId="{FBEB6CEA-CCC0-4584-A715-772BFC295643}" destId="{F0B55408-D3D4-42DA-8B20-2DD522F4B0A7}" srcOrd="2" destOrd="0" presId="urn:microsoft.com/office/officeart/2005/8/layout/hProcess7"/>
    <dgm:cxn modelId="{9F545993-B4A7-4F05-9B95-AD22A7B59F93}" type="presParOf" srcId="{8633AC24-F35B-44E5-AFBF-21CA4A66ABB4}" destId="{F2CB6901-887F-41E9-9244-961294FE2D04}" srcOrd="5" destOrd="0" presId="urn:microsoft.com/office/officeart/2005/8/layout/hProcess7"/>
    <dgm:cxn modelId="{0708CB50-A036-4F9A-AABB-C496BCDE13C6}" type="presParOf" srcId="{8633AC24-F35B-44E5-AFBF-21CA4A66ABB4}" destId="{05BC54BA-6B99-40EA-8A81-4EC8663204E8}" srcOrd="6" destOrd="0" presId="urn:microsoft.com/office/officeart/2005/8/layout/hProcess7"/>
    <dgm:cxn modelId="{737D7DB1-C0CB-4C07-8F56-08F690B6FF60}" type="presParOf" srcId="{05BC54BA-6B99-40EA-8A81-4EC8663204E8}" destId="{BBB8F405-6D2D-4CAE-B2C0-16C376CF14BD}" srcOrd="0" destOrd="0" presId="urn:microsoft.com/office/officeart/2005/8/layout/hProcess7"/>
    <dgm:cxn modelId="{246F6292-AAD4-41E6-BB88-22C2F93C0943}" type="presParOf" srcId="{05BC54BA-6B99-40EA-8A81-4EC8663204E8}" destId="{10B53A4C-8980-4278-9F83-69A9A191A9F7}" srcOrd="1" destOrd="0" presId="urn:microsoft.com/office/officeart/2005/8/layout/hProcess7"/>
    <dgm:cxn modelId="{BF4D100A-F16A-4820-9D49-272B3CCED007}" type="presParOf" srcId="{05BC54BA-6B99-40EA-8A81-4EC8663204E8}" destId="{F3567060-AE4A-4DF9-BD4A-25EEE2CB4638}" srcOrd="2" destOrd="0" presId="urn:microsoft.com/office/officeart/2005/8/layout/hProcess7"/>
    <dgm:cxn modelId="{110B61D5-B53F-4947-B165-ACA43C6E288B}" type="presParOf" srcId="{8633AC24-F35B-44E5-AFBF-21CA4A66ABB4}" destId="{C9182BE0-497E-40DB-9527-71F1E5D54CAE}" srcOrd="7" destOrd="0" presId="urn:microsoft.com/office/officeart/2005/8/layout/hProcess7"/>
    <dgm:cxn modelId="{A555EA9D-DF67-4212-834B-7A30617DB840}" type="presParOf" srcId="{8633AC24-F35B-44E5-AFBF-21CA4A66ABB4}" destId="{E77FDF8D-844E-4850-A44A-412EC4EA5724}" srcOrd="8" destOrd="0" presId="urn:microsoft.com/office/officeart/2005/8/layout/hProcess7"/>
    <dgm:cxn modelId="{F7AFE7CA-90D5-4F78-9CF3-37FF19723C62}" type="presParOf" srcId="{E77FDF8D-844E-4850-A44A-412EC4EA5724}" destId="{B76874E8-01E3-40C2-9062-032DB490BA98}" srcOrd="0" destOrd="0" presId="urn:microsoft.com/office/officeart/2005/8/layout/hProcess7"/>
    <dgm:cxn modelId="{EA5CD9F7-B082-4C6B-ABFF-AB361683D84A}" type="presParOf" srcId="{E77FDF8D-844E-4850-A44A-412EC4EA5724}" destId="{D848CBBA-89D2-40F5-8CE3-79749474CF51}" srcOrd="1" destOrd="0" presId="urn:microsoft.com/office/officeart/2005/8/layout/hProcess7"/>
    <dgm:cxn modelId="{3FF41C24-F66F-4540-94D9-86859B817853}" type="presParOf" srcId="{E77FDF8D-844E-4850-A44A-412EC4EA5724}" destId="{0143E344-4E6C-4010-9D92-9DE267644C61}" srcOrd="2" destOrd="0" presId="urn:microsoft.com/office/officeart/2005/8/layout/hProcess7"/>
    <dgm:cxn modelId="{4F2AFB2C-4538-4184-B155-DA36480F1C84}" type="presParOf" srcId="{8633AC24-F35B-44E5-AFBF-21CA4A66ABB4}" destId="{0631D17F-DFC4-47D9-8FF3-BE0124B42A06}" srcOrd="9" destOrd="0" presId="urn:microsoft.com/office/officeart/2005/8/layout/hProcess7"/>
    <dgm:cxn modelId="{EED225E0-3013-419C-B9C8-60B25955DE3B}" type="presParOf" srcId="{8633AC24-F35B-44E5-AFBF-21CA4A66ABB4}" destId="{8739D012-F18B-47EC-9AC3-792A9C256000}" srcOrd="10" destOrd="0" presId="urn:microsoft.com/office/officeart/2005/8/layout/hProcess7"/>
    <dgm:cxn modelId="{D53B96A0-EF55-42CA-8D1F-EB4010979E26}" type="presParOf" srcId="{8739D012-F18B-47EC-9AC3-792A9C256000}" destId="{52382A1C-F78F-4762-911B-01AA21116ACE}" srcOrd="0" destOrd="0" presId="urn:microsoft.com/office/officeart/2005/8/layout/hProcess7"/>
    <dgm:cxn modelId="{719274D7-9F84-4DF4-8740-A0F74C71FF06}" type="presParOf" srcId="{8739D012-F18B-47EC-9AC3-792A9C256000}" destId="{6955DA8B-13EA-4BC4-88A8-81283EEBEA11}" srcOrd="1" destOrd="0" presId="urn:microsoft.com/office/officeart/2005/8/layout/hProcess7"/>
    <dgm:cxn modelId="{C4EDFE35-3891-430F-98A8-7666EDF4620C}" type="presParOf" srcId="{8739D012-F18B-47EC-9AC3-792A9C256000}" destId="{4163B1CE-D6C7-4531-8E44-0FB2E65304E5}" srcOrd="2" destOrd="0" presId="urn:microsoft.com/office/officeart/2005/8/layout/hProcess7"/>
    <dgm:cxn modelId="{1D085C01-2DEC-41C0-BE08-3B98DC3E4267}" type="presParOf" srcId="{8633AC24-F35B-44E5-AFBF-21CA4A66ABB4}" destId="{469DAD06-8F4A-4CED-BDCC-731A756C264D}" srcOrd="11" destOrd="0" presId="urn:microsoft.com/office/officeart/2005/8/layout/hProcess7"/>
    <dgm:cxn modelId="{774296C5-CC94-4CA5-9FC2-2F6CA54EDADE}" type="presParOf" srcId="{8633AC24-F35B-44E5-AFBF-21CA4A66ABB4}" destId="{A15B0BAC-6DAD-4D22-AB1E-121F1930B8DC}" srcOrd="12" destOrd="0" presId="urn:microsoft.com/office/officeart/2005/8/layout/hProcess7"/>
    <dgm:cxn modelId="{258DC431-D177-4D4B-8956-3610470BB8C3}" type="presParOf" srcId="{A15B0BAC-6DAD-4D22-AB1E-121F1930B8DC}" destId="{1F0516A9-B3CC-4851-8ED4-5E9CB86847F7}" srcOrd="0" destOrd="0" presId="urn:microsoft.com/office/officeart/2005/8/layout/hProcess7"/>
    <dgm:cxn modelId="{F54BE8D4-D890-4F23-81AA-0BCCF4D69AD4}" type="presParOf" srcId="{A15B0BAC-6DAD-4D22-AB1E-121F1930B8DC}" destId="{E5EEFFF8-0F93-487C-8499-84A4BA1FD216}" srcOrd="1" destOrd="0" presId="urn:microsoft.com/office/officeart/2005/8/layout/hProcess7"/>
    <dgm:cxn modelId="{05BFD04B-34E2-4421-9D9B-6FCAA5590AFC}" type="presParOf" srcId="{A15B0BAC-6DAD-4D22-AB1E-121F1930B8DC}" destId="{5F0FB28A-9EBE-4E46-80DB-C926BA02FEEB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D7D3463-DBB8-4BB0-B7C6-7A009D527BAE}" type="doc">
      <dgm:prSet loTypeId="urn:microsoft.com/office/officeart/2005/8/layout/hProcess4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ca-ES"/>
        </a:p>
      </dgm:t>
    </dgm:pt>
    <dgm:pt modelId="{12359BFF-D034-4E94-BB0A-B8DF1D9B270A}">
      <dgm:prSet phldrT="[Text]" phldr="0"/>
      <dgm:spPr/>
      <dgm:t>
        <a:bodyPr/>
        <a:lstStyle/>
        <a:p>
          <a:r>
            <a:rPr lang="en-GB" noProof="0" dirty="0" err="1"/>
            <a:t>Presurize</a:t>
          </a:r>
          <a:endParaRPr lang="en-GB" noProof="0" dirty="0"/>
        </a:p>
      </dgm:t>
    </dgm:pt>
    <dgm:pt modelId="{761F38C3-DC7B-4C7F-AEC6-A753D4C2768B}" type="parTrans" cxnId="{58E9E4D8-3EE8-491E-A197-6A73358DB1B7}">
      <dgm:prSet/>
      <dgm:spPr/>
      <dgm:t>
        <a:bodyPr/>
        <a:lstStyle/>
        <a:p>
          <a:endParaRPr lang="en-GB" noProof="0" dirty="0"/>
        </a:p>
      </dgm:t>
    </dgm:pt>
    <dgm:pt modelId="{EF012423-BC29-410C-B312-25E26F212462}" type="sibTrans" cxnId="{58E9E4D8-3EE8-491E-A197-6A73358DB1B7}">
      <dgm:prSet/>
      <dgm:spPr/>
      <dgm:t>
        <a:bodyPr/>
        <a:lstStyle/>
        <a:p>
          <a:endParaRPr lang="en-GB" noProof="0" dirty="0"/>
        </a:p>
      </dgm:t>
    </dgm:pt>
    <dgm:pt modelId="{DB94106B-517D-4700-B62D-2CE6627B06ED}">
      <dgm:prSet phldrT="[Text]" phldr="0"/>
      <dgm:spPr/>
      <dgm:t>
        <a:bodyPr/>
        <a:lstStyle/>
        <a:p>
          <a:r>
            <a:rPr lang="en-GB" noProof="0" dirty="0"/>
            <a:t>Controlled P-T</a:t>
          </a:r>
        </a:p>
      </dgm:t>
    </dgm:pt>
    <dgm:pt modelId="{0DCCFEE0-B13C-43A2-B4FE-6A1C601F6DF6}" type="parTrans" cxnId="{3A2FB729-3E82-4351-B33D-0AFB98987406}">
      <dgm:prSet/>
      <dgm:spPr/>
      <dgm:t>
        <a:bodyPr/>
        <a:lstStyle/>
        <a:p>
          <a:endParaRPr lang="en-GB" noProof="0" dirty="0"/>
        </a:p>
      </dgm:t>
    </dgm:pt>
    <dgm:pt modelId="{F3351DE5-4F95-47D5-978A-3E102D6D4813}" type="sibTrans" cxnId="{3A2FB729-3E82-4351-B33D-0AFB98987406}">
      <dgm:prSet/>
      <dgm:spPr/>
      <dgm:t>
        <a:bodyPr/>
        <a:lstStyle/>
        <a:p>
          <a:endParaRPr lang="en-GB" noProof="0" dirty="0"/>
        </a:p>
      </dgm:t>
    </dgm:pt>
    <dgm:pt modelId="{CD5B8BB8-96A6-4320-8A02-94F50EDA9CB3}">
      <dgm:prSet phldrT="[Text]" phldr="0"/>
      <dgm:spPr/>
      <dgm:t>
        <a:bodyPr/>
        <a:lstStyle/>
        <a:p>
          <a:r>
            <a:rPr lang="en-GB" noProof="0" dirty="0"/>
            <a:t>Sample</a:t>
          </a:r>
        </a:p>
      </dgm:t>
    </dgm:pt>
    <dgm:pt modelId="{5F0DF820-7FF5-4936-AB5E-29607E92DF4E}" type="parTrans" cxnId="{C83D3468-FB97-4491-8063-A25436C2D992}">
      <dgm:prSet/>
      <dgm:spPr/>
      <dgm:t>
        <a:bodyPr/>
        <a:lstStyle/>
        <a:p>
          <a:endParaRPr lang="en-GB" noProof="0" dirty="0"/>
        </a:p>
      </dgm:t>
    </dgm:pt>
    <dgm:pt modelId="{25F32850-9745-4BB0-9E64-A17F82B1C952}" type="sibTrans" cxnId="{C83D3468-FB97-4491-8063-A25436C2D992}">
      <dgm:prSet/>
      <dgm:spPr/>
      <dgm:t>
        <a:bodyPr/>
        <a:lstStyle/>
        <a:p>
          <a:endParaRPr lang="en-GB" noProof="0" dirty="0"/>
        </a:p>
      </dgm:t>
    </dgm:pt>
    <dgm:pt modelId="{0D855217-D7D3-4A66-B0B9-BA252DD2C967}">
      <dgm:prSet phldrT="[Text]" phldr="0"/>
      <dgm:spPr/>
      <dgm:t>
        <a:bodyPr/>
        <a:lstStyle/>
        <a:p>
          <a:r>
            <a:rPr lang="en-GB" noProof="0" dirty="0"/>
            <a:t>Avoid decompression artifacts</a:t>
          </a:r>
        </a:p>
      </dgm:t>
    </dgm:pt>
    <dgm:pt modelId="{4652C35C-D7F1-47EA-94F7-A8CC2939F506}" type="parTrans" cxnId="{3F6B0284-2FDB-42EA-A8D7-8DE2BE64C961}">
      <dgm:prSet/>
      <dgm:spPr/>
      <dgm:t>
        <a:bodyPr/>
        <a:lstStyle/>
        <a:p>
          <a:endParaRPr lang="en-GB" noProof="0" dirty="0"/>
        </a:p>
      </dgm:t>
    </dgm:pt>
    <dgm:pt modelId="{5C8C6563-5848-4E8B-B923-58F8A5D32C6E}" type="sibTrans" cxnId="{3F6B0284-2FDB-42EA-A8D7-8DE2BE64C961}">
      <dgm:prSet/>
      <dgm:spPr/>
      <dgm:t>
        <a:bodyPr/>
        <a:lstStyle/>
        <a:p>
          <a:endParaRPr lang="en-GB" noProof="0" dirty="0"/>
        </a:p>
      </dgm:t>
    </dgm:pt>
    <dgm:pt modelId="{695AE500-23E1-4263-BB45-393D5AF71CD5}">
      <dgm:prSet phldrT="[Text]" phldr="0"/>
      <dgm:spPr/>
      <dgm:t>
        <a:bodyPr/>
        <a:lstStyle/>
        <a:p>
          <a:r>
            <a:rPr lang="en-GB" noProof="0" dirty="0"/>
            <a:t>Extract</a:t>
          </a:r>
        </a:p>
      </dgm:t>
    </dgm:pt>
    <dgm:pt modelId="{5B4C12A6-4380-447B-BA1E-6CB95CCAE6C2}" type="parTrans" cxnId="{F9445F49-5C7E-4E20-9FF3-680E3E357741}">
      <dgm:prSet/>
      <dgm:spPr/>
      <dgm:t>
        <a:bodyPr/>
        <a:lstStyle/>
        <a:p>
          <a:endParaRPr lang="en-GB" noProof="0" dirty="0"/>
        </a:p>
      </dgm:t>
    </dgm:pt>
    <dgm:pt modelId="{FDD72E6B-6841-4EF5-9F04-00B5187ED7B5}" type="sibTrans" cxnId="{F9445F49-5C7E-4E20-9FF3-680E3E357741}">
      <dgm:prSet/>
      <dgm:spPr/>
      <dgm:t>
        <a:bodyPr/>
        <a:lstStyle/>
        <a:p>
          <a:endParaRPr lang="en-GB" noProof="0" dirty="0"/>
        </a:p>
      </dgm:t>
    </dgm:pt>
    <dgm:pt modelId="{0B4D479D-3CFE-4459-90E3-70C427FEE66B}">
      <dgm:prSet phldrT="[Text]" phldr="0"/>
      <dgm:spPr/>
      <dgm:t>
        <a:bodyPr/>
        <a:lstStyle/>
        <a:p>
          <a:r>
            <a:rPr lang="en-GB" noProof="0" dirty="0"/>
            <a:t>RNA / protein / lipids</a:t>
          </a:r>
        </a:p>
      </dgm:t>
    </dgm:pt>
    <dgm:pt modelId="{D8FD96CB-174A-438C-8D86-BAFDE3C86623}" type="parTrans" cxnId="{2956AD76-ACF3-459E-A43F-EC623F0E292F}">
      <dgm:prSet/>
      <dgm:spPr/>
      <dgm:t>
        <a:bodyPr/>
        <a:lstStyle/>
        <a:p>
          <a:endParaRPr lang="en-GB" noProof="0" dirty="0"/>
        </a:p>
      </dgm:t>
    </dgm:pt>
    <dgm:pt modelId="{3819FA2D-0CA1-4F5F-9606-E57D426E1B54}" type="sibTrans" cxnId="{2956AD76-ACF3-459E-A43F-EC623F0E292F}">
      <dgm:prSet/>
      <dgm:spPr/>
      <dgm:t>
        <a:bodyPr/>
        <a:lstStyle/>
        <a:p>
          <a:endParaRPr lang="en-GB" noProof="0" dirty="0"/>
        </a:p>
      </dgm:t>
    </dgm:pt>
    <dgm:pt modelId="{EA659B6A-83F2-473B-BD30-AA42C68448FD}">
      <dgm:prSet phldrT="[Text]" phldr="0"/>
      <dgm:spPr/>
      <dgm:t>
        <a:bodyPr/>
        <a:lstStyle/>
        <a:p>
          <a:r>
            <a:rPr lang="en-GB" noProof="0" dirty="0"/>
            <a:t>Integrate</a:t>
          </a:r>
        </a:p>
      </dgm:t>
    </dgm:pt>
    <dgm:pt modelId="{6EBC39FC-0F9C-417A-B626-B9156FF35812}" type="parTrans" cxnId="{9D2242E1-7E71-4031-B459-3FFDB82C42F4}">
      <dgm:prSet/>
      <dgm:spPr/>
      <dgm:t>
        <a:bodyPr/>
        <a:lstStyle/>
        <a:p>
          <a:endParaRPr lang="en-GB" noProof="0" dirty="0"/>
        </a:p>
      </dgm:t>
    </dgm:pt>
    <dgm:pt modelId="{70785178-D324-43D3-940B-7CE948E5CB9C}" type="sibTrans" cxnId="{9D2242E1-7E71-4031-B459-3FFDB82C42F4}">
      <dgm:prSet/>
      <dgm:spPr/>
      <dgm:t>
        <a:bodyPr/>
        <a:lstStyle/>
        <a:p>
          <a:endParaRPr lang="en-GB" noProof="0" dirty="0"/>
        </a:p>
      </dgm:t>
    </dgm:pt>
    <dgm:pt modelId="{949FD833-D0AF-46DB-9286-FBAE3EA9900D}">
      <dgm:prSet phldrT="[Text]" phldr="0"/>
      <dgm:spPr/>
      <dgm:t>
        <a:bodyPr/>
        <a:lstStyle/>
        <a:p>
          <a:r>
            <a:rPr lang="en-GB" noProof="0" dirty="0"/>
            <a:t>Model</a:t>
          </a:r>
        </a:p>
      </dgm:t>
    </dgm:pt>
    <dgm:pt modelId="{027D8FC5-1DFA-47A4-8D42-1DF37CA9976F}" type="parTrans" cxnId="{27CAF29F-C3F8-430C-A390-AEEEAABE9A04}">
      <dgm:prSet/>
      <dgm:spPr/>
      <dgm:t>
        <a:bodyPr/>
        <a:lstStyle/>
        <a:p>
          <a:endParaRPr lang="en-GB" noProof="0" dirty="0"/>
        </a:p>
      </dgm:t>
    </dgm:pt>
    <dgm:pt modelId="{B49969CC-4678-40D2-AEA0-9A6B6A5CD525}" type="sibTrans" cxnId="{27CAF29F-C3F8-430C-A390-AEEEAABE9A04}">
      <dgm:prSet/>
      <dgm:spPr/>
      <dgm:t>
        <a:bodyPr/>
        <a:lstStyle/>
        <a:p>
          <a:endParaRPr lang="en-GB" noProof="0" dirty="0"/>
        </a:p>
      </dgm:t>
    </dgm:pt>
    <dgm:pt modelId="{BBFEAFA9-4524-4D42-BF39-72F4169C2883}">
      <dgm:prSet/>
      <dgm:spPr/>
      <dgm:t>
        <a:bodyPr/>
        <a:lstStyle/>
        <a:p>
          <a:r>
            <a:rPr lang="en-GB" noProof="0" dirty="0"/>
            <a:t>Multi-</a:t>
          </a:r>
          <a:r>
            <a:rPr lang="en-GB" noProof="0" dirty="0" err="1"/>
            <a:t>ohmics</a:t>
          </a:r>
          <a:r>
            <a:rPr lang="en-GB" noProof="0" dirty="0"/>
            <a:t> + phenotype</a:t>
          </a:r>
        </a:p>
      </dgm:t>
    </dgm:pt>
    <dgm:pt modelId="{DAD2401C-0858-423C-AFF1-3E7F5D43CD3D}" type="parTrans" cxnId="{D7FEA37E-3F5B-46C9-AC2A-C4CFB96C3009}">
      <dgm:prSet/>
      <dgm:spPr/>
      <dgm:t>
        <a:bodyPr/>
        <a:lstStyle/>
        <a:p>
          <a:endParaRPr lang="en-GB" noProof="0" dirty="0"/>
        </a:p>
      </dgm:t>
    </dgm:pt>
    <dgm:pt modelId="{97540B25-2391-4110-B806-77211C4DE9AF}" type="sibTrans" cxnId="{D7FEA37E-3F5B-46C9-AC2A-C4CFB96C3009}">
      <dgm:prSet/>
      <dgm:spPr/>
      <dgm:t>
        <a:bodyPr/>
        <a:lstStyle/>
        <a:p>
          <a:endParaRPr lang="en-GB" noProof="0" dirty="0"/>
        </a:p>
      </dgm:t>
    </dgm:pt>
    <dgm:pt modelId="{AE5DA9FF-FF48-4110-8BDE-3C8217AD7E48}">
      <dgm:prSet/>
      <dgm:spPr/>
      <dgm:t>
        <a:bodyPr/>
        <a:lstStyle/>
        <a:p>
          <a:r>
            <a:rPr lang="en-GB" noProof="0" dirty="0"/>
            <a:t>Mechanism - prediction</a:t>
          </a:r>
        </a:p>
      </dgm:t>
    </dgm:pt>
    <dgm:pt modelId="{44A2C25E-2784-42EB-94FC-1B6F322B045B}" type="parTrans" cxnId="{E1CF5F7D-0FA2-4A63-921F-429D67C88CD1}">
      <dgm:prSet/>
      <dgm:spPr/>
      <dgm:t>
        <a:bodyPr/>
        <a:lstStyle/>
        <a:p>
          <a:endParaRPr lang="en-GB" noProof="0" dirty="0"/>
        </a:p>
      </dgm:t>
    </dgm:pt>
    <dgm:pt modelId="{15E276A0-497C-4BD7-80DF-33553F6340AD}" type="sibTrans" cxnId="{E1CF5F7D-0FA2-4A63-921F-429D67C88CD1}">
      <dgm:prSet/>
      <dgm:spPr/>
      <dgm:t>
        <a:bodyPr/>
        <a:lstStyle/>
        <a:p>
          <a:endParaRPr lang="en-GB" noProof="0" dirty="0"/>
        </a:p>
      </dgm:t>
    </dgm:pt>
    <dgm:pt modelId="{C1FE2AF8-9D68-475E-A086-9DFA0C6633B2}" type="pres">
      <dgm:prSet presAssocID="{4D7D3463-DBB8-4BB0-B7C6-7A009D527BAE}" presName="Name0" presStyleCnt="0">
        <dgm:presLayoutVars>
          <dgm:dir/>
          <dgm:animLvl val="lvl"/>
          <dgm:resizeHandles val="exact"/>
        </dgm:presLayoutVars>
      </dgm:prSet>
      <dgm:spPr/>
    </dgm:pt>
    <dgm:pt modelId="{A0FD960B-27DE-41B2-BFF3-653E77409B9E}" type="pres">
      <dgm:prSet presAssocID="{4D7D3463-DBB8-4BB0-B7C6-7A009D527BAE}" presName="tSp" presStyleCnt="0"/>
      <dgm:spPr/>
    </dgm:pt>
    <dgm:pt modelId="{E24AF9EE-E371-4239-959E-5DA6BA3EFFF4}" type="pres">
      <dgm:prSet presAssocID="{4D7D3463-DBB8-4BB0-B7C6-7A009D527BAE}" presName="bSp" presStyleCnt="0"/>
      <dgm:spPr/>
    </dgm:pt>
    <dgm:pt modelId="{602FF36F-F0D3-44F7-AB2F-C3BEE9008E46}" type="pres">
      <dgm:prSet presAssocID="{4D7D3463-DBB8-4BB0-B7C6-7A009D527BAE}" presName="process" presStyleCnt="0"/>
      <dgm:spPr/>
    </dgm:pt>
    <dgm:pt modelId="{0E958B8B-2AA3-47BE-BFD8-B5F70F3789B0}" type="pres">
      <dgm:prSet presAssocID="{12359BFF-D034-4E94-BB0A-B8DF1D9B270A}" presName="composite1" presStyleCnt="0"/>
      <dgm:spPr/>
    </dgm:pt>
    <dgm:pt modelId="{5143826F-E380-4890-9460-E41CC780C010}" type="pres">
      <dgm:prSet presAssocID="{12359BFF-D034-4E94-BB0A-B8DF1D9B270A}" presName="dummyNode1" presStyleLbl="node1" presStyleIdx="0" presStyleCnt="5"/>
      <dgm:spPr/>
    </dgm:pt>
    <dgm:pt modelId="{567F0C9A-3082-449F-BCE8-4A5BF4C48579}" type="pres">
      <dgm:prSet presAssocID="{12359BFF-D034-4E94-BB0A-B8DF1D9B270A}" presName="childNode1" presStyleLbl="bgAcc1" presStyleIdx="0" presStyleCnt="5">
        <dgm:presLayoutVars>
          <dgm:bulletEnabled val="1"/>
        </dgm:presLayoutVars>
      </dgm:prSet>
      <dgm:spPr/>
    </dgm:pt>
    <dgm:pt modelId="{FB2E0943-9FDD-4F6A-92D0-37B59A3F6EE8}" type="pres">
      <dgm:prSet presAssocID="{12359BFF-D034-4E94-BB0A-B8DF1D9B270A}" presName="childNode1tx" presStyleLbl="bgAcc1" presStyleIdx="0" presStyleCnt="5">
        <dgm:presLayoutVars>
          <dgm:bulletEnabled val="1"/>
        </dgm:presLayoutVars>
      </dgm:prSet>
      <dgm:spPr/>
    </dgm:pt>
    <dgm:pt modelId="{FC7BA4A3-2B0E-45BF-9A98-E54CFBAC06B9}" type="pres">
      <dgm:prSet presAssocID="{12359BFF-D034-4E94-BB0A-B8DF1D9B270A}" presName="parentNode1" presStyleLbl="node1" presStyleIdx="0" presStyleCnt="5">
        <dgm:presLayoutVars>
          <dgm:chMax val="1"/>
          <dgm:bulletEnabled val="1"/>
        </dgm:presLayoutVars>
      </dgm:prSet>
      <dgm:spPr/>
    </dgm:pt>
    <dgm:pt modelId="{6CC087C8-D539-48D8-868C-5CDB76EC8A37}" type="pres">
      <dgm:prSet presAssocID="{12359BFF-D034-4E94-BB0A-B8DF1D9B270A}" presName="connSite1" presStyleCnt="0"/>
      <dgm:spPr/>
    </dgm:pt>
    <dgm:pt modelId="{5FB64460-804E-4022-9164-F07F63E2B437}" type="pres">
      <dgm:prSet presAssocID="{EF012423-BC29-410C-B312-25E26F212462}" presName="Name9" presStyleLbl="sibTrans2D1" presStyleIdx="0" presStyleCnt="4"/>
      <dgm:spPr/>
    </dgm:pt>
    <dgm:pt modelId="{A4F6B6A8-3F7A-42DA-98ED-47D7F74584C0}" type="pres">
      <dgm:prSet presAssocID="{CD5B8BB8-96A6-4320-8A02-94F50EDA9CB3}" presName="composite2" presStyleCnt="0"/>
      <dgm:spPr/>
    </dgm:pt>
    <dgm:pt modelId="{A9A43923-249F-4EA0-9647-86AA3DCF6656}" type="pres">
      <dgm:prSet presAssocID="{CD5B8BB8-96A6-4320-8A02-94F50EDA9CB3}" presName="dummyNode2" presStyleLbl="node1" presStyleIdx="0" presStyleCnt="5"/>
      <dgm:spPr/>
    </dgm:pt>
    <dgm:pt modelId="{C4E638A4-A6A2-4BB6-ABFA-F86B76120E4D}" type="pres">
      <dgm:prSet presAssocID="{CD5B8BB8-96A6-4320-8A02-94F50EDA9CB3}" presName="childNode2" presStyleLbl="bgAcc1" presStyleIdx="1" presStyleCnt="5">
        <dgm:presLayoutVars>
          <dgm:bulletEnabled val="1"/>
        </dgm:presLayoutVars>
      </dgm:prSet>
      <dgm:spPr/>
    </dgm:pt>
    <dgm:pt modelId="{67C64328-CCD2-4E27-ACB9-26DEB21B6BFD}" type="pres">
      <dgm:prSet presAssocID="{CD5B8BB8-96A6-4320-8A02-94F50EDA9CB3}" presName="childNode2tx" presStyleLbl="bgAcc1" presStyleIdx="1" presStyleCnt="5">
        <dgm:presLayoutVars>
          <dgm:bulletEnabled val="1"/>
        </dgm:presLayoutVars>
      </dgm:prSet>
      <dgm:spPr/>
    </dgm:pt>
    <dgm:pt modelId="{7CF101BF-0F15-4598-B07D-88087B9D4DFF}" type="pres">
      <dgm:prSet presAssocID="{CD5B8BB8-96A6-4320-8A02-94F50EDA9CB3}" presName="parentNode2" presStyleLbl="node1" presStyleIdx="1" presStyleCnt="5">
        <dgm:presLayoutVars>
          <dgm:chMax val="0"/>
          <dgm:bulletEnabled val="1"/>
        </dgm:presLayoutVars>
      </dgm:prSet>
      <dgm:spPr/>
    </dgm:pt>
    <dgm:pt modelId="{CDCA3E7B-FCBE-484F-B935-F34A743E9758}" type="pres">
      <dgm:prSet presAssocID="{CD5B8BB8-96A6-4320-8A02-94F50EDA9CB3}" presName="connSite2" presStyleCnt="0"/>
      <dgm:spPr/>
    </dgm:pt>
    <dgm:pt modelId="{40A10679-797E-4E08-AF56-8E3B50370589}" type="pres">
      <dgm:prSet presAssocID="{25F32850-9745-4BB0-9E64-A17F82B1C952}" presName="Name18" presStyleLbl="sibTrans2D1" presStyleIdx="1" presStyleCnt="4"/>
      <dgm:spPr/>
    </dgm:pt>
    <dgm:pt modelId="{26B6D2FB-3F0E-408A-9AB7-8276E5469C8B}" type="pres">
      <dgm:prSet presAssocID="{695AE500-23E1-4263-BB45-393D5AF71CD5}" presName="composite1" presStyleCnt="0"/>
      <dgm:spPr/>
    </dgm:pt>
    <dgm:pt modelId="{88833EC6-5059-4528-8012-4D88C51149A7}" type="pres">
      <dgm:prSet presAssocID="{695AE500-23E1-4263-BB45-393D5AF71CD5}" presName="dummyNode1" presStyleLbl="node1" presStyleIdx="1" presStyleCnt="5"/>
      <dgm:spPr/>
    </dgm:pt>
    <dgm:pt modelId="{7B7BBB4C-BC94-4349-A0FE-32F4906388C9}" type="pres">
      <dgm:prSet presAssocID="{695AE500-23E1-4263-BB45-393D5AF71CD5}" presName="childNode1" presStyleLbl="bgAcc1" presStyleIdx="2" presStyleCnt="5">
        <dgm:presLayoutVars>
          <dgm:bulletEnabled val="1"/>
        </dgm:presLayoutVars>
      </dgm:prSet>
      <dgm:spPr/>
    </dgm:pt>
    <dgm:pt modelId="{EA438AF8-0FF2-4234-A675-EAFD2E0E547A}" type="pres">
      <dgm:prSet presAssocID="{695AE500-23E1-4263-BB45-393D5AF71CD5}" presName="childNode1tx" presStyleLbl="bgAcc1" presStyleIdx="2" presStyleCnt="5">
        <dgm:presLayoutVars>
          <dgm:bulletEnabled val="1"/>
        </dgm:presLayoutVars>
      </dgm:prSet>
      <dgm:spPr/>
    </dgm:pt>
    <dgm:pt modelId="{7B8454F7-3A30-4945-95B9-022C6556032F}" type="pres">
      <dgm:prSet presAssocID="{695AE500-23E1-4263-BB45-393D5AF71CD5}" presName="parentNode1" presStyleLbl="node1" presStyleIdx="2" presStyleCnt="5">
        <dgm:presLayoutVars>
          <dgm:chMax val="1"/>
          <dgm:bulletEnabled val="1"/>
        </dgm:presLayoutVars>
      </dgm:prSet>
      <dgm:spPr/>
    </dgm:pt>
    <dgm:pt modelId="{1C1B513F-7C6D-4A30-8651-D7BF8B34749E}" type="pres">
      <dgm:prSet presAssocID="{695AE500-23E1-4263-BB45-393D5AF71CD5}" presName="connSite1" presStyleCnt="0"/>
      <dgm:spPr/>
    </dgm:pt>
    <dgm:pt modelId="{B3C63ADA-3CFB-4223-8328-3D3AA65B0471}" type="pres">
      <dgm:prSet presAssocID="{FDD72E6B-6841-4EF5-9F04-00B5187ED7B5}" presName="Name9" presStyleLbl="sibTrans2D1" presStyleIdx="2" presStyleCnt="4"/>
      <dgm:spPr/>
    </dgm:pt>
    <dgm:pt modelId="{A85763E9-1955-4425-AC5D-52DC150EB520}" type="pres">
      <dgm:prSet presAssocID="{EA659B6A-83F2-473B-BD30-AA42C68448FD}" presName="composite2" presStyleCnt="0"/>
      <dgm:spPr/>
    </dgm:pt>
    <dgm:pt modelId="{0218CCD7-281A-48E7-BD12-6BC2DD735C17}" type="pres">
      <dgm:prSet presAssocID="{EA659B6A-83F2-473B-BD30-AA42C68448FD}" presName="dummyNode2" presStyleLbl="node1" presStyleIdx="2" presStyleCnt="5"/>
      <dgm:spPr/>
    </dgm:pt>
    <dgm:pt modelId="{D2517D10-FCD0-4B5B-A35F-B9E9A6700DB6}" type="pres">
      <dgm:prSet presAssocID="{EA659B6A-83F2-473B-BD30-AA42C68448FD}" presName="childNode2" presStyleLbl="bgAcc1" presStyleIdx="3" presStyleCnt="5">
        <dgm:presLayoutVars>
          <dgm:bulletEnabled val="1"/>
        </dgm:presLayoutVars>
      </dgm:prSet>
      <dgm:spPr/>
    </dgm:pt>
    <dgm:pt modelId="{0FB02064-6035-44E7-9D77-BCDF8B8B987F}" type="pres">
      <dgm:prSet presAssocID="{EA659B6A-83F2-473B-BD30-AA42C68448FD}" presName="childNode2tx" presStyleLbl="bgAcc1" presStyleIdx="3" presStyleCnt="5">
        <dgm:presLayoutVars>
          <dgm:bulletEnabled val="1"/>
        </dgm:presLayoutVars>
      </dgm:prSet>
      <dgm:spPr/>
    </dgm:pt>
    <dgm:pt modelId="{88EB6A0F-F389-42C5-BE0F-4F49AE6396C3}" type="pres">
      <dgm:prSet presAssocID="{EA659B6A-83F2-473B-BD30-AA42C68448FD}" presName="parentNode2" presStyleLbl="node1" presStyleIdx="3" presStyleCnt="5">
        <dgm:presLayoutVars>
          <dgm:chMax val="0"/>
          <dgm:bulletEnabled val="1"/>
        </dgm:presLayoutVars>
      </dgm:prSet>
      <dgm:spPr/>
    </dgm:pt>
    <dgm:pt modelId="{EFF9F8B5-93CF-4633-8A5F-30EA6A9B8762}" type="pres">
      <dgm:prSet presAssocID="{EA659B6A-83F2-473B-BD30-AA42C68448FD}" presName="connSite2" presStyleCnt="0"/>
      <dgm:spPr/>
    </dgm:pt>
    <dgm:pt modelId="{39119229-C30C-405C-9A1A-1255B425C601}" type="pres">
      <dgm:prSet presAssocID="{70785178-D324-43D3-940B-7CE948E5CB9C}" presName="Name18" presStyleLbl="sibTrans2D1" presStyleIdx="3" presStyleCnt="4"/>
      <dgm:spPr/>
    </dgm:pt>
    <dgm:pt modelId="{5C6B09DD-CD33-41B4-AD53-8A3B458812A9}" type="pres">
      <dgm:prSet presAssocID="{949FD833-D0AF-46DB-9286-FBAE3EA9900D}" presName="composite1" presStyleCnt="0"/>
      <dgm:spPr/>
    </dgm:pt>
    <dgm:pt modelId="{C5699BD1-028A-4842-B5F0-EC5D75DA222A}" type="pres">
      <dgm:prSet presAssocID="{949FD833-D0AF-46DB-9286-FBAE3EA9900D}" presName="dummyNode1" presStyleLbl="node1" presStyleIdx="3" presStyleCnt="5"/>
      <dgm:spPr/>
    </dgm:pt>
    <dgm:pt modelId="{F2F35684-BBC8-423E-9571-FD5BCC09C232}" type="pres">
      <dgm:prSet presAssocID="{949FD833-D0AF-46DB-9286-FBAE3EA9900D}" presName="childNode1" presStyleLbl="bgAcc1" presStyleIdx="4" presStyleCnt="5">
        <dgm:presLayoutVars>
          <dgm:bulletEnabled val="1"/>
        </dgm:presLayoutVars>
      </dgm:prSet>
      <dgm:spPr/>
    </dgm:pt>
    <dgm:pt modelId="{387C40CC-6A93-428F-AC25-18F903AAC67A}" type="pres">
      <dgm:prSet presAssocID="{949FD833-D0AF-46DB-9286-FBAE3EA9900D}" presName="childNode1tx" presStyleLbl="bgAcc1" presStyleIdx="4" presStyleCnt="5">
        <dgm:presLayoutVars>
          <dgm:bulletEnabled val="1"/>
        </dgm:presLayoutVars>
      </dgm:prSet>
      <dgm:spPr/>
    </dgm:pt>
    <dgm:pt modelId="{992323D1-286C-401A-9F10-A76DA0B658D9}" type="pres">
      <dgm:prSet presAssocID="{949FD833-D0AF-46DB-9286-FBAE3EA9900D}" presName="parentNode1" presStyleLbl="node1" presStyleIdx="4" presStyleCnt="5">
        <dgm:presLayoutVars>
          <dgm:chMax val="1"/>
          <dgm:bulletEnabled val="1"/>
        </dgm:presLayoutVars>
      </dgm:prSet>
      <dgm:spPr/>
    </dgm:pt>
    <dgm:pt modelId="{3DCDBE65-A0AF-47F1-8D90-5894ECC6A91C}" type="pres">
      <dgm:prSet presAssocID="{949FD833-D0AF-46DB-9286-FBAE3EA9900D}" presName="connSite1" presStyleCnt="0"/>
      <dgm:spPr/>
    </dgm:pt>
  </dgm:ptLst>
  <dgm:cxnLst>
    <dgm:cxn modelId="{12764201-ADCD-4803-A31B-C5E1BB483617}" type="presOf" srcId="{BBFEAFA9-4524-4D42-BF39-72F4169C2883}" destId="{D2517D10-FCD0-4B5B-A35F-B9E9A6700DB6}" srcOrd="0" destOrd="0" presId="urn:microsoft.com/office/officeart/2005/8/layout/hProcess4"/>
    <dgm:cxn modelId="{2E8F600B-73A3-4083-BECA-626D298B9828}" type="presOf" srcId="{CD5B8BB8-96A6-4320-8A02-94F50EDA9CB3}" destId="{7CF101BF-0F15-4598-B07D-88087B9D4DFF}" srcOrd="0" destOrd="0" presId="urn:microsoft.com/office/officeart/2005/8/layout/hProcess4"/>
    <dgm:cxn modelId="{EEBDDA15-5280-42DA-A937-0F544584F0E7}" type="presOf" srcId="{0D855217-D7D3-4A66-B0B9-BA252DD2C967}" destId="{C4E638A4-A6A2-4BB6-ABFA-F86B76120E4D}" srcOrd="0" destOrd="0" presId="urn:microsoft.com/office/officeart/2005/8/layout/hProcess4"/>
    <dgm:cxn modelId="{29EB121B-4E1E-446E-9B8F-6AC765ADD19D}" type="presOf" srcId="{949FD833-D0AF-46DB-9286-FBAE3EA9900D}" destId="{992323D1-286C-401A-9F10-A76DA0B658D9}" srcOrd="0" destOrd="0" presId="urn:microsoft.com/office/officeart/2005/8/layout/hProcess4"/>
    <dgm:cxn modelId="{1597E226-249A-479F-B433-97936F48BA56}" type="presOf" srcId="{AE5DA9FF-FF48-4110-8BDE-3C8217AD7E48}" destId="{387C40CC-6A93-428F-AC25-18F903AAC67A}" srcOrd="1" destOrd="0" presId="urn:microsoft.com/office/officeart/2005/8/layout/hProcess4"/>
    <dgm:cxn modelId="{3A2FB729-3E82-4351-B33D-0AFB98987406}" srcId="{12359BFF-D034-4E94-BB0A-B8DF1D9B270A}" destId="{DB94106B-517D-4700-B62D-2CE6627B06ED}" srcOrd="0" destOrd="0" parTransId="{0DCCFEE0-B13C-43A2-B4FE-6A1C601F6DF6}" sibTransId="{F3351DE5-4F95-47D5-978A-3E102D6D4813}"/>
    <dgm:cxn modelId="{18BC183B-E422-46EA-B1AA-6394F43D34B2}" type="presOf" srcId="{DB94106B-517D-4700-B62D-2CE6627B06ED}" destId="{567F0C9A-3082-449F-BCE8-4A5BF4C48579}" srcOrd="0" destOrd="0" presId="urn:microsoft.com/office/officeart/2005/8/layout/hProcess4"/>
    <dgm:cxn modelId="{12AF3463-E0DC-4DAD-9B5F-4F5F560C021E}" type="presOf" srcId="{12359BFF-D034-4E94-BB0A-B8DF1D9B270A}" destId="{FC7BA4A3-2B0E-45BF-9A98-E54CFBAC06B9}" srcOrd="0" destOrd="0" presId="urn:microsoft.com/office/officeart/2005/8/layout/hProcess4"/>
    <dgm:cxn modelId="{9DBF5643-D7A8-4B0D-AF42-9D67B3AFD945}" type="presOf" srcId="{BBFEAFA9-4524-4D42-BF39-72F4169C2883}" destId="{0FB02064-6035-44E7-9D77-BCDF8B8B987F}" srcOrd="1" destOrd="0" presId="urn:microsoft.com/office/officeart/2005/8/layout/hProcess4"/>
    <dgm:cxn modelId="{2FFB7544-8295-4A8D-AD40-E0AE296BA6FB}" type="presOf" srcId="{DB94106B-517D-4700-B62D-2CE6627B06ED}" destId="{FB2E0943-9FDD-4F6A-92D0-37B59A3F6EE8}" srcOrd="1" destOrd="0" presId="urn:microsoft.com/office/officeart/2005/8/layout/hProcess4"/>
    <dgm:cxn modelId="{C83D3468-FB97-4491-8063-A25436C2D992}" srcId="{4D7D3463-DBB8-4BB0-B7C6-7A009D527BAE}" destId="{CD5B8BB8-96A6-4320-8A02-94F50EDA9CB3}" srcOrd="1" destOrd="0" parTransId="{5F0DF820-7FF5-4936-AB5E-29607E92DF4E}" sibTransId="{25F32850-9745-4BB0-9E64-A17F82B1C952}"/>
    <dgm:cxn modelId="{F9445F49-5C7E-4E20-9FF3-680E3E357741}" srcId="{4D7D3463-DBB8-4BB0-B7C6-7A009D527BAE}" destId="{695AE500-23E1-4263-BB45-393D5AF71CD5}" srcOrd="2" destOrd="0" parTransId="{5B4C12A6-4380-447B-BA1E-6CB95CCAE6C2}" sibTransId="{FDD72E6B-6841-4EF5-9F04-00B5187ED7B5}"/>
    <dgm:cxn modelId="{4E24C469-73D6-4D34-91DA-5B5E6ABF55D2}" type="presOf" srcId="{695AE500-23E1-4263-BB45-393D5AF71CD5}" destId="{7B8454F7-3A30-4945-95B9-022C6556032F}" srcOrd="0" destOrd="0" presId="urn:microsoft.com/office/officeart/2005/8/layout/hProcess4"/>
    <dgm:cxn modelId="{3CB7A174-71AF-4730-9DDD-091273F0929B}" type="presOf" srcId="{AE5DA9FF-FF48-4110-8BDE-3C8217AD7E48}" destId="{F2F35684-BBC8-423E-9571-FD5BCC09C232}" srcOrd="0" destOrd="0" presId="urn:microsoft.com/office/officeart/2005/8/layout/hProcess4"/>
    <dgm:cxn modelId="{2956AD76-ACF3-459E-A43F-EC623F0E292F}" srcId="{695AE500-23E1-4263-BB45-393D5AF71CD5}" destId="{0B4D479D-3CFE-4459-90E3-70C427FEE66B}" srcOrd="0" destOrd="0" parTransId="{D8FD96CB-174A-438C-8D86-BAFDE3C86623}" sibTransId="{3819FA2D-0CA1-4F5F-9606-E57D426E1B54}"/>
    <dgm:cxn modelId="{83E09D77-BD8A-4EE9-8E00-C09573CF0971}" type="presOf" srcId="{0B4D479D-3CFE-4459-90E3-70C427FEE66B}" destId="{EA438AF8-0FF2-4234-A675-EAFD2E0E547A}" srcOrd="1" destOrd="0" presId="urn:microsoft.com/office/officeart/2005/8/layout/hProcess4"/>
    <dgm:cxn modelId="{E1CF5F7D-0FA2-4A63-921F-429D67C88CD1}" srcId="{949FD833-D0AF-46DB-9286-FBAE3EA9900D}" destId="{AE5DA9FF-FF48-4110-8BDE-3C8217AD7E48}" srcOrd="0" destOrd="0" parTransId="{44A2C25E-2784-42EB-94FC-1B6F322B045B}" sibTransId="{15E276A0-497C-4BD7-80DF-33553F6340AD}"/>
    <dgm:cxn modelId="{D7FEA37E-3F5B-46C9-AC2A-C4CFB96C3009}" srcId="{EA659B6A-83F2-473B-BD30-AA42C68448FD}" destId="{BBFEAFA9-4524-4D42-BF39-72F4169C2883}" srcOrd="0" destOrd="0" parTransId="{DAD2401C-0858-423C-AFF1-3E7F5D43CD3D}" sibTransId="{97540B25-2391-4110-B806-77211C4DE9AF}"/>
    <dgm:cxn modelId="{3F6B0284-2FDB-42EA-A8D7-8DE2BE64C961}" srcId="{CD5B8BB8-96A6-4320-8A02-94F50EDA9CB3}" destId="{0D855217-D7D3-4A66-B0B9-BA252DD2C967}" srcOrd="0" destOrd="0" parTransId="{4652C35C-D7F1-47EA-94F7-A8CC2939F506}" sibTransId="{5C8C6563-5848-4E8B-B923-58F8A5D32C6E}"/>
    <dgm:cxn modelId="{0CC62A8F-E6D2-43E2-9662-CFD873247471}" type="presOf" srcId="{FDD72E6B-6841-4EF5-9F04-00B5187ED7B5}" destId="{B3C63ADA-3CFB-4223-8328-3D3AA65B0471}" srcOrd="0" destOrd="0" presId="urn:microsoft.com/office/officeart/2005/8/layout/hProcess4"/>
    <dgm:cxn modelId="{3EC90790-F9CC-4367-8C90-D213D8550EF7}" type="presOf" srcId="{0D855217-D7D3-4A66-B0B9-BA252DD2C967}" destId="{67C64328-CCD2-4E27-ACB9-26DEB21B6BFD}" srcOrd="1" destOrd="0" presId="urn:microsoft.com/office/officeart/2005/8/layout/hProcess4"/>
    <dgm:cxn modelId="{2717B091-FD0D-40BF-A82E-36454B5AFF50}" type="presOf" srcId="{EA659B6A-83F2-473B-BD30-AA42C68448FD}" destId="{88EB6A0F-F389-42C5-BE0F-4F49AE6396C3}" srcOrd="0" destOrd="0" presId="urn:microsoft.com/office/officeart/2005/8/layout/hProcess4"/>
    <dgm:cxn modelId="{27CAF29F-C3F8-430C-A390-AEEEAABE9A04}" srcId="{4D7D3463-DBB8-4BB0-B7C6-7A009D527BAE}" destId="{949FD833-D0AF-46DB-9286-FBAE3EA9900D}" srcOrd="4" destOrd="0" parTransId="{027D8FC5-1DFA-47A4-8D42-1DF37CA9976F}" sibTransId="{B49969CC-4678-40D2-AEA0-9A6B6A5CD525}"/>
    <dgm:cxn modelId="{A1BD5CA8-9C9D-41C4-9A50-E8E34AE4CF6A}" type="presOf" srcId="{25F32850-9745-4BB0-9E64-A17F82B1C952}" destId="{40A10679-797E-4E08-AF56-8E3B50370589}" srcOrd="0" destOrd="0" presId="urn:microsoft.com/office/officeart/2005/8/layout/hProcess4"/>
    <dgm:cxn modelId="{0A94AAAC-D200-47FA-9202-55CE9CF85E13}" type="presOf" srcId="{EF012423-BC29-410C-B312-25E26F212462}" destId="{5FB64460-804E-4022-9164-F07F63E2B437}" srcOrd="0" destOrd="0" presId="urn:microsoft.com/office/officeart/2005/8/layout/hProcess4"/>
    <dgm:cxn modelId="{5DAE49CD-7004-42F4-880A-2E9C5B9030EE}" type="presOf" srcId="{4D7D3463-DBB8-4BB0-B7C6-7A009D527BAE}" destId="{C1FE2AF8-9D68-475E-A086-9DFA0C6633B2}" srcOrd="0" destOrd="0" presId="urn:microsoft.com/office/officeart/2005/8/layout/hProcess4"/>
    <dgm:cxn modelId="{D2B1D9D2-C5E2-4FBB-B006-A6A8DFD0333F}" type="presOf" srcId="{0B4D479D-3CFE-4459-90E3-70C427FEE66B}" destId="{7B7BBB4C-BC94-4349-A0FE-32F4906388C9}" srcOrd="0" destOrd="0" presId="urn:microsoft.com/office/officeart/2005/8/layout/hProcess4"/>
    <dgm:cxn modelId="{58E9E4D8-3EE8-491E-A197-6A73358DB1B7}" srcId="{4D7D3463-DBB8-4BB0-B7C6-7A009D527BAE}" destId="{12359BFF-D034-4E94-BB0A-B8DF1D9B270A}" srcOrd="0" destOrd="0" parTransId="{761F38C3-DC7B-4C7F-AEC6-A753D4C2768B}" sibTransId="{EF012423-BC29-410C-B312-25E26F212462}"/>
    <dgm:cxn modelId="{9D2242E1-7E71-4031-B459-3FFDB82C42F4}" srcId="{4D7D3463-DBB8-4BB0-B7C6-7A009D527BAE}" destId="{EA659B6A-83F2-473B-BD30-AA42C68448FD}" srcOrd="3" destOrd="0" parTransId="{6EBC39FC-0F9C-417A-B626-B9156FF35812}" sibTransId="{70785178-D324-43D3-940B-7CE948E5CB9C}"/>
    <dgm:cxn modelId="{C6660EF9-B73B-492F-89C9-90F5E833DA0A}" type="presOf" srcId="{70785178-D324-43D3-940B-7CE948E5CB9C}" destId="{39119229-C30C-405C-9A1A-1255B425C601}" srcOrd="0" destOrd="0" presId="urn:microsoft.com/office/officeart/2005/8/layout/hProcess4"/>
    <dgm:cxn modelId="{4B08B598-3D59-4E2C-B8DA-87B4E212CD2C}" type="presParOf" srcId="{C1FE2AF8-9D68-475E-A086-9DFA0C6633B2}" destId="{A0FD960B-27DE-41B2-BFF3-653E77409B9E}" srcOrd="0" destOrd="0" presId="urn:microsoft.com/office/officeart/2005/8/layout/hProcess4"/>
    <dgm:cxn modelId="{2399BB0F-3273-4C43-9874-A97ACDD7D7EA}" type="presParOf" srcId="{C1FE2AF8-9D68-475E-A086-9DFA0C6633B2}" destId="{E24AF9EE-E371-4239-959E-5DA6BA3EFFF4}" srcOrd="1" destOrd="0" presId="urn:microsoft.com/office/officeart/2005/8/layout/hProcess4"/>
    <dgm:cxn modelId="{9DCAAF98-7FBB-467C-9B9A-BA8C79D5B2DF}" type="presParOf" srcId="{C1FE2AF8-9D68-475E-A086-9DFA0C6633B2}" destId="{602FF36F-F0D3-44F7-AB2F-C3BEE9008E46}" srcOrd="2" destOrd="0" presId="urn:microsoft.com/office/officeart/2005/8/layout/hProcess4"/>
    <dgm:cxn modelId="{3E293BED-DC66-459F-9F6B-3E3FC1CB7EB4}" type="presParOf" srcId="{602FF36F-F0D3-44F7-AB2F-C3BEE9008E46}" destId="{0E958B8B-2AA3-47BE-BFD8-B5F70F3789B0}" srcOrd="0" destOrd="0" presId="urn:microsoft.com/office/officeart/2005/8/layout/hProcess4"/>
    <dgm:cxn modelId="{70BB5C23-C0C8-431A-A27E-1D0013BB6E63}" type="presParOf" srcId="{0E958B8B-2AA3-47BE-BFD8-B5F70F3789B0}" destId="{5143826F-E380-4890-9460-E41CC780C010}" srcOrd="0" destOrd="0" presId="urn:microsoft.com/office/officeart/2005/8/layout/hProcess4"/>
    <dgm:cxn modelId="{AAFBCF85-A7DC-45C6-A029-E767A07907D0}" type="presParOf" srcId="{0E958B8B-2AA3-47BE-BFD8-B5F70F3789B0}" destId="{567F0C9A-3082-449F-BCE8-4A5BF4C48579}" srcOrd="1" destOrd="0" presId="urn:microsoft.com/office/officeart/2005/8/layout/hProcess4"/>
    <dgm:cxn modelId="{7DD36E55-8E12-4963-A355-258F5BE602CE}" type="presParOf" srcId="{0E958B8B-2AA3-47BE-BFD8-B5F70F3789B0}" destId="{FB2E0943-9FDD-4F6A-92D0-37B59A3F6EE8}" srcOrd="2" destOrd="0" presId="urn:microsoft.com/office/officeart/2005/8/layout/hProcess4"/>
    <dgm:cxn modelId="{7B80777C-B19B-4D1D-87D6-8DE8AAB666A9}" type="presParOf" srcId="{0E958B8B-2AA3-47BE-BFD8-B5F70F3789B0}" destId="{FC7BA4A3-2B0E-45BF-9A98-E54CFBAC06B9}" srcOrd="3" destOrd="0" presId="urn:microsoft.com/office/officeart/2005/8/layout/hProcess4"/>
    <dgm:cxn modelId="{0385A81E-AB4B-4465-A8D9-1A21858D0A8A}" type="presParOf" srcId="{0E958B8B-2AA3-47BE-BFD8-B5F70F3789B0}" destId="{6CC087C8-D539-48D8-868C-5CDB76EC8A37}" srcOrd="4" destOrd="0" presId="urn:microsoft.com/office/officeart/2005/8/layout/hProcess4"/>
    <dgm:cxn modelId="{B8B3431C-1B59-4AC2-B748-E2313E2B0BDC}" type="presParOf" srcId="{602FF36F-F0D3-44F7-AB2F-C3BEE9008E46}" destId="{5FB64460-804E-4022-9164-F07F63E2B437}" srcOrd="1" destOrd="0" presId="urn:microsoft.com/office/officeart/2005/8/layout/hProcess4"/>
    <dgm:cxn modelId="{9F948643-EA8A-4B08-9320-D0C71D676EA9}" type="presParOf" srcId="{602FF36F-F0D3-44F7-AB2F-C3BEE9008E46}" destId="{A4F6B6A8-3F7A-42DA-98ED-47D7F74584C0}" srcOrd="2" destOrd="0" presId="urn:microsoft.com/office/officeart/2005/8/layout/hProcess4"/>
    <dgm:cxn modelId="{503F51A3-1BEC-4501-9BCD-8C5709F2847B}" type="presParOf" srcId="{A4F6B6A8-3F7A-42DA-98ED-47D7F74584C0}" destId="{A9A43923-249F-4EA0-9647-86AA3DCF6656}" srcOrd="0" destOrd="0" presId="urn:microsoft.com/office/officeart/2005/8/layout/hProcess4"/>
    <dgm:cxn modelId="{4F4590F4-B25B-41D6-A7AF-8E91125A381A}" type="presParOf" srcId="{A4F6B6A8-3F7A-42DA-98ED-47D7F74584C0}" destId="{C4E638A4-A6A2-4BB6-ABFA-F86B76120E4D}" srcOrd="1" destOrd="0" presId="urn:microsoft.com/office/officeart/2005/8/layout/hProcess4"/>
    <dgm:cxn modelId="{49DA9EF6-ED71-4198-BD2F-44592905BF47}" type="presParOf" srcId="{A4F6B6A8-3F7A-42DA-98ED-47D7F74584C0}" destId="{67C64328-CCD2-4E27-ACB9-26DEB21B6BFD}" srcOrd="2" destOrd="0" presId="urn:microsoft.com/office/officeart/2005/8/layout/hProcess4"/>
    <dgm:cxn modelId="{F6A75707-F1E4-42AF-9FD3-B8375211E887}" type="presParOf" srcId="{A4F6B6A8-3F7A-42DA-98ED-47D7F74584C0}" destId="{7CF101BF-0F15-4598-B07D-88087B9D4DFF}" srcOrd="3" destOrd="0" presId="urn:microsoft.com/office/officeart/2005/8/layout/hProcess4"/>
    <dgm:cxn modelId="{33A5955C-2948-4E10-80A0-018F9E93502B}" type="presParOf" srcId="{A4F6B6A8-3F7A-42DA-98ED-47D7F74584C0}" destId="{CDCA3E7B-FCBE-484F-B935-F34A743E9758}" srcOrd="4" destOrd="0" presId="urn:microsoft.com/office/officeart/2005/8/layout/hProcess4"/>
    <dgm:cxn modelId="{BF170D35-3E6B-41F6-8C1E-64C8A748711C}" type="presParOf" srcId="{602FF36F-F0D3-44F7-AB2F-C3BEE9008E46}" destId="{40A10679-797E-4E08-AF56-8E3B50370589}" srcOrd="3" destOrd="0" presId="urn:microsoft.com/office/officeart/2005/8/layout/hProcess4"/>
    <dgm:cxn modelId="{46BD652A-0D25-4348-A5B1-75468AC8750F}" type="presParOf" srcId="{602FF36F-F0D3-44F7-AB2F-C3BEE9008E46}" destId="{26B6D2FB-3F0E-408A-9AB7-8276E5469C8B}" srcOrd="4" destOrd="0" presId="urn:microsoft.com/office/officeart/2005/8/layout/hProcess4"/>
    <dgm:cxn modelId="{B2ED9712-D7C2-4A7C-BE5D-016997825C0E}" type="presParOf" srcId="{26B6D2FB-3F0E-408A-9AB7-8276E5469C8B}" destId="{88833EC6-5059-4528-8012-4D88C51149A7}" srcOrd="0" destOrd="0" presId="urn:microsoft.com/office/officeart/2005/8/layout/hProcess4"/>
    <dgm:cxn modelId="{1FF30705-16EE-4494-9EE7-AB35C0316567}" type="presParOf" srcId="{26B6D2FB-3F0E-408A-9AB7-8276E5469C8B}" destId="{7B7BBB4C-BC94-4349-A0FE-32F4906388C9}" srcOrd="1" destOrd="0" presId="urn:microsoft.com/office/officeart/2005/8/layout/hProcess4"/>
    <dgm:cxn modelId="{91E167B0-0D2D-4DDD-87A6-7F2FBF5CC800}" type="presParOf" srcId="{26B6D2FB-3F0E-408A-9AB7-8276E5469C8B}" destId="{EA438AF8-0FF2-4234-A675-EAFD2E0E547A}" srcOrd="2" destOrd="0" presId="urn:microsoft.com/office/officeart/2005/8/layout/hProcess4"/>
    <dgm:cxn modelId="{275B8056-2A30-43CE-AD1F-596515329780}" type="presParOf" srcId="{26B6D2FB-3F0E-408A-9AB7-8276E5469C8B}" destId="{7B8454F7-3A30-4945-95B9-022C6556032F}" srcOrd="3" destOrd="0" presId="urn:microsoft.com/office/officeart/2005/8/layout/hProcess4"/>
    <dgm:cxn modelId="{898EB136-FAE6-4E9B-AD24-D873046EAEBA}" type="presParOf" srcId="{26B6D2FB-3F0E-408A-9AB7-8276E5469C8B}" destId="{1C1B513F-7C6D-4A30-8651-D7BF8B34749E}" srcOrd="4" destOrd="0" presId="urn:microsoft.com/office/officeart/2005/8/layout/hProcess4"/>
    <dgm:cxn modelId="{F2C05181-DC29-49FE-ABB0-7E6E61A98F51}" type="presParOf" srcId="{602FF36F-F0D3-44F7-AB2F-C3BEE9008E46}" destId="{B3C63ADA-3CFB-4223-8328-3D3AA65B0471}" srcOrd="5" destOrd="0" presId="urn:microsoft.com/office/officeart/2005/8/layout/hProcess4"/>
    <dgm:cxn modelId="{05AB878D-05F6-4D19-BC86-9DE1F2B94F3D}" type="presParOf" srcId="{602FF36F-F0D3-44F7-AB2F-C3BEE9008E46}" destId="{A85763E9-1955-4425-AC5D-52DC150EB520}" srcOrd="6" destOrd="0" presId="urn:microsoft.com/office/officeart/2005/8/layout/hProcess4"/>
    <dgm:cxn modelId="{7AB78D03-AB82-4C0B-BDCC-C809EC2C0519}" type="presParOf" srcId="{A85763E9-1955-4425-AC5D-52DC150EB520}" destId="{0218CCD7-281A-48E7-BD12-6BC2DD735C17}" srcOrd="0" destOrd="0" presId="urn:microsoft.com/office/officeart/2005/8/layout/hProcess4"/>
    <dgm:cxn modelId="{D0FCFB57-B27E-4511-87DE-60702E1A3E19}" type="presParOf" srcId="{A85763E9-1955-4425-AC5D-52DC150EB520}" destId="{D2517D10-FCD0-4B5B-A35F-B9E9A6700DB6}" srcOrd="1" destOrd="0" presId="urn:microsoft.com/office/officeart/2005/8/layout/hProcess4"/>
    <dgm:cxn modelId="{920BFADA-17CB-434F-9ED3-0D876E2B93D9}" type="presParOf" srcId="{A85763E9-1955-4425-AC5D-52DC150EB520}" destId="{0FB02064-6035-44E7-9D77-BCDF8B8B987F}" srcOrd="2" destOrd="0" presId="urn:microsoft.com/office/officeart/2005/8/layout/hProcess4"/>
    <dgm:cxn modelId="{7BC5182E-3686-443E-ADA6-E132AC515A8E}" type="presParOf" srcId="{A85763E9-1955-4425-AC5D-52DC150EB520}" destId="{88EB6A0F-F389-42C5-BE0F-4F49AE6396C3}" srcOrd="3" destOrd="0" presId="urn:microsoft.com/office/officeart/2005/8/layout/hProcess4"/>
    <dgm:cxn modelId="{3CACAF0E-CDCB-43DF-B726-3AC607BAD0F1}" type="presParOf" srcId="{A85763E9-1955-4425-AC5D-52DC150EB520}" destId="{EFF9F8B5-93CF-4633-8A5F-30EA6A9B8762}" srcOrd="4" destOrd="0" presId="urn:microsoft.com/office/officeart/2005/8/layout/hProcess4"/>
    <dgm:cxn modelId="{94627537-634D-4ACF-B388-6E9D183B500A}" type="presParOf" srcId="{602FF36F-F0D3-44F7-AB2F-C3BEE9008E46}" destId="{39119229-C30C-405C-9A1A-1255B425C601}" srcOrd="7" destOrd="0" presId="urn:microsoft.com/office/officeart/2005/8/layout/hProcess4"/>
    <dgm:cxn modelId="{962B56EB-F950-4F25-A446-27A90B13A32B}" type="presParOf" srcId="{602FF36F-F0D3-44F7-AB2F-C3BEE9008E46}" destId="{5C6B09DD-CD33-41B4-AD53-8A3B458812A9}" srcOrd="8" destOrd="0" presId="urn:microsoft.com/office/officeart/2005/8/layout/hProcess4"/>
    <dgm:cxn modelId="{4B160983-5BE5-415C-8E75-1680B673DDF2}" type="presParOf" srcId="{5C6B09DD-CD33-41B4-AD53-8A3B458812A9}" destId="{C5699BD1-028A-4842-B5F0-EC5D75DA222A}" srcOrd="0" destOrd="0" presId="urn:microsoft.com/office/officeart/2005/8/layout/hProcess4"/>
    <dgm:cxn modelId="{89C2728B-5B69-498F-929B-7F86861C9E34}" type="presParOf" srcId="{5C6B09DD-CD33-41B4-AD53-8A3B458812A9}" destId="{F2F35684-BBC8-423E-9571-FD5BCC09C232}" srcOrd="1" destOrd="0" presId="urn:microsoft.com/office/officeart/2005/8/layout/hProcess4"/>
    <dgm:cxn modelId="{E764BE3C-3E80-476C-BD30-BEC37AF9B319}" type="presParOf" srcId="{5C6B09DD-CD33-41B4-AD53-8A3B458812A9}" destId="{387C40CC-6A93-428F-AC25-18F903AAC67A}" srcOrd="2" destOrd="0" presId="urn:microsoft.com/office/officeart/2005/8/layout/hProcess4"/>
    <dgm:cxn modelId="{B6E98197-9908-4EA5-8C7E-326C18FF8E27}" type="presParOf" srcId="{5C6B09DD-CD33-41B4-AD53-8A3B458812A9}" destId="{992323D1-286C-401A-9F10-A76DA0B658D9}" srcOrd="3" destOrd="0" presId="urn:microsoft.com/office/officeart/2005/8/layout/hProcess4"/>
    <dgm:cxn modelId="{7503CB5A-EC20-4FF3-9AB5-98B69DB4F127}" type="presParOf" srcId="{5C6B09DD-CD33-41B4-AD53-8A3B458812A9}" destId="{3DCDBE65-A0AF-47F1-8D90-5894ECC6A91C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73840D5-4416-426E-8CEF-E0713578F0B4}" type="doc">
      <dgm:prSet loTypeId="urn:microsoft.com/office/officeart/2005/8/layout/radial6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ca-ES"/>
        </a:p>
      </dgm:t>
    </dgm:pt>
    <dgm:pt modelId="{494DFACA-5341-4582-8C7E-E5A408626C32}">
      <dgm:prSet phldrT="[Text]" phldr="0"/>
      <dgm:spPr/>
      <dgm:t>
        <a:bodyPr/>
        <a:lstStyle/>
        <a:p>
          <a:r>
            <a:rPr lang="en-GB" noProof="0" dirty="0"/>
            <a:t>Microbial inactivation</a:t>
          </a:r>
        </a:p>
      </dgm:t>
    </dgm:pt>
    <dgm:pt modelId="{8CC29F6B-5411-4EDC-B06D-AFC79E70AEA0}" type="parTrans" cxnId="{52BD5C03-C866-4195-91BD-888DA3CB8279}">
      <dgm:prSet/>
      <dgm:spPr/>
      <dgm:t>
        <a:bodyPr/>
        <a:lstStyle/>
        <a:p>
          <a:endParaRPr lang="ca-ES"/>
        </a:p>
      </dgm:t>
    </dgm:pt>
    <dgm:pt modelId="{7A19E3FB-CE3D-4BB5-9731-A68315975D14}" type="sibTrans" cxnId="{52BD5C03-C866-4195-91BD-888DA3CB8279}">
      <dgm:prSet/>
      <dgm:spPr/>
      <dgm:t>
        <a:bodyPr/>
        <a:lstStyle/>
        <a:p>
          <a:endParaRPr lang="ca-ES"/>
        </a:p>
      </dgm:t>
    </dgm:pt>
    <dgm:pt modelId="{8CDA63D5-0F08-45F1-83B1-D459B4031273}">
      <dgm:prSet phldrT="[Text]" phldr="0" custT="1"/>
      <dgm:spPr/>
      <dgm:t>
        <a:bodyPr/>
        <a:lstStyle/>
        <a:p>
          <a:r>
            <a:rPr lang="en-GB" sz="1050" noProof="0" dirty="0"/>
            <a:t>Antimicrobials</a:t>
          </a:r>
        </a:p>
      </dgm:t>
    </dgm:pt>
    <dgm:pt modelId="{072EBBA3-9E62-4B38-9C56-4CDFA1CECD79}" type="parTrans" cxnId="{285A23F4-08A2-4FBB-80FD-6EC8FA2084A6}">
      <dgm:prSet/>
      <dgm:spPr/>
      <dgm:t>
        <a:bodyPr/>
        <a:lstStyle/>
        <a:p>
          <a:endParaRPr lang="ca-ES"/>
        </a:p>
      </dgm:t>
    </dgm:pt>
    <dgm:pt modelId="{53E754B8-EEDE-4405-854C-0750183A4245}" type="sibTrans" cxnId="{285A23F4-08A2-4FBB-80FD-6EC8FA2084A6}">
      <dgm:prSet/>
      <dgm:spPr/>
      <dgm:t>
        <a:bodyPr/>
        <a:lstStyle/>
        <a:p>
          <a:endParaRPr lang="ca-ES"/>
        </a:p>
      </dgm:t>
    </dgm:pt>
    <dgm:pt modelId="{27449B60-97D1-43E7-8986-00552F269C4D}">
      <dgm:prSet phldrT="[Text]" phldr="0" custT="1"/>
      <dgm:spPr/>
      <dgm:t>
        <a:bodyPr/>
        <a:lstStyle/>
        <a:p>
          <a:r>
            <a:rPr lang="en-GB" sz="1050" noProof="0" dirty="0"/>
            <a:t>Pressure</a:t>
          </a:r>
        </a:p>
      </dgm:t>
    </dgm:pt>
    <dgm:pt modelId="{2490E861-A0B1-458C-9CC5-37305DDEA6E0}" type="parTrans" cxnId="{64938149-FB05-46BA-BBB0-702303A660ED}">
      <dgm:prSet/>
      <dgm:spPr/>
      <dgm:t>
        <a:bodyPr/>
        <a:lstStyle/>
        <a:p>
          <a:endParaRPr lang="ca-ES"/>
        </a:p>
      </dgm:t>
    </dgm:pt>
    <dgm:pt modelId="{2E9865AA-B20C-4CC3-8FC9-0DF6C85BF83D}" type="sibTrans" cxnId="{64938149-FB05-46BA-BBB0-702303A660ED}">
      <dgm:prSet/>
      <dgm:spPr/>
      <dgm:t>
        <a:bodyPr/>
        <a:lstStyle/>
        <a:p>
          <a:endParaRPr lang="ca-ES"/>
        </a:p>
      </dgm:t>
    </dgm:pt>
    <dgm:pt modelId="{D21751E5-EBDC-47E0-B379-B8CD6220E0CC}">
      <dgm:prSet phldrT="[Text]" phldr="0" custT="1"/>
      <dgm:spPr/>
      <dgm:t>
        <a:bodyPr/>
        <a:lstStyle/>
        <a:p>
          <a:r>
            <a:rPr lang="en-GB" sz="1050" noProof="0" dirty="0"/>
            <a:t>Temperature</a:t>
          </a:r>
        </a:p>
      </dgm:t>
    </dgm:pt>
    <dgm:pt modelId="{FEB7293E-4356-40FF-95FB-DD886E6D7845}" type="parTrans" cxnId="{CE4663C8-4C17-465F-998C-690FD161742F}">
      <dgm:prSet/>
      <dgm:spPr/>
      <dgm:t>
        <a:bodyPr/>
        <a:lstStyle/>
        <a:p>
          <a:endParaRPr lang="ca-ES"/>
        </a:p>
      </dgm:t>
    </dgm:pt>
    <dgm:pt modelId="{23675A14-15D4-4861-AA9A-45A7872BD8B7}" type="sibTrans" cxnId="{CE4663C8-4C17-465F-998C-690FD161742F}">
      <dgm:prSet/>
      <dgm:spPr/>
      <dgm:t>
        <a:bodyPr/>
        <a:lstStyle/>
        <a:p>
          <a:endParaRPr lang="ca-ES"/>
        </a:p>
      </dgm:t>
    </dgm:pt>
    <dgm:pt modelId="{329B003B-D9BD-4272-A3B4-48E634D2F81E}">
      <dgm:prSet phldrT="[Text]" phldr="0" custT="1"/>
      <dgm:spPr/>
      <dgm:t>
        <a:bodyPr/>
        <a:lstStyle/>
        <a:p>
          <a:r>
            <a:rPr lang="en-GB" sz="1050" noProof="0" dirty="0"/>
            <a:t>Matrix</a:t>
          </a:r>
        </a:p>
      </dgm:t>
    </dgm:pt>
    <dgm:pt modelId="{693B7065-C1B6-416D-9619-72AAB660A6E2}" type="parTrans" cxnId="{78716BE8-5770-4ABB-BF16-76079899635A}">
      <dgm:prSet/>
      <dgm:spPr/>
      <dgm:t>
        <a:bodyPr/>
        <a:lstStyle/>
        <a:p>
          <a:endParaRPr lang="ca-ES"/>
        </a:p>
      </dgm:t>
    </dgm:pt>
    <dgm:pt modelId="{0412731E-D27D-4D47-8CBB-1D1CF3904D3E}" type="sibTrans" cxnId="{78716BE8-5770-4ABB-BF16-76079899635A}">
      <dgm:prSet/>
      <dgm:spPr/>
      <dgm:t>
        <a:bodyPr/>
        <a:lstStyle/>
        <a:p>
          <a:endParaRPr lang="ca-ES"/>
        </a:p>
      </dgm:t>
    </dgm:pt>
    <dgm:pt modelId="{2146C41F-187B-4B58-AF6F-06750563D858}">
      <dgm:prSet phldrT="[Text]" phldr="0" custT="1"/>
      <dgm:spPr/>
      <dgm:t>
        <a:bodyPr/>
        <a:lstStyle/>
        <a:p>
          <a:r>
            <a:rPr lang="en-GB" sz="1050" noProof="0" dirty="0"/>
            <a:t>Recovery </a:t>
          </a:r>
          <a:r>
            <a:rPr lang="en-GB" sz="1050" noProof="0" dirty="0" err="1"/>
            <a:t>mèdium</a:t>
          </a:r>
          <a:endParaRPr lang="en-GB" sz="1050" noProof="0" dirty="0"/>
        </a:p>
      </dgm:t>
    </dgm:pt>
    <dgm:pt modelId="{AB6EE086-CEF9-49CD-A7CB-FF40DDF873A2}" type="parTrans" cxnId="{43A34EF1-D109-4C9F-BE2B-F800327617E9}">
      <dgm:prSet/>
      <dgm:spPr/>
      <dgm:t>
        <a:bodyPr/>
        <a:lstStyle/>
        <a:p>
          <a:endParaRPr lang="ca-ES"/>
        </a:p>
      </dgm:t>
    </dgm:pt>
    <dgm:pt modelId="{735FD83D-4D81-4133-93E5-A970777381CF}" type="sibTrans" cxnId="{43A34EF1-D109-4C9F-BE2B-F800327617E9}">
      <dgm:prSet/>
      <dgm:spPr/>
      <dgm:t>
        <a:bodyPr/>
        <a:lstStyle/>
        <a:p>
          <a:endParaRPr lang="ca-ES"/>
        </a:p>
      </dgm:t>
    </dgm:pt>
    <dgm:pt modelId="{5FB37F53-2FB5-43BB-A85B-469FA51CB4AA}">
      <dgm:prSet phldrT="[Text]" phldr="0" custT="1"/>
      <dgm:spPr/>
      <dgm:t>
        <a:bodyPr/>
        <a:lstStyle/>
        <a:p>
          <a:r>
            <a:rPr lang="en-GB" sz="1050" noProof="0" dirty="0"/>
            <a:t>pH / aw</a:t>
          </a:r>
        </a:p>
      </dgm:t>
    </dgm:pt>
    <dgm:pt modelId="{DE39BCB8-9D93-4580-BB12-411947037F94}" type="parTrans" cxnId="{DE7F2912-DB43-45EA-B47F-2CC8218533F2}">
      <dgm:prSet/>
      <dgm:spPr/>
      <dgm:t>
        <a:bodyPr/>
        <a:lstStyle/>
        <a:p>
          <a:endParaRPr lang="ca-ES"/>
        </a:p>
      </dgm:t>
    </dgm:pt>
    <dgm:pt modelId="{A08A6E92-9F9A-41DE-905B-C393582A28C7}" type="sibTrans" cxnId="{DE7F2912-DB43-45EA-B47F-2CC8218533F2}">
      <dgm:prSet/>
      <dgm:spPr/>
      <dgm:t>
        <a:bodyPr/>
        <a:lstStyle/>
        <a:p>
          <a:endParaRPr lang="ca-ES"/>
        </a:p>
      </dgm:t>
    </dgm:pt>
    <dgm:pt modelId="{A7AB82E3-715D-497F-964A-5505F40893FD}" type="pres">
      <dgm:prSet presAssocID="{B73840D5-4416-426E-8CEF-E0713578F0B4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E28B3CA-8CD7-495F-AA85-AA7D174473BD}" type="pres">
      <dgm:prSet presAssocID="{494DFACA-5341-4582-8C7E-E5A408626C32}" presName="centerShape" presStyleLbl="node0" presStyleIdx="0" presStyleCnt="1"/>
      <dgm:spPr/>
    </dgm:pt>
    <dgm:pt modelId="{3E9078C9-49F8-4E43-A192-6ACC307D0E2B}" type="pres">
      <dgm:prSet presAssocID="{8CDA63D5-0F08-45F1-83B1-D459B4031273}" presName="node" presStyleLbl="node1" presStyleIdx="0" presStyleCnt="6">
        <dgm:presLayoutVars>
          <dgm:bulletEnabled val="1"/>
        </dgm:presLayoutVars>
      </dgm:prSet>
      <dgm:spPr/>
    </dgm:pt>
    <dgm:pt modelId="{B1D203CA-11A1-4AD5-8B66-3245ED37683D}" type="pres">
      <dgm:prSet presAssocID="{8CDA63D5-0F08-45F1-83B1-D459B4031273}" presName="dummy" presStyleCnt="0"/>
      <dgm:spPr/>
    </dgm:pt>
    <dgm:pt modelId="{A8419322-F83E-4909-9494-EC039E00360E}" type="pres">
      <dgm:prSet presAssocID="{53E754B8-EEDE-4405-854C-0750183A4245}" presName="sibTrans" presStyleLbl="sibTrans2D1" presStyleIdx="0" presStyleCnt="6"/>
      <dgm:spPr/>
    </dgm:pt>
    <dgm:pt modelId="{60878A95-50DB-4665-BC7D-81C812C579A1}" type="pres">
      <dgm:prSet presAssocID="{27449B60-97D1-43E7-8986-00552F269C4D}" presName="node" presStyleLbl="node1" presStyleIdx="1" presStyleCnt="6">
        <dgm:presLayoutVars>
          <dgm:bulletEnabled val="1"/>
        </dgm:presLayoutVars>
      </dgm:prSet>
      <dgm:spPr/>
    </dgm:pt>
    <dgm:pt modelId="{C6048CB9-CA44-4327-B649-4100AE345514}" type="pres">
      <dgm:prSet presAssocID="{27449B60-97D1-43E7-8986-00552F269C4D}" presName="dummy" presStyleCnt="0"/>
      <dgm:spPr/>
    </dgm:pt>
    <dgm:pt modelId="{3A21A1D2-0C41-4155-904F-F6A0FFAD5A1F}" type="pres">
      <dgm:prSet presAssocID="{2E9865AA-B20C-4CC3-8FC9-0DF6C85BF83D}" presName="sibTrans" presStyleLbl="sibTrans2D1" presStyleIdx="1" presStyleCnt="6"/>
      <dgm:spPr/>
    </dgm:pt>
    <dgm:pt modelId="{49BF22CC-153A-468B-BF25-E6783471B005}" type="pres">
      <dgm:prSet presAssocID="{D21751E5-EBDC-47E0-B379-B8CD6220E0CC}" presName="node" presStyleLbl="node1" presStyleIdx="2" presStyleCnt="6">
        <dgm:presLayoutVars>
          <dgm:bulletEnabled val="1"/>
        </dgm:presLayoutVars>
      </dgm:prSet>
      <dgm:spPr/>
    </dgm:pt>
    <dgm:pt modelId="{C4CC09EC-CE52-4A79-B75F-031301DADCE8}" type="pres">
      <dgm:prSet presAssocID="{D21751E5-EBDC-47E0-B379-B8CD6220E0CC}" presName="dummy" presStyleCnt="0"/>
      <dgm:spPr/>
    </dgm:pt>
    <dgm:pt modelId="{F7017592-210B-4B19-9CA4-BE4F4ABD675B}" type="pres">
      <dgm:prSet presAssocID="{23675A14-15D4-4861-AA9A-45A7872BD8B7}" presName="sibTrans" presStyleLbl="sibTrans2D1" presStyleIdx="2" presStyleCnt="6"/>
      <dgm:spPr/>
    </dgm:pt>
    <dgm:pt modelId="{803BF245-BEBD-4383-97B3-CD7E7E4DC545}" type="pres">
      <dgm:prSet presAssocID="{329B003B-D9BD-4272-A3B4-48E634D2F81E}" presName="node" presStyleLbl="node1" presStyleIdx="3" presStyleCnt="6">
        <dgm:presLayoutVars>
          <dgm:bulletEnabled val="1"/>
        </dgm:presLayoutVars>
      </dgm:prSet>
      <dgm:spPr/>
    </dgm:pt>
    <dgm:pt modelId="{4298494F-1D64-45BF-A6F7-349AF53CA5A7}" type="pres">
      <dgm:prSet presAssocID="{329B003B-D9BD-4272-A3B4-48E634D2F81E}" presName="dummy" presStyleCnt="0"/>
      <dgm:spPr/>
    </dgm:pt>
    <dgm:pt modelId="{74EE772E-A2E9-4250-A02C-39473328EA3E}" type="pres">
      <dgm:prSet presAssocID="{0412731E-D27D-4D47-8CBB-1D1CF3904D3E}" presName="sibTrans" presStyleLbl="sibTrans2D1" presStyleIdx="3" presStyleCnt="6"/>
      <dgm:spPr/>
    </dgm:pt>
    <dgm:pt modelId="{E5CD170D-E72F-4C8B-AA3E-DE6646F7E3BF}" type="pres">
      <dgm:prSet presAssocID="{2146C41F-187B-4B58-AF6F-06750563D858}" presName="node" presStyleLbl="node1" presStyleIdx="4" presStyleCnt="6">
        <dgm:presLayoutVars>
          <dgm:bulletEnabled val="1"/>
        </dgm:presLayoutVars>
      </dgm:prSet>
      <dgm:spPr/>
    </dgm:pt>
    <dgm:pt modelId="{8CF839C3-359F-452B-AFC3-E7B7AAD9F8E9}" type="pres">
      <dgm:prSet presAssocID="{2146C41F-187B-4B58-AF6F-06750563D858}" presName="dummy" presStyleCnt="0"/>
      <dgm:spPr/>
    </dgm:pt>
    <dgm:pt modelId="{A8E24A96-C9E5-493B-936C-FE2947A8DDDD}" type="pres">
      <dgm:prSet presAssocID="{735FD83D-4D81-4133-93E5-A970777381CF}" presName="sibTrans" presStyleLbl="sibTrans2D1" presStyleIdx="4" presStyleCnt="6"/>
      <dgm:spPr/>
    </dgm:pt>
    <dgm:pt modelId="{53C4DEFC-9235-47C6-AAEB-F1026A34AEA4}" type="pres">
      <dgm:prSet presAssocID="{5FB37F53-2FB5-43BB-A85B-469FA51CB4AA}" presName="node" presStyleLbl="node1" presStyleIdx="5" presStyleCnt="6">
        <dgm:presLayoutVars>
          <dgm:bulletEnabled val="1"/>
        </dgm:presLayoutVars>
      </dgm:prSet>
      <dgm:spPr/>
    </dgm:pt>
    <dgm:pt modelId="{FDAEB4A3-3AC4-4485-B0F1-140AA0ADEB3A}" type="pres">
      <dgm:prSet presAssocID="{5FB37F53-2FB5-43BB-A85B-469FA51CB4AA}" presName="dummy" presStyleCnt="0"/>
      <dgm:spPr/>
    </dgm:pt>
    <dgm:pt modelId="{1AA7D623-37CB-4352-8FE7-DD5A897A7CE0}" type="pres">
      <dgm:prSet presAssocID="{A08A6E92-9F9A-41DE-905B-C393582A28C7}" presName="sibTrans" presStyleLbl="sibTrans2D1" presStyleIdx="5" presStyleCnt="6"/>
      <dgm:spPr/>
    </dgm:pt>
  </dgm:ptLst>
  <dgm:cxnLst>
    <dgm:cxn modelId="{52BD5C03-C866-4195-91BD-888DA3CB8279}" srcId="{B73840D5-4416-426E-8CEF-E0713578F0B4}" destId="{494DFACA-5341-4582-8C7E-E5A408626C32}" srcOrd="0" destOrd="0" parTransId="{8CC29F6B-5411-4EDC-B06D-AFC79E70AEA0}" sibTransId="{7A19E3FB-CE3D-4BB5-9731-A68315975D14}"/>
    <dgm:cxn modelId="{F8BA8609-C4E7-4D90-98CD-99884207CA3E}" type="presOf" srcId="{0412731E-D27D-4D47-8CBB-1D1CF3904D3E}" destId="{74EE772E-A2E9-4250-A02C-39473328EA3E}" srcOrd="0" destOrd="0" presId="urn:microsoft.com/office/officeart/2005/8/layout/radial6"/>
    <dgm:cxn modelId="{DE7F2912-DB43-45EA-B47F-2CC8218533F2}" srcId="{494DFACA-5341-4582-8C7E-E5A408626C32}" destId="{5FB37F53-2FB5-43BB-A85B-469FA51CB4AA}" srcOrd="5" destOrd="0" parTransId="{DE39BCB8-9D93-4580-BB12-411947037F94}" sibTransId="{A08A6E92-9F9A-41DE-905B-C393582A28C7}"/>
    <dgm:cxn modelId="{BDE7CF1F-1FF7-4DBD-9E12-28DDE0A90B6E}" type="presOf" srcId="{5FB37F53-2FB5-43BB-A85B-469FA51CB4AA}" destId="{53C4DEFC-9235-47C6-AAEB-F1026A34AEA4}" srcOrd="0" destOrd="0" presId="urn:microsoft.com/office/officeart/2005/8/layout/radial6"/>
    <dgm:cxn modelId="{70C94D2C-0542-4F5A-857F-FEB3FD644E4C}" type="presOf" srcId="{A08A6E92-9F9A-41DE-905B-C393582A28C7}" destId="{1AA7D623-37CB-4352-8FE7-DD5A897A7CE0}" srcOrd="0" destOrd="0" presId="urn:microsoft.com/office/officeart/2005/8/layout/radial6"/>
    <dgm:cxn modelId="{6C591531-6B98-49FB-BCF4-B8A130A620E6}" type="presOf" srcId="{2E9865AA-B20C-4CC3-8FC9-0DF6C85BF83D}" destId="{3A21A1D2-0C41-4155-904F-F6A0FFAD5A1F}" srcOrd="0" destOrd="0" presId="urn:microsoft.com/office/officeart/2005/8/layout/radial6"/>
    <dgm:cxn modelId="{68AC8534-DCDD-4932-A7FD-4FBF62F81F3E}" type="presOf" srcId="{53E754B8-EEDE-4405-854C-0750183A4245}" destId="{A8419322-F83E-4909-9494-EC039E00360E}" srcOrd="0" destOrd="0" presId="urn:microsoft.com/office/officeart/2005/8/layout/radial6"/>
    <dgm:cxn modelId="{A138E135-429B-4DCF-94E3-DD611914A682}" type="presOf" srcId="{329B003B-D9BD-4272-A3B4-48E634D2F81E}" destId="{803BF245-BEBD-4383-97B3-CD7E7E4DC545}" srcOrd="0" destOrd="0" presId="urn:microsoft.com/office/officeart/2005/8/layout/radial6"/>
    <dgm:cxn modelId="{856F013E-D706-4A07-8D39-F0D8BD390320}" type="presOf" srcId="{494DFACA-5341-4582-8C7E-E5A408626C32}" destId="{0E28B3CA-8CD7-495F-AA85-AA7D174473BD}" srcOrd="0" destOrd="0" presId="urn:microsoft.com/office/officeart/2005/8/layout/radial6"/>
    <dgm:cxn modelId="{64938149-FB05-46BA-BBB0-702303A660ED}" srcId="{494DFACA-5341-4582-8C7E-E5A408626C32}" destId="{27449B60-97D1-43E7-8986-00552F269C4D}" srcOrd="1" destOrd="0" parTransId="{2490E861-A0B1-458C-9CC5-37305DDEA6E0}" sibTransId="{2E9865AA-B20C-4CC3-8FC9-0DF6C85BF83D}"/>
    <dgm:cxn modelId="{8B55DD6D-680E-4D28-9A0F-93FF155514D3}" type="presOf" srcId="{27449B60-97D1-43E7-8986-00552F269C4D}" destId="{60878A95-50DB-4665-BC7D-81C812C579A1}" srcOrd="0" destOrd="0" presId="urn:microsoft.com/office/officeart/2005/8/layout/radial6"/>
    <dgm:cxn modelId="{25051D84-4039-48E5-82BC-506ECDFD019B}" type="presOf" srcId="{2146C41F-187B-4B58-AF6F-06750563D858}" destId="{E5CD170D-E72F-4C8B-AA3E-DE6646F7E3BF}" srcOrd="0" destOrd="0" presId="urn:microsoft.com/office/officeart/2005/8/layout/radial6"/>
    <dgm:cxn modelId="{CEA3018D-366B-4AD7-AF30-3B53FEB2DACD}" type="presOf" srcId="{8CDA63D5-0F08-45F1-83B1-D459B4031273}" destId="{3E9078C9-49F8-4E43-A192-6ACC307D0E2B}" srcOrd="0" destOrd="0" presId="urn:microsoft.com/office/officeart/2005/8/layout/radial6"/>
    <dgm:cxn modelId="{2AA7E7A1-BA2C-4F61-9A9E-D50EB08B9218}" type="presOf" srcId="{B73840D5-4416-426E-8CEF-E0713578F0B4}" destId="{A7AB82E3-715D-497F-964A-5505F40893FD}" srcOrd="0" destOrd="0" presId="urn:microsoft.com/office/officeart/2005/8/layout/radial6"/>
    <dgm:cxn modelId="{5611A7BB-EDC9-406D-9ABE-61A820F9A888}" type="presOf" srcId="{735FD83D-4D81-4133-93E5-A970777381CF}" destId="{A8E24A96-C9E5-493B-936C-FE2947A8DDDD}" srcOrd="0" destOrd="0" presId="urn:microsoft.com/office/officeart/2005/8/layout/radial6"/>
    <dgm:cxn modelId="{CE4663C8-4C17-465F-998C-690FD161742F}" srcId="{494DFACA-5341-4582-8C7E-E5A408626C32}" destId="{D21751E5-EBDC-47E0-B379-B8CD6220E0CC}" srcOrd="2" destOrd="0" parTransId="{FEB7293E-4356-40FF-95FB-DD886E6D7845}" sibTransId="{23675A14-15D4-4861-AA9A-45A7872BD8B7}"/>
    <dgm:cxn modelId="{4298ECCF-710F-451E-BDA8-5A61B681E0C6}" type="presOf" srcId="{D21751E5-EBDC-47E0-B379-B8CD6220E0CC}" destId="{49BF22CC-153A-468B-BF25-E6783471B005}" srcOrd="0" destOrd="0" presId="urn:microsoft.com/office/officeart/2005/8/layout/radial6"/>
    <dgm:cxn modelId="{2DE995E3-07FA-4F82-B760-55B07699EFE9}" type="presOf" srcId="{23675A14-15D4-4861-AA9A-45A7872BD8B7}" destId="{F7017592-210B-4B19-9CA4-BE4F4ABD675B}" srcOrd="0" destOrd="0" presId="urn:microsoft.com/office/officeart/2005/8/layout/radial6"/>
    <dgm:cxn modelId="{78716BE8-5770-4ABB-BF16-76079899635A}" srcId="{494DFACA-5341-4582-8C7E-E5A408626C32}" destId="{329B003B-D9BD-4272-A3B4-48E634D2F81E}" srcOrd="3" destOrd="0" parTransId="{693B7065-C1B6-416D-9619-72AAB660A6E2}" sibTransId="{0412731E-D27D-4D47-8CBB-1D1CF3904D3E}"/>
    <dgm:cxn modelId="{43A34EF1-D109-4C9F-BE2B-F800327617E9}" srcId="{494DFACA-5341-4582-8C7E-E5A408626C32}" destId="{2146C41F-187B-4B58-AF6F-06750563D858}" srcOrd="4" destOrd="0" parTransId="{AB6EE086-CEF9-49CD-A7CB-FF40DDF873A2}" sibTransId="{735FD83D-4D81-4133-93E5-A970777381CF}"/>
    <dgm:cxn modelId="{285A23F4-08A2-4FBB-80FD-6EC8FA2084A6}" srcId="{494DFACA-5341-4582-8C7E-E5A408626C32}" destId="{8CDA63D5-0F08-45F1-83B1-D459B4031273}" srcOrd="0" destOrd="0" parTransId="{072EBBA3-9E62-4B38-9C56-4CDFA1CECD79}" sibTransId="{53E754B8-EEDE-4405-854C-0750183A4245}"/>
    <dgm:cxn modelId="{33158BF4-7D7A-4F86-B3E2-E48C5C9CE404}" type="presParOf" srcId="{A7AB82E3-715D-497F-964A-5505F40893FD}" destId="{0E28B3CA-8CD7-495F-AA85-AA7D174473BD}" srcOrd="0" destOrd="0" presId="urn:microsoft.com/office/officeart/2005/8/layout/radial6"/>
    <dgm:cxn modelId="{F99462F8-062E-4A2F-A653-9C54838F54F4}" type="presParOf" srcId="{A7AB82E3-715D-497F-964A-5505F40893FD}" destId="{3E9078C9-49F8-4E43-A192-6ACC307D0E2B}" srcOrd="1" destOrd="0" presId="urn:microsoft.com/office/officeart/2005/8/layout/radial6"/>
    <dgm:cxn modelId="{C9B21667-2526-439B-BAF6-62103219BF00}" type="presParOf" srcId="{A7AB82E3-715D-497F-964A-5505F40893FD}" destId="{B1D203CA-11A1-4AD5-8B66-3245ED37683D}" srcOrd="2" destOrd="0" presId="urn:microsoft.com/office/officeart/2005/8/layout/radial6"/>
    <dgm:cxn modelId="{186F05D8-D1A2-4B8B-B895-F3F8A5260DD1}" type="presParOf" srcId="{A7AB82E3-715D-497F-964A-5505F40893FD}" destId="{A8419322-F83E-4909-9494-EC039E00360E}" srcOrd="3" destOrd="0" presId="urn:microsoft.com/office/officeart/2005/8/layout/radial6"/>
    <dgm:cxn modelId="{C131F9A6-B161-474A-B9CB-26D3C5D26BAA}" type="presParOf" srcId="{A7AB82E3-715D-497F-964A-5505F40893FD}" destId="{60878A95-50DB-4665-BC7D-81C812C579A1}" srcOrd="4" destOrd="0" presId="urn:microsoft.com/office/officeart/2005/8/layout/radial6"/>
    <dgm:cxn modelId="{43F5DA39-5161-461D-961C-C87683971257}" type="presParOf" srcId="{A7AB82E3-715D-497F-964A-5505F40893FD}" destId="{C6048CB9-CA44-4327-B649-4100AE345514}" srcOrd="5" destOrd="0" presId="urn:microsoft.com/office/officeart/2005/8/layout/radial6"/>
    <dgm:cxn modelId="{A9105233-CC68-4E4B-991E-B1C6C3E7AA89}" type="presParOf" srcId="{A7AB82E3-715D-497F-964A-5505F40893FD}" destId="{3A21A1D2-0C41-4155-904F-F6A0FFAD5A1F}" srcOrd="6" destOrd="0" presId="urn:microsoft.com/office/officeart/2005/8/layout/radial6"/>
    <dgm:cxn modelId="{EF4327EE-5809-432B-B59E-937BC078AD71}" type="presParOf" srcId="{A7AB82E3-715D-497F-964A-5505F40893FD}" destId="{49BF22CC-153A-468B-BF25-E6783471B005}" srcOrd="7" destOrd="0" presId="urn:microsoft.com/office/officeart/2005/8/layout/radial6"/>
    <dgm:cxn modelId="{1D172E47-26D0-4A2B-B8FC-2D1526ED7090}" type="presParOf" srcId="{A7AB82E3-715D-497F-964A-5505F40893FD}" destId="{C4CC09EC-CE52-4A79-B75F-031301DADCE8}" srcOrd="8" destOrd="0" presId="urn:microsoft.com/office/officeart/2005/8/layout/radial6"/>
    <dgm:cxn modelId="{0FA91F1E-EBA6-4E76-B904-8016C1A4ED14}" type="presParOf" srcId="{A7AB82E3-715D-497F-964A-5505F40893FD}" destId="{F7017592-210B-4B19-9CA4-BE4F4ABD675B}" srcOrd="9" destOrd="0" presId="urn:microsoft.com/office/officeart/2005/8/layout/radial6"/>
    <dgm:cxn modelId="{58B83526-7A21-47A3-8D7E-BD158FC852D1}" type="presParOf" srcId="{A7AB82E3-715D-497F-964A-5505F40893FD}" destId="{803BF245-BEBD-4383-97B3-CD7E7E4DC545}" srcOrd="10" destOrd="0" presId="urn:microsoft.com/office/officeart/2005/8/layout/radial6"/>
    <dgm:cxn modelId="{36746AFE-87D8-4757-A9FB-FCB77B2F2F28}" type="presParOf" srcId="{A7AB82E3-715D-497F-964A-5505F40893FD}" destId="{4298494F-1D64-45BF-A6F7-349AF53CA5A7}" srcOrd="11" destOrd="0" presId="urn:microsoft.com/office/officeart/2005/8/layout/radial6"/>
    <dgm:cxn modelId="{34CCE19F-0F6B-4399-BED0-7B26ACF4BAFB}" type="presParOf" srcId="{A7AB82E3-715D-497F-964A-5505F40893FD}" destId="{74EE772E-A2E9-4250-A02C-39473328EA3E}" srcOrd="12" destOrd="0" presId="urn:microsoft.com/office/officeart/2005/8/layout/radial6"/>
    <dgm:cxn modelId="{0B2089BC-0FBF-4796-B5DA-5155AEE0D342}" type="presParOf" srcId="{A7AB82E3-715D-497F-964A-5505F40893FD}" destId="{E5CD170D-E72F-4C8B-AA3E-DE6646F7E3BF}" srcOrd="13" destOrd="0" presId="urn:microsoft.com/office/officeart/2005/8/layout/radial6"/>
    <dgm:cxn modelId="{DE41D439-095D-4AEA-B7A0-D447B6B62772}" type="presParOf" srcId="{A7AB82E3-715D-497F-964A-5505F40893FD}" destId="{8CF839C3-359F-452B-AFC3-E7B7AAD9F8E9}" srcOrd="14" destOrd="0" presId="urn:microsoft.com/office/officeart/2005/8/layout/radial6"/>
    <dgm:cxn modelId="{83BC7478-6BBE-4541-9001-BFE452E5D0A3}" type="presParOf" srcId="{A7AB82E3-715D-497F-964A-5505F40893FD}" destId="{A8E24A96-C9E5-493B-936C-FE2947A8DDDD}" srcOrd="15" destOrd="0" presId="urn:microsoft.com/office/officeart/2005/8/layout/radial6"/>
    <dgm:cxn modelId="{C5329692-5E95-4757-969F-C0AE88A5382E}" type="presParOf" srcId="{A7AB82E3-715D-497F-964A-5505F40893FD}" destId="{53C4DEFC-9235-47C6-AAEB-F1026A34AEA4}" srcOrd="16" destOrd="0" presId="urn:microsoft.com/office/officeart/2005/8/layout/radial6"/>
    <dgm:cxn modelId="{EE85AF29-FC8B-4AF5-8430-65EB9761473F}" type="presParOf" srcId="{A7AB82E3-715D-497F-964A-5505F40893FD}" destId="{FDAEB4A3-3AC4-4485-B0F1-140AA0ADEB3A}" srcOrd="17" destOrd="0" presId="urn:microsoft.com/office/officeart/2005/8/layout/radial6"/>
    <dgm:cxn modelId="{73499132-A471-4692-9B19-CC487EE23650}" type="presParOf" srcId="{A7AB82E3-715D-497F-964A-5505F40893FD}" destId="{1AA7D623-37CB-4352-8FE7-DD5A897A7CE0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11B37C-88E4-4E7B-A785-572DB6146BBB}">
      <dsp:nvSpPr>
        <dsp:cNvPr id="0" name=""/>
        <dsp:cNvSpPr/>
      </dsp:nvSpPr>
      <dsp:spPr>
        <a:xfrm>
          <a:off x="0" y="1409111"/>
          <a:ext cx="5351342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19F918-2B93-48A4-8B90-C03F99F72601}">
      <dsp:nvSpPr>
        <dsp:cNvPr id="0" name=""/>
        <dsp:cNvSpPr/>
      </dsp:nvSpPr>
      <dsp:spPr>
        <a:xfrm>
          <a:off x="267567" y="1217231"/>
          <a:ext cx="3745939" cy="3837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1588" tIns="0" rIns="141588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1" kern="1200" noProof="0" dirty="0"/>
            <a:t>Epipelagic</a:t>
          </a:r>
          <a:r>
            <a:rPr lang="en-GB" sz="1300" kern="1200" noProof="0" dirty="0"/>
            <a:t> 		0-200 m</a:t>
          </a:r>
        </a:p>
      </dsp:txBody>
      <dsp:txXfrm>
        <a:off x="286301" y="1235965"/>
        <a:ext cx="3708471" cy="346292"/>
      </dsp:txXfrm>
    </dsp:sp>
    <dsp:sp modelId="{64CC0176-68F4-4633-AA7D-540525308C77}">
      <dsp:nvSpPr>
        <dsp:cNvPr id="0" name=""/>
        <dsp:cNvSpPr/>
      </dsp:nvSpPr>
      <dsp:spPr>
        <a:xfrm>
          <a:off x="0" y="1998791"/>
          <a:ext cx="5351342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689636"/>
              <a:satOff val="-4355"/>
              <a:lumOff val="-29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61E897-D85B-4437-A31A-CC9A3B2BC812}">
      <dsp:nvSpPr>
        <dsp:cNvPr id="0" name=""/>
        <dsp:cNvSpPr/>
      </dsp:nvSpPr>
      <dsp:spPr>
        <a:xfrm>
          <a:off x="267567" y="1806911"/>
          <a:ext cx="3745939" cy="383760"/>
        </a:xfrm>
        <a:prstGeom prst="roundRect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1588" tIns="0" rIns="141588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1" kern="1200" noProof="0" dirty="0"/>
            <a:t>Mesopelagic</a:t>
          </a:r>
          <a:r>
            <a:rPr lang="en-GB" sz="1300" kern="1200" noProof="0" dirty="0"/>
            <a:t> 		200-1000 m</a:t>
          </a:r>
        </a:p>
      </dsp:txBody>
      <dsp:txXfrm>
        <a:off x="286301" y="1825645"/>
        <a:ext cx="3708471" cy="346292"/>
      </dsp:txXfrm>
    </dsp:sp>
    <dsp:sp modelId="{189A7858-73B6-4FC2-92B0-059E17A99A31}">
      <dsp:nvSpPr>
        <dsp:cNvPr id="0" name=""/>
        <dsp:cNvSpPr/>
      </dsp:nvSpPr>
      <dsp:spPr>
        <a:xfrm>
          <a:off x="0" y="2588471"/>
          <a:ext cx="5351342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B65089-9BD7-4A81-9BB5-C6F6FDA3F7D9}">
      <dsp:nvSpPr>
        <dsp:cNvPr id="0" name=""/>
        <dsp:cNvSpPr/>
      </dsp:nvSpPr>
      <dsp:spPr>
        <a:xfrm>
          <a:off x="267567" y="2396591"/>
          <a:ext cx="3745939" cy="383760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1588" tIns="0" rIns="141588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1" kern="1200" noProof="0" dirty="0"/>
            <a:t>Bathypelagic</a:t>
          </a:r>
          <a:r>
            <a:rPr lang="en-GB" sz="1300" kern="1200" noProof="0" dirty="0"/>
            <a:t> 		1000-4000 m</a:t>
          </a:r>
        </a:p>
      </dsp:txBody>
      <dsp:txXfrm>
        <a:off x="286301" y="2415325"/>
        <a:ext cx="3708471" cy="346292"/>
      </dsp:txXfrm>
    </dsp:sp>
    <dsp:sp modelId="{AC7137C1-16F5-4ADA-8B71-54683671C4FD}">
      <dsp:nvSpPr>
        <dsp:cNvPr id="0" name=""/>
        <dsp:cNvSpPr/>
      </dsp:nvSpPr>
      <dsp:spPr>
        <a:xfrm>
          <a:off x="0" y="3178151"/>
          <a:ext cx="5351342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5068907"/>
              <a:satOff val="-13064"/>
              <a:lumOff val="-882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2BAC0B-6CAE-441A-B882-42378C14F20E}">
      <dsp:nvSpPr>
        <dsp:cNvPr id="0" name=""/>
        <dsp:cNvSpPr/>
      </dsp:nvSpPr>
      <dsp:spPr>
        <a:xfrm>
          <a:off x="267567" y="2986271"/>
          <a:ext cx="3745939" cy="383760"/>
        </a:xfrm>
        <a:prstGeom prst="roundRect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1588" tIns="0" rIns="141588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1" kern="1200" noProof="0" dirty="0"/>
            <a:t>Abyssal</a:t>
          </a:r>
          <a:r>
            <a:rPr lang="en-GB" sz="1300" kern="1200" noProof="0" dirty="0"/>
            <a:t>			4000-6000 m</a:t>
          </a:r>
        </a:p>
      </dsp:txBody>
      <dsp:txXfrm>
        <a:off x="286301" y="3005005"/>
        <a:ext cx="3708471" cy="346292"/>
      </dsp:txXfrm>
    </dsp:sp>
    <dsp:sp modelId="{0C310503-6BAD-4501-AFF3-287E638D09EE}">
      <dsp:nvSpPr>
        <dsp:cNvPr id="0" name=""/>
        <dsp:cNvSpPr/>
      </dsp:nvSpPr>
      <dsp:spPr>
        <a:xfrm>
          <a:off x="0" y="3767831"/>
          <a:ext cx="5351342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C9BB6B-CE0B-41E7-91DA-B10BD7139040}">
      <dsp:nvSpPr>
        <dsp:cNvPr id="0" name=""/>
        <dsp:cNvSpPr/>
      </dsp:nvSpPr>
      <dsp:spPr>
        <a:xfrm>
          <a:off x="267567" y="3575951"/>
          <a:ext cx="3745939" cy="38376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1588" tIns="0" rIns="141588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1" kern="1200" noProof="0" dirty="0"/>
            <a:t>Hadal</a:t>
          </a:r>
          <a:r>
            <a:rPr lang="en-GB" sz="1300" kern="1200" noProof="0" dirty="0"/>
            <a:t> </a:t>
          </a:r>
          <a:r>
            <a:rPr lang="en-GB" sz="1300" b="1" kern="1200" noProof="0" dirty="0"/>
            <a:t>trenches</a:t>
          </a:r>
          <a:r>
            <a:rPr lang="en-GB" sz="1300" kern="1200" noProof="0" dirty="0"/>
            <a:t> 		6000-11000 m</a:t>
          </a:r>
        </a:p>
      </dsp:txBody>
      <dsp:txXfrm>
        <a:off x="286301" y="3594685"/>
        <a:ext cx="3708471" cy="3462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3DC0B0-2550-4F36-9744-14DEABCBD4B3}">
      <dsp:nvSpPr>
        <dsp:cNvPr id="0" name=""/>
        <dsp:cNvSpPr/>
      </dsp:nvSpPr>
      <dsp:spPr>
        <a:xfrm>
          <a:off x="3034491" y="2078889"/>
          <a:ext cx="2059017" cy="20418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noProof="0" dirty="0"/>
            <a:t>Pressure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noProof="0" dirty="0"/>
            <a:t>Variable, not recipe</a:t>
          </a:r>
        </a:p>
      </dsp:txBody>
      <dsp:txXfrm>
        <a:off x="3336027" y="2377911"/>
        <a:ext cx="1455945" cy="1443806"/>
      </dsp:txXfrm>
    </dsp:sp>
    <dsp:sp modelId="{10229365-1D55-4E5C-864F-3B4A7C41AFB3}">
      <dsp:nvSpPr>
        <dsp:cNvPr id="0" name=""/>
        <dsp:cNvSpPr/>
      </dsp:nvSpPr>
      <dsp:spPr>
        <a:xfrm rot="16200000">
          <a:off x="3587705" y="1583566"/>
          <a:ext cx="952588" cy="38056"/>
        </a:xfrm>
        <a:custGeom>
          <a:avLst/>
          <a:gdLst/>
          <a:ahLst/>
          <a:cxnLst/>
          <a:rect l="0" t="0" r="0" b="0"/>
          <a:pathLst>
            <a:path>
              <a:moveTo>
                <a:pt x="0" y="19028"/>
              </a:moveTo>
              <a:lnTo>
                <a:pt x="952588" y="19028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 noProof="0" dirty="0"/>
        </a:p>
      </dsp:txBody>
      <dsp:txXfrm>
        <a:off x="4040185" y="1578780"/>
        <a:ext cx="47629" cy="47629"/>
      </dsp:txXfrm>
    </dsp:sp>
    <dsp:sp modelId="{DABC0922-C074-4A55-B3AB-1FADB9A20A57}">
      <dsp:nvSpPr>
        <dsp:cNvPr id="0" name=""/>
        <dsp:cNvSpPr/>
      </dsp:nvSpPr>
      <dsp:spPr>
        <a:xfrm>
          <a:off x="3204765" y="604900"/>
          <a:ext cx="1718468" cy="5214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noProof="0" dirty="0"/>
            <a:t>Matrix</a:t>
          </a:r>
        </a:p>
      </dsp:txBody>
      <dsp:txXfrm>
        <a:off x="3230218" y="630353"/>
        <a:ext cx="1667562" cy="470494"/>
      </dsp:txXfrm>
    </dsp:sp>
    <dsp:sp modelId="{1DF54A8C-CCDC-48EB-9887-4868ABB6F207}">
      <dsp:nvSpPr>
        <dsp:cNvPr id="0" name=""/>
        <dsp:cNvSpPr/>
      </dsp:nvSpPr>
      <dsp:spPr>
        <a:xfrm rot="19800000">
          <a:off x="4903777" y="2380784"/>
          <a:ext cx="745323" cy="38056"/>
        </a:xfrm>
        <a:custGeom>
          <a:avLst/>
          <a:gdLst/>
          <a:ahLst/>
          <a:cxnLst/>
          <a:rect l="0" t="0" r="0" b="0"/>
          <a:pathLst>
            <a:path>
              <a:moveTo>
                <a:pt x="0" y="19028"/>
              </a:moveTo>
              <a:lnTo>
                <a:pt x="745323" y="19028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 noProof="0" dirty="0"/>
        </a:p>
      </dsp:txBody>
      <dsp:txXfrm>
        <a:off x="5257806" y="2381179"/>
        <a:ext cx="37266" cy="37266"/>
      </dsp:txXfrm>
    </dsp:sp>
    <dsp:sp modelId="{2A8EFCEE-7499-42B7-96BF-0A53CC924D62}">
      <dsp:nvSpPr>
        <dsp:cNvPr id="0" name=""/>
        <dsp:cNvSpPr/>
      </dsp:nvSpPr>
      <dsp:spPr>
        <a:xfrm>
          <a:off x="5139651" y="1722007"/>
          <a:ext cx="1718468" cy="5214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noProof="0" dirty="0"/>
            <a:t>pH</a:t>
          </a:r>
        </a:p>
      </dsp:txBody>
      <dsp:txXfrm>
        <a:off x="5165104" y="1747460"/>
        <a:ext cx="1667562" cy="470494"/>
      </dsp:txXfrm>
    </dsp:sp>
    <dsp:sp modelId="{A8704907-B3FA-48CB-AF8B-E0C1D8E1C838}">
      <dsp:nvSpPr>
        <dsp:cNvPr id="0" name=""/>
        <dsp:cNvSpPr/>
      </dsp:nvSpPr>
      <dsp:spPr>
        <a:xfrm rot="1800000">
          <a:off x="4903777" y="3780788"/>
          <a:ext cx="745323" cy="38056"/>
        </a:xfrm>
        <a:custGeom>
          <a:avLst/>
          <a:gdLst/>
          <a:ahLst/>
          <a:cxnLst/>
          <a:rect l="0" t="0" r="0" b="0"/>
          <a:pathLst>
            <a:path>
              <a:moveTo>
                <a:pt x="0" y="19028"/>
              </a:moveTo>
              <a:lnTo>
                <a:pt x="745323" y="19028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 noProof="0" dirty="0"/>
        </a:p>
      </dsp:txBody>
      <dsp:txXfrm>
        <a:off x="5257806" y="3781183"/>
        <a:ext cx="37266" cy="37266"/>
      </dsp:txXfrm>
    </dsp:sp>
    <dsp:sp modelId="{78264F64-BF53-47B0-9C99-E803C9FD8D4B}">
      <dsp:nvSpPr>
        <dsp:cNvPr id="0" name=""/>
        <dsp:cNvSpPr/>
      </dsp:nvSpPr>
      <dsp:spPr>
        <a:xfrm>
          <a:off x="5139651" y="3956221"/>
          <a:ext cx="1718468" cy="521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noProof="0" dirty="0"/>
            <a:t>Water activity</a:t>
          </a:r>
        </a:p>
      </dsp:txBody>
      <dsp:txXfrm>
        <a:off x="5165104" y="3981674"/>
        <a:ext cx="1667562" cy="470494"/>
      </dsp:txXfrm>
    </dsp:sp>
    <dsp:sp modelId="{F3AF7B5D-ABC8-43B3-91D5-36C7EE40B5CB}">
      <dsp:nvSpPr>
        <dsp:cNvPr id="0" name=""/>
        <dsp:cNvSpPr/>
      </dsp:nvSpPr>
      <dsp:spPr>
        <a:xfrm rot="5400000">
          <a:off x="3587705" y="4578005"/>
          <a:ext cx="952588" cy="38056"/>
        </a:xfrm>
        <a:custGeom>
          <a:avLst/>
          <a:gdLst/>
          <a:ahLst/>
          <a:cxnLst/>
          <a:rect l="0" t="0" r="0" b="0"/>
          <a:pathLst>
            <a:path>
              <a:moveTo>
                <a:pt x="0" y="19028"/>
              </a:moveTo>
              <a:lnTo>
                <a:pt x="952588" y="19028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 noProof="0" dirty="0"/>
        </a:p>
      </dsp:txBody>
      <dsp:txXfrm>
        <a:off x="4040185" y="4573219"/>
        <a:ext cx="47629" cy="47629"/>
      </dsp:txXfrm>
    </dsp:sp>
    <dsp:sp modelId="{79A10AC4-CDB7-4210-865F-226FB7579527}">
      <dsp:nvSpPr>
        <dsp:cNvPr id="0" name=""/>
        <dsp:cNvSpPr/>
      </dsp:nvSpPr>
      <dsp:spPr>
        <a:xfrm>
          <a:off x="3204765" y="5073327"/>
          <a:ext cx="1718468" cy="5214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noProof="0" dirty="0"/>
            <a:t>Salinity</a:t>
          </a:r>
        </a:p>
      </dsp:txBody>
      <dsp:txXfrm>
        <a:off x="3230218" y="5098780"/>
        <a:ext cx="1667562" cy="470494"/>
      </dsp:txXfrm>
    </dsp:sp>
    <dsp:sp modelId="{6AF9967A-A298-4E42-9202-EDC3E04EE137}">
      <dsp:nvSpPr>
        <dsp:cNvPr id="0" name=""/>
        <dsp:cNvSpPr/>
      </dsp:nvSpPr>
      <dsp:spPr>
        <a:xfrm rot="9000000">
          <a:off x="2478899" y="3780788"/>
          <a:ext cx="745323" cy="38056"/>
        </a:xfrm>
        <a:custGeom>
          <a:avLst/>
          <a:gdLst/>
          <a:ahLst/>
          <a:cxnLst/>
          <a:rect l="0" t="0" r="0" b="0"/>
          <a:pathLst>
            <a:path>
              <a:moveTo>
                <a:pt x="0" y="19028"/>
              </a:moveTo>
              <a:lnTo>
                <a:pt x="745323" y="19028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 noProof="0" dirty="0"/>
        </a:p>
      </dsp:txBody>
      <dsp:txXfrm rot="10800000">
        <a:off x="2832927" y="3781183"/>
        <a:ext cx="37266" cy="37266"/>
      </dsp:txXfrm>
    </dsp:sp>
    <dsp:sp modelId="{20BEC579-E8F0-4738-8B44-38C81BDBA315}">
      <dsp:nvSpPr>
        <dsp:cNvPr id="0" name=""/>
        <dsp:cNvSpPr/>
      </dsp:nvSpPr>
      <dsp:spPr>
        <a:xfrm>
          <a:off x="1269879" y="3956221"/>
          <a:ext cx="1718468" cy="52140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noProof="0" dirty="0"/>
            <a:t>Temperature</a:t>
          </a:r>
        </a:p>
      </dsp:txBody>
      <dsp:txXfrm>
        <a:off x="1295332" y="3981674"/>
        <a:ext cx="1667562" cy="470494"/>
      </dsp:txXfrm>
    </dsp:sp>
    <dsp:sp modelId="{27FB3059-89BA-493E-A200-48DEBB3C2FB7}">
      <dsp:nvSpPr>
        <dsp:cNvPr id="0" name=""/>
        <dsp:cNvSpPr/>
      </dsp:nvSpPr>
      <dsp:spPr>
        <a:xfrm rot="12600000">
          <a:off x="2478899" y="2380784"/>
          <a:ext cx="745323" cy="38056"/>
        </a:xfrm>
        <a:custGeom>
          <a:avLst/>
          <a:gdLst/>
          <a:ahLst/>
          <a:cxnLst/>
          <a:rect l="0" t="0" r="0" b="0"/>
          <a:pathLst>
            <a:path>
              <a:moveTo>
                <a:pt x="0" y="19028"/>
              </a:moveTo>
              <a:lnTo>
                <a:pt x="745323" y="19028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 noProof="0" dirty="0"/>
        </a:p>
      </dsp:txBody>
      <dsp:txXfrm rot="10800000">
        <a:off x="2832927" y="2381179"/>
        <a:ext cx="37266" cy="37266"/>
      </dsp:txXfrm>
    </dsp:sp>
    <dsp:sp modelId="{8E39299D-245A-4943-93BE-0AD89717D9EE}">
      <dsp:nvSpPr>
        <dsp:cNvPr id="0" name=""/>
        <dsp:cNvSpPr/>
      </dsp:nvSpPr>
      <dsp:spPr>
        <a:xfrm>
          <a:off x="1269879" y="1722007"/>
          <a:ext cx="1718468" cy="5214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noProof="0" dirty="0"/>
            <a:t>Recovery medium</a:t>
          </a:r>
        </a:p>
      </dsp:txBody>
      <dsp:txXfrm>
        <a:off x="1295332" y="1747460"/>
        <a:ext cx="1667562" cy="4704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58F395-FF76-4672-A1D1-D34EE9165391}">
      <dsp:nvSpPr>
        <dsp:cNvPr id="0" name=""/>
        <dsp:cNvSpPr/>
      </dsp:nvSpPr>
      <dsp:spPr>
        <a:xfrm>
          <a:off x="953327" y="1889320"/>
          <a:ext cx="1775528" cy="1184277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5128" rIns="135128" bIns="13512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kern="1200" noProof="0" dirty="0">
              <a:solidFill>
                <a:schemeClr val="accent2">
                  <a:lumMod val="50000"/>
                </a:schemeClr>
              </a:solidFill>
            </a:rPr>
            <a:t>Batch vessel</a:t>
          </a:r>
        </a:p>
      </dsp:txBody>
      <dsp:txXfrm>
        <a:off x="1237412" y="1889320"/>
        <a:ext cx="1491444" cy="1184277"/>
      </dsp:txXfrm>
    </dsp:sp>
    <dsp:sp modelId="{D1E390CC-7334-4B2B-BC62-4939428430CD}">
      <dsp:nvSpPr>
        <dsp:cNvPr id="0" name=""/>
        <dsp:cNvSpPr/>
      </dsp:nvSpPr>
      <dsp:spPr>
        <a:xfrm>
          <a:off x="953327" y="3073598"/>
          <a:ext cx="1775528" cy="1184277"/>
        </a:xfrm>
        <a:prstGeom prst="rect">
          <a:avLst/>
        </a:prstGeom>
        <a:solidFill>
          <a:schemeClr val="accent4">
            <a:tint val="40000"/>
            <a:alpha val="90000"/>
            <a:hueOff val="987448"/>
            <a:satOff val="-4659"/>
            <a:lumOff val="-168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987448"/>
              <a:satOff val="-4659"/>
              <a:lumOff val="-16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noProof="0" dirty="0"/>
            <a:t>Process validation </a:t>
          </a:r>
        </a:p>
      </dsp:txBody>
      <dsp:txXfrm>
        <a:off x="1237412" y="3073598"/>
        <a:ext cx="1491444" cy="1184277"/>
      </dsp:txXfrm>
    </dsp:sp>
    <dsp:sp modelId="{F5FED291-2882-44CE-9137-37D7FBE5F64A}">
      <dsp:nvSpPr>
        <dsp:cNvPr id="0" name=""/>
        <dsp:cNvSpPr/>
      </dsp:nvSpPr>
      <dsp:spPr>
        <a:xfrm>
          <a:off x="953327" y="4257876"/>
          <a:ext cx="1775528" cy="1184277"/>
        </a:xfrm>
        <a:prstGeom prst="rect">
          <a:avLst/>
        </a:prstGeom>
        <a:solidFill>
          <a:schemeClr val="accent4">
            <a:tint val="40000"/>
            <a:alpha val="90000"/>
            <a:hueOff val="1974895"/>
            <a:satOff val="-9317"/>
            <a:lumOff val="-337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1974895"/>
              <a:satOff val="-9317"/>
              <a:lumOff val="-33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5344" rIns="85344" bIns="8534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noProof="0" dirty="0"/>
            <a:t>High throughput; post-pressure readout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noProof="0" dirty="0"/>
            <a:t>Typical HPP 100-700 MPa</a:t>
          </a:r>
        </a:p>
      </dsp:txBody>
      <dsp:txXfrm>
        <a:off x="1237412" y="4257876"/>
        <a:ext cx="1491444" cy="1184277"/>
      </dsp:txXfrm>
    </dsp:sp>
    <dsp:sp modelId="{EB103C9B-5105-4EAE-808B-86E2D1DF29B2}">
      <dsp:nvSpPr>
        <dsp:cNvPr id="0" name=""/>
        <dsp:cNvSpPr/>
      </dsp:nvSpPr>
      <dsp:spPr>
        <a:xfrm>
          <a:off x="6379" y="1415846"/>
          <a:ext cx="1183685" cy="118368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900" kern="1200" noProof="0" dirty="0"/>
            <a:t>P</a:t>
          </a:r>
        </a:p>
      </dsp:txBody>
      <dsp:txXfrm>
        <a:off x="179726" y="1589193"/>
        <a:ext cx="836991" cy="836991"/>
      </dsp:txXfrm>
    </dsp:sp>
    <dsp:sp modelId="{D5F8C778-1FE3-4CDF-B142-B894737EB250}">
      <dsp:nvSpPr>
        <dsp:cNvPr id="0" name=""/>
        <dsp:cNvSpPr/>
      </dsp:nvSpPr>
      <dsp:spPr>
        <a:xfrm>
          <a:off x="3912542" y="1889320"/>
          <a:ext cx="1775528" cy="1184277"/>
        </a:xfrm>
        <a:prstGeom prst="rect">
          <a:avLst/>
        </a:prstGeom>
        <a:solidFill>
          <a:schemeClr val="accent4">
            <a:tint val="40000"/>
            <a:alpha val="90000"/>
            <a:hueOff val="2962343"/>
            <a:satOff val="-13976"/>
            <a:lumOff val="-505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2962343"/>
              <a:satOff val="-13976"/>
              <a:lumOff val="-50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5128" rIns="135128" bIns="13512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kern="1200" noProof="0" dirty="0">
              <a:solidFill>
                <a:schemeClr val="accent6">
                  <a:lumMod val="75000"/>
                </a:schemeClr>
              </a:solidFill>
            </a:rPr>
            <a:t>Pressure retaining sampler</a:t>
          </a:r>
        </a:p>
      </dsp:txBody>
      <dsp:txXfrm>
        <a:off x="4196627" y="1889320"/>
        <a:ext cx="1491444" cy="1184277"/>
      </dsp:txXfrm>
    </dsp:sp>
    <dsp:sp modelId="{08C382A0-A64F-4A54-9474-7BB989DD4741}">
      <dsp:nvSpPr>
        <dsp:cNvPr id="0" name=""/>
        <dsp:cNvSpPr/>
      </dsp:nvSpPr>
      <dsp:spPr>
        <a:xfrm>
          <a:off x="3912542" y="3073598"/>
          <a:ext cx="1775528" cy="1184277"/>
        </a:xfrm>
        <a:prstGeom prst="rect">
          <a:avLst/>
        </a:prstGeom>
        <a:solidFill>
          <a:schemeClr val="accent4">
            <a:tint val="40000"/>
            <a:alpha val="90000"/>
            <a:hueOff val="3949791"/>
            <a:satOff val="-18635"/>
            <a:lumOff val="-673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3949791"/>
              <a:satOff val="-18635"/>
              <a:lumOff val="-67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noProof="0" dirty="0"/>
            <a:t>In situ recovery</a:t>
          </a:r>
        </a:p>
      </dsp:txBody>
      <dsp:txXfrm>
        <a:off x="4196627" y="3073598"/>
        <a:ext cx="1491444" cy="1184277"/>
      </dsp:txXfrm>
    </dsp:sp>
    <dsp:sp modelId="{46A01562-8835-48C4-A702-3B330810F7E2}">
      <dsp:nvSpPr>
        <dsp:cNvPr id="0" name=""/>
        <dsp:cNvSpPr/>
      </dsp:nvSpPr>
      <dsp:spPr>
        <a:xfrm>
          <a:off x="3912542" y="4257876"/>
          <a:ext cx="1775528" cy="1184277"/>
        </a:xfrm>
        <a:prstGeom prst="rect">
          <a:avLst/>
        </a:prstGeom>
        <a:solidFill>
          <a:schemeClr val="accent4">
            <a:tint val="40000"/>
            <a:alpha val="90000"/>
            <a:hueOff val="4937239"/>
            <a:satOff val="-23293"/>
            <a:lumOff val="-841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4937239"/>
              <a:satOff val="-23293"/>
              <a:lumOff val="-8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5344" rIns="85344" bIns="8534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noProof="0" dirty="0"/>
            <a:t>Keeps deep sample under pressure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noProof="0" dirty="0"/>
            <a:t>Sampling / cultivation continuously</a:t>
          </a:r>
        </a:p>
      </dsp:txBody>
      <dsp:txXfrm>
        <a:off x="4196627" y="4257876"/>
        <a:ext cx="1491444" cy="1184277"/>
      </dsp:txXfrm>
    </dsp:sp>
    <dsp:sp modelId="{043A56A5-8714-4F91-81A6-737183552F72}">
      <dsp:nvSpPr>
        <dsp:cNvPr id="0" name=""/>
        <dsp:cNvSpPr/>
      </dsp:nvSpPr>
      <dsp:spPr>
        <a:xfrm>
          <a:off x="2965593" y="1415846"/>
          <a:ext cx="1183685" cy="1183685"/>
        </a:xfrm>
        <a:prstGeom prst="ellipse">
          <a:avLst/>
        </a:prstGeom>
        <a:solidFill>
          <a:schemeClr val="accent4">
            <a:hueOff val="3266964"/>
            <a:satOff val="-13592"/>
            <a:lumOff val="32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900" kern="1200" noProof="0" dirty="0"/>
            <a:t>S</a:t>
          </a:r>
        </a:p>
      </dsp:txBody>
      <dsp:txXfrm>
        <a:off x="3138940" y="1589193"/>
        <a:ext cx="836991" cy="836991"/>
      </dsp:txXfrm>
    </dsp:sp>
    <dsp:sp modelId="{3031ECAA-92AC-498B-8331-CAF7B7409D58}">
      <dsp:nvSpPr>
        <dsp:cNvPr id="0" name=""/>
        <dsp:cNvSpPr/>
      </dsp:nvSpPr>
      <dsp:spPr>
        <a:xfrm>
          <a:off x="6871757" y="1889320"/>
          <a:ext cx="1775528" cy="1184277"/>
        </a:xfrm>
        <a:prstGeom prst="rect">
          <a:avLst/>
        </a:prstGeom>
        <a:solidFill>
          <a:schemeClr val="accent4">
            <a:tint val="40000"/>
            <a:alpha val="90000"/>
            <a:hueOff val="5924687"/>
            <a:satOff val="-27952"/>
            <a:lumOff val="-101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5924687"/>
              <a:satOff val="-27952"/>
              <a:lumOff val="-101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5128" rIns="135128" bIns="13512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kern="1200" noProof="0" dirty="0">
              <a:solidFill>
                <a:schemeClr val="accent6">
                  <a:lumMod val="50000"/>
                </a:schemeClr>
              </a:solidFill>
            </a:rPr>
            <a:t>High pressure microscopy</a:t>
          </a:r>
        </a:p>
      </dsp:txBody>
      <dsp:txXfrm>
        <a:off x="7155841" y="1889320"/>
        <a:ext cx="1491444" cy="1184277"/>
      </dsp:txXfrm>
    </dsp:sp>
    <dsp:sp modelId="{FB38058C-243C-4E2C-9CDC-05E206982EF9}">
      <dsp:nvSpPr>
        <dsp:cNvPr id="0" name=""/>
        <dsp:cNvSpPr/>
      </dsp:nvSpPr>
      <dsp:spPr>
        <a:xfrm>
          <a:off x="6871757" y="3073598"/>
          <a:ext cx="1775528" cy="1184277"/>
        </a:xfrm>
        <a:prstGeom prst="rect">
          <a:avLst/>
        </a:prstGeom>
        <a:solidFill>
          <a:schemeClr val="accent4">
            <a:tint val="40000"/>
            <a:alpha val="90000"/>
            <a:hueOff val="6912134"/>
            <a:satOff val="-32610"/>
            <a:lumOff val="-1178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6912134"/>
              <a:satOff val="-32610"/>
              <a:lumOff val="-117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noProof="0" dirty="0"/>
            <a:t>Live dynamics</a:t>
          </a:r>
        </a:p>
      </dsp:txBody>
      <dsp:txXfrm>
        <a:off x="7155841" y="3073598"/>
        <a:ext cx="1491444" cy="1184277"/>
      </dsp:txXfrm>
    </dsp:sp>
    <dsp:sp modelId="{413A37AD-0B6B-4A61-AB1D-22EC5AC943BC}">
      <dsp:nvSpPr>
        <dsp:cNvPr id="0" name=""/>
        <dsp:cNvSpPr/>
      </dsp:nvSpPr>
      <dsp:spPr>
        <a:xfrm>
          <a:off x="6871757" y="4257876"/>
          <a:ext cx="1775528" cy="1184277"/>
        </a:xfrm>
        <a:prstGeom prst="rect">
          <a:avLst/>
        </a:prstGeom>
        <a:solidFill>
          <a:schemeClr val="accent4">
            <a:tint val="40000"/>
            <a:alpha val="90000"/>
            <a:hueOff val="7899582"/>
            <a:satOff val="-37269"/>
            <a:lumOff val="-1346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7899582"/>
              <a:satOff val="-37269"/>
              <a:lumOff val="-134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5344" rIns="85344" bIns="8534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noProof="0" dirty="0"/>
            <a:t>Small volume; Optical access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noProof="0" dirty="0"/>
            <a:t>Growth, morphology, fluorescence</a:t>
          </a:r>
        </a:p>
      </dsp:txBody>
      <dsp:txXfrm>
        <a:off x="7155841" y="4257876"/>
        <a:ext cx="1491444" cy="1184277"/>
      </dsp:txXfrm>
    </dsp:sp>
    <dsp:sp modelId="{D55219D6-22C6-4C73-A678-1C5396305654}">
      <dsp:nvSpPr>
        <dsp:cNvPr id="0" name=""/>
        <dsp:cNvSpPr/>
      </dsp:nvSpPr>
      <dsp:spPr>
        <a:xfrm>
          <a:off x="5924808" y="1415846"/>
          <a:ext cx="1183685" cy="1183685"/>
        </a:xfrm>
        <a:prstGeom prst="ellipse">
          <a:avLst/>
        </a:prstGeom>
        <a:solidFill>
          <a:schemeClr val="accent4">
            <a:hueOff val="6533927"/>
            <a:satOff val="-27185"/>
            <a:lumOff val="640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900" kern="1200" noProof="0" dirty="0">
              <a:latin typeface="Aptos" panose="020B0004020202020204" pitchFamily="34" charset="0"/>
            </a:rPr>
            <a:t>μ</a:t>
          </a:r>
          <a:endParaRPr lang="en-GB" sz="5900" kern="1200" noProof="0" dirty="0"/>
        </a:p>
      </dsp:txBody>
      <dsp:txXfrm>
        <a:off x="6098155" y="1589193"/>
        <a:ext cx="836991" cy="836991"/>
      </dsp:txXfrm>
    </dsp:sp>
    <dsp:sp modelId="{481F1F62-56DA-4784-9BA6-BFB905DD13BC}">
      <dsp:nvSpPr>
        <dsp:cNvPr id="0" name=""/>
        <dsp:cNvSpPr/>
      </dsp:nvSpPr>
      <dsp:spPr>
        <a:xfrm>
          <a:off x="9830972" y="1889320"/>
          <a:ext cx="1775528" cy="1184277"/>
        </a:xfrm>
        <a:prstGeom prst="rect">
          <a:avLst/>
        </a:prstGeom>
        <a:solidFill>
          <a:schemeClr val="accent4">
            <a:tint val="40000"/>
            <a:alpha val="90000"/>
            <a:hueOff val="8887029"/>
            <a:satOff val="-41928"/>
            <a:lumOff val="-1514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8887029"/>
              <a:satOff val="-41928"/>
              <a:lumOff val="-15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5128" rIns="135128" bIns="13512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kern="1200" noProof="0" dirty="0">
              <a:solidFill>
                <a:schemeClr val="accent5">
                  <a:lumMod val="75000"/>
                </a:schemeClr>
              </a:solidFill>
            </a:rPr>
            <a:t>Diamond Anvil cell</a:t>
          </a:r>
        </a:p>
      </dsp:txBody>
      <dsp:txXfrm>
        <a:off x="10115056" y="1889320"/>
        <a:ext cx="1491444" cy="1184277"/>
      </dsp:txXfrm>
    </dsp:sp>
    <dsp:sp modelId="{90B1D4F4-4817-4295-B0D0-0E6F209579DB}">
      <dsp:nvSpPr>
        <dsp:cNvPr id="0" name=""/>
        <dsp:cNvSpPr/>
      </dsp:nvSpPr>
      <dsp:spPr>
        <a:xfrm>
          <a:off x="9830972" y="3073598"/>
          <a:ext cx="1775528" cy="1184277"/>
        </a:xfrm>
        <a:prstGeom prst="rect">
          <a:avLst/>
        </a:prstGeom>
        <a:solidFill>
          <a:schemeClr val="accent4">
            <a:tint val="40000"/>
            <a:alpha val="90000"/>
            <a:hueOff val="9874478"/>
            <a:satOff val="-46586"/>
            <a:lumOff val="-1683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9874478"/>
              <a:satOff val="-46586"/>
              <a:lumOff val="-16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noProof="0" dirty="0"/>
            <a:t>Extreme limits</a:t>
          </a:r>
        </a:p>
      </dsp:txBody>
      <dsp:txXfrm>
        <a:off x="10115056" y="3073598"/>
        <a:ext cx="1491444" cy="1184277"/>
      </dsp:txXfrm>
    </dsp:sp>
    <dsp:sp modelId="{73F5ECE7-F98D-4DEB-940D-FCA171FEA2CE}">
      <dsp:nvSpPr>
        <dsp:cNvPr id="0" name=""/>
        <dsp:cNvSpPr/>
      </dsp:nvSpPr>
      <dsp:spPr>
        <a:xfrm>
          <a:off x="9830972" y="4257876"/>
          <a:ext cx="1775528" cy="1184277"/>
        </a:xfrm>
        <a:prstGeom prst="rect">
          <a:avLst/>
        </a:prstGeom>
        <a:solidFill>
          <a:schemeClr val="accent4">
            <a:tint val="40000"/>
            <a:alpha val="90000"/>
            <a:hueOff val="10861925"/>
            <a:satOff val="-51245"/>
            <a:lumOff val="-1851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10861925"/>
              <a:satOff val="-51245"/>
              <a:lumOff val="-18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5344" rIns="85344" bIns="8534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noProof="0" dirty="0"/>
            <a:t>Tiny sample; high pressure range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noProof="0" dirty="0"/>
            <a:t>Raman / X-ray; ice phases, survival</a:t>
          </a:r>
        </a:p>
      </dsp:txBody>
      <dsp:txXfrm>
        <a:off x="10115056" y="4257876"/>
        <a:ext cx="1491444" cy="1184277"/>
      </dsp:txXfrm>
    </dsp:sp>
    <dsp:sp modelId="{525D816C-B018-4BEA-A9E0-D9CE0853E00D}">
      <dsp:nvSpPr>
        <dsp:cNvPr id="0" name=""/>
        <dsp:cNvSpPr/>
      </dsp:nvSpPr>
      <dsp:spPr>
        <a:xfrm>
          <a:off x="8884023" y="1415846"/>
          <a:ext cx="1183685" cy="1183685"/>
        </a:xfrm>
        <a:prstGeom prst="ellipse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900" kern="1200" noProof="0" dirty="0">
              <a:latin typeface="Yesteryear" panose="020F0502020204030204" pitchFamily="66" charset="0"/>
              <a:sym typeface="Wingdings 2" panose="05020102010507070707" pitchFamily="18" charset="2"/>
            </a:rPr>
            <a:t></a:t>
          </a:r>
          <a:endParaRPr lang="en-GB" sz="5900" kern="1200" noProof="0" dirty="0"/>
        </a:p>
      </dsp:txBody>
      <dsp:txXfrm>
        <a:off x="9057370" y="1589193"/>
        <a:ext cx="836991" cy="83699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25E0DA-126D-4491-869E-31B65994FFA4}">
      <dsp:nvSpPr>
        <dsp:cNvPr id="0" name=""/>
        <dsp:cNvSpPr/>
      </dsp:nvSpPr>
      <dsp:spPr>
        <a:xfrm>
          <a:off x="4993" y="365540"/>
          <a:ext cx="3003491" cy="3604190"/>
        </a:xfrm>
        <a:prstGeom prst="roundRect">
          <a:avLst>
            <a:gd name="adj" fmla="val 5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88900" bIns="0" numCol="1" spcCol="1270" anchor="t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noProof="0" dirty="0"/>
            <a:t>Batch vessel</a:t>
          </a:r>
        </a:p>
      </dsp:txBody>
      <dsp:txXfrm rot="16200000">
        <a:off x="-1172375" y="1542909"/>
        <a:ext cx="2955435" cy="600698"/>
      </dsp:txXfrm>
    </dsp:sp>
    <dsp:sp modelId="{7767E932-DE10-453D-A154-42B0978BA3CC}">
      <dsp:nvSpPr>
        <dsp:cNvPr id="0" name=""/>
        <dsp:cNvSpPr/>
      </dsp:nvSpPr>
      <dsp:spPr>
        <a:xfrm>
          <a:off x="605691" y="365540"/>
          <a:ext cx="2237601" cy="360419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3444" rIns="0" bIns="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kern="1200" noProof="0" dirty="0"/>
            <a:t>Process validation</a:t>
          </a:r>
        </a:p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noProof="0" dirty="0"/>
            <a:t>High process throughput; post pressure readout</a:t>
          </a:r>
        </a:p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noProof="0" dirty="0"/>
            <a:t>Typical 100-700 MPa</a:t>
          </a:r>
        </a:p>
      </dsp:txBody>
      <dsp:txXfrm>
        <a:off x="605691" y="365540"/>
        <a:ext cx="2237601" cy="3604190"/>
      </dsp:txXfrm>
    </dsp:sp>
    <dsp:sp modelId="{2DD0D63C-2251-4461-96E7-A72AB5ED603E}">
      <dsp:nvSpPr>
        <dsp:cNvPr id="0" name=""/>
        <dsp:cNvSpPr/>
      </dsp:nvSpPr>
      <dsp:spPr>
        <a:xfrm>
          <a:off x="3113607" y="365540"/>
          <a:ext cx="3003491" cy="3604190"/>
        </a:xfrm>
        <a:prstGeom prst="roundRect">
          <a:avLst>
            <a:gd name="adj" fmla="val 5000"/>
          </a:avLst>
        </a:prstGeom>
        <a:solidFill>
          <a:schemeClr val="accent3">
            <a:hueOff val="903533"/>
            <a:satOff val="33333"/>
            <a:lumOff val="-4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88900" bIns="0" numCol="1" spcCol="1270" anchor="t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noProof="0" dirty="0"/>
            <a:t>Pressure retaining sample</a:t>
          </a:r>
        </a:p>
      </dsp:txBody>
      <dsp:txXfrm rot="16200000">
        <a:off x="1936238" y="1542909"/>
        <a:ext cx="2955435" cy="600698"/>
      </dsp:txXfrm>
    </dsp:sp>
    <dsp:sp modelId="{98346EFE-B2EA-4D12-A9A2-D07BC59D50CA}">
      <dsp:nvSpPr>
        <dsp:cNvPr id="0" name=""/>
        <dsp:cNvSpPr/>
      </dsp:nvSpPr>
      <dsp:spPr>
        <a:xfrm rot="5400000">
          <a:off x="2863871" y="3229066"/>
          <a:ext cx="529506" cy="450523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B55408-D3D4-42DA-8B20-2DD522F4B0A7}">
      <dsp:nvSpPr>
        <dsp:cNvPr id="0" name=""/>
        <dsp:cNvSpPr/>
      </dsp:nvSpPr>
      <dsp:spPr>
        <a:xfrm>
          <a:off x="3714305" y="365540"/>
          <a:ext cx="2237601" cy="360419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3444" rIns="0" bIns="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kern="1200" noProof="0" dirty="0"/>
            <a:t>In-situ recovery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noProof="0" dirty="0"/>
            <a:t>Keeps deep sample under pressure, sampling/cultivation continuously</a:t>
          </a:r>
        </a:p>
      </dsp:txBody>
      <dsp:txXfrm>
        <a:off x="3714305" y="365540"/>
        <a:ext cx="2237601" cy="3604190"/>
      </dsp:txXfrm>
    </dsp:sp>
    <dsp:sp modelId="{B76874E8-01E3-40C2-9062-032DB490BA98}">
      <dsp:nvSpPr>
        <dsp:cNvPr id="0" name=""/>
        <dsp:cNvSpPr/>
      </dsp:nvSpPr>
      <dsp:spPr>
        <a:xfrm>
          <a:off x="6222221" y="365540"/>
          <a:ext cx="3003491" cy="3604190"/>
        </a:xfrm>
        <a:prstGeom prst="roundRect">
          <a:avLst>
            <a:gd name="adj" fmla="val 5000"/>
          </a:avLst>
        </a:prstGeom>
        <a:solidFill>
          <a:schemeClr val="accent3">
            <a:hueOff val="1807066"/>
            <a:satOff val="66667"/>
            <a:lumOff val="-9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88900" bIns="0" numCol="1" spcCol="1270" anchor="t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noProof="0" dirty="0"/>
            <a:t>High pressure microscopy</a:t>
          </a:r>
        </a:p>
      </dsp:txBody>
      <dsp:txXfrm rot="16200000">
        <a:off x="5044852" y="1542909"/>
        <a:ext cx="2955435" cy="600698"/>
      </dsp:txXfrm>
    </dsp:sp>
    <dsp:sp modelId="{10B53A4C-8980-4278-9F83-69A9A191A9F7}">
      <dsp:nvSpPr>
        <dsp:cNvPr id="0" name=""/>
        <dsp:cNvSpPr/>
      </dsp:nvSpPr>
      <dsp:spPr>
        <a:xfrm rot="5400000">
          <a:off x="5972485" y="3229066"/>
          <a:ext cx="529506" cy="450523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1355300"/>
              <a:satOff val="50000"/>
              <a:lumOff val="-7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43E344-4E6C-4010-9D92-9DE267644C61}">
      <dsp:nvSpPr>
        <dsp:cNvPr id="0" name=""/>
        <dsp:cNvSpPr/>
      </dsp:nvSpPr>
      <dsp:spPr>
        <a:xfrm>
          <a:off x="6822919" y="365540"/>
          <a:ext cx="2237601" cy="360419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3444" rIns="0" bIns="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kern="1200" noProof="0" dirty="0"/>
            <a:t>Live Dynamics</a:t>
          </a:r>
        </a:p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noProof="0" dirty="0"/>
            <a:t>Small volume; optical access growth, morphology, fluorescence </a:t>
          </a:r>
        </a:p>
      </dsp:txBody>
      <dsp:txXfrm>
        <a:off x="6822919" y="365540"/>
        <a:ext cx="2237601" cy="3604190"/>
      </dsp:txXfrm>
    </dsp:sp>
    <dsp:sp modelId="{1F0516A9-B3CC-4851-8ED4-5E9CB86847F7}">
      <dsp:nvSpPr>
        <dsp:cNvPr id="0" name=""/>
        <dsp:cNvSpPr/>
      </dsp:nvSpPr>
      <dsp:spPr>
        <a:xfrm>
          <a:off x="9330835" y="365540"/>
          <a:ext cx="3003491" cy="3604190"/>
        </a:xfrm>
        <a:prstGeom prst="roundRect">
          <a:avLst>
            <a:gd name="adj" fmla="val 500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88900" bIns="0" numCol="1" spcCol="1270" anchor="t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noProof="0" dirty="0"/>
            <a:t>Diamond anvil cell</a:t>
          </a:r>
        </a:p>
      </dsp:txBody>
      <dsp:txXfrm rot="16200000">
        <a:off x="8153466" y="1542909"/>
        <a:ext cx="2955435" cy="600698"/>
      </dsp:txXfrm>
    </dsp:sp>
    <dsp:sp modelId="{6955DA8B-13EA-4BC4-88A8-81283EEBEA11}">
      <dsp:nvSpPr>
        <dsp:cNvPr id="0" name=""/>
        <dsp:cNvSpPr/>
      </dsp:nvSpPr>
      <dsp:spPr>
        <a:xfrm rot="5400000">
          <a:off x="9081099" y="3229066"/>
          <a:ext cx="529506" cy="450523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0FB28A-9EBE-4E46-80DB-C926BA02FEEB}">
      <dsp:nvSpPr>
        <dsp:cNvPr id="0" name=""/>
        <dsp:cNvSpPr/>
      </dsp:nvSpPr>
      <dsp:spPr>
        <a:xfrm>
          <a:off x="9931533" y="365540"/>
          <a:ext cx="2237601" cy="360419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3444" rIns="0" bIns="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kern="1200" noProof="0" dirty="0"/>
            <a:t>Extreme limits</a:t>
          </a:r>
        </a:p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noProof="0" dirty="0"/>
            <a:t>Tiny sample; high pressure range; Raman /X-ray, ice phases, survival</a:t>
          </a:r>
        </a:p>
      </dsp:txBody>
      <dsp:txXfrm>
        <a:off x="9931533" y="365540"/>
        <a:ext cx="2237601" cy="360419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7F0C9A-3082-449F-BCE8-4A5BF4C48579}">
      <dsp:nvSpPr>
        <dsp:cNvPr id="0" name=""/>
        <dsp:cNvSpPr/>
      </dsp:nvSpPr>
      <dsp:spPr>
        <a:xfrm>
          <a:off x="2928" y="1793970"/>
          <a:ext cx="1735627" cy="14315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noProof="0" dirty="0"/>
            <a:t>Controlled P-T</a:t>
          </a:r>
        </a:p>
      </dsp:txBody>
      <dsp:txXfrm>
        <a:off x="35871" y="1826913"/>
        <a:ext cx="1669741" cy="1058887"/>
      </dsp:txXfrm>
    </dsp:sp>
    <dsp:sp modelId="{5FB64460-804E-4022-9164-F07F63E2B437}">
      <dsp:nvSpPr>
        <dsp:cNvPr id="0" name=""/>
        <dsp:cNvSpPr/>
      </dsp:nvSpPr>
      <dsp:spPr>
        <a:xfrm>
          <a:off x="969152" y="2102040"/>
          <a:ext cx="1962642" cy="1962642"/>
        </a:xfrm>
        <a:prstGeom prst="leftCircularArrow">
          <a:avLst>
            <a:gd name="adj1" fmla="val 3400"/>
            <a:gd name="adj2" fmla="val 420869"/>
            <a:gd name="adj3" fmla="val 2196380"/>
            <a:gd name="adj4" fmla="val 9024489"/>
            <a:gd name="adj5" fmla="val 3967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7BA4A3-2B0E-45BF-9A98-E54CFBAC06B9}">
      <dsp:nvSpPr>
        <dsp:cNvPr id="0" name=""/>
        <dsp:cNvSpPr/>
      </dsp:nvSpPr>
      <dsp:spPr>
        <a:xfrm>
          <a:off x="388623" y="2918743"/>
          <a:ext cx="1542779" cy="61351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noProof="0" dirty="0" err="1"/>
            <a:t>Presurize</a:t>
          </a:r>
          <a:endParaRPr lang="en-GB" sz="2700" kern="1200" noProof="0" dirty="0"/>
        </a:p>
      </dsp:txBody>
      <dsp:txXfrm>
        <a:off x="406592" y="2936712"/>
        <a:ext cx="1506841" cy="577574"/>
      </dsp:txXfrm>
    </dsp:sp>
    <dsp:sp modelId="{C4E638A4-A6A2-4BB6-ABFA-F86B76120E4D}">
      <dsp:nvSpPr>
        <dsp:cNvPr id="0" name=""/>
        <dsp:cNvSpPr/>
      </dsp:nvSpPr>
      <dsp:spPr>
        <a:xfrm>
          <a:off x="2249172" y="1793970"/>
          <a:ext cx="1735627" cy="14315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363841"/>
              <a:satOff val="-20982"/>
              <a:lumOff val="215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noProof="0" dirty="0"/>
            <a:t>Avoid decompression artifacts</a:t>
          </a:r>
        </a:p>
      </dsp:txBody>
      <dsp:txXfrm>
        <a:off x="2282115" y="2133670"/>
        <a:ext cx="1669741" cy="1058887"/>
      </dsp:txXfrm>
    </dsp:sp>
    <dsp:sp modelId="{40A10679-797E-4E08-AF56-8E3B50370589}">
      <dsp:nvSpPr>
        <dsp:cNvPr id="0" name=""/>
        <dsp:cNvSpPr/>
      </dsp:nvSpPr>
      <dsp:spPr>
        <a:xfrm>
          <a:off x="3200932" y="898658"/>
          <a:ext cx="2184417" cy="2184417"/>
        </a:xfrm>
        <a:prstGeom prst="circularArrow">
          <a:avLst>
            <a:gd name="adj1" fmla="val 3055"/>
            <a:gd name="adj2" fmla="val 375063"/>
            <a:gd name="adj3" fmla="val 19449426"/>
            <a:gd name="adj4" fmla="val 12575511"/>
            <a:gd name="adj5" fmla="val 3564"/>
          </a:avLst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F101BF-0F15-4598-B07D-88087B9D4DFF}">
      <dsp:nvSpPr>
        <dsp:cNvPr id="0" name=""/>
        <dsp:cNvSpPr/>
      </dsp:nvSpPr>
      <dsp:spPr>
        <a:xfrm>
          <a:off x="2634867" y="1487214"/>
          <a:ext cx="1542779" cy="613512"/>
        </a:xfrm>
        <a:prstGeom prst="roundRect">
          <a:avLst>
            <a:gd name="adj" fmla="val 10000"/>
          </a:avLst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noProof="0" dirty="0"/>
            <a:t>Sample</a:t>
          </a:r>
        </a:p>
      </dsp:txBody>
      <dsp:txXfrm>
        <a:off x="2652836" y="1505183"/>
        <a:ext cx="1506841" cy="577574"/>
      </dsp:txXfrm>
    </dsp:sp>
    <dsp:sp modelId="{7B7BBB4C-BC94-4349-A0FE-32F4906388C9}">
      <dsp:nvSpPr>
        <dsp:cNvPr id="0" name=""/>
        <dsp:cNvSpPr/>
      </dsp:nvSpPr>
      <dsp:spPr>
        <a:xfrm>
          <a:off x="4495416" y="1793970"/>
          <a:ext cx="1735627" cy="14315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noProof="0" dirty="0"/>
            <a:t>RNA / protein / lipids</a:t>
          </a:r>
        </a:p>
      </dsp:txBody>
      <dsp:txXfrm>
        <a:off x="4528359" y="1826913"/>
        <a:ext cx="1669741" cy="1058887"/>
      </dsp:txXfrm>
    </dsp:sp>
    <dsp:sp modelId="{B3C63ADA-3CFB-4223-8328-3D3AA65B0471}">
      <dsp:nvSpPr>
        <dsp:cNvPr id="0" name=""/>
        <dsp:cNvSpPr/>
      </dsp:nvSpPr>
      <dsp:spPr>
        <a:xfrm>
          <a:off x="5461640" y="2102040"/>
          <a:ext cx="1962642" cy="1962642"/>
        </a:xfrm>
        <a:prstGeom prst="leftCircularArrow">
          <a:avLst>
            <a:gd name="adj1" fmla="val 3400"/>
            <a:gd name="adj2" fmla="val 420869"/>
            <a:gd name="adj3" fmla="val 2196380"/>
            <a:gd name="adj4" fmla="val 9024489"/>
            <a:gd name="adj5" fmla="val 3967"/>
          </a:avLst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8454F7-3A30-4945-95B9-022C6556032F}">
      <dsp:nvSpPr>
        <dsp:cNvPr id="0" name=""/>
        <dsp:cNvSpPr/>
      </dsp:nvSpPr>
      <dsp:spPr>
        <a:xfrm>
          <a:off x="4881111" y="2918743"/>
          <a:ext cx="1542779" cy="613512"/>
        </a:xfrm>
        <a:prstGeom prst="roundRect">
          <a:avLst>
            <a:gd name="adj" fmla="val 10000"/>
          </a:avLst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noProof="0" dirty="0"/>
            <a:t>Extract</a:t>
          </a:r>
        </a:p>
      </dsp:txBody>
      <dsp:txXfrm>
        <a:off x="4899080" y="2936712"/>
        <a:ext cx="1506841" cy="577574"/>
      </dsp:txXfrm>
    </dsp:sp>
    <dsp:sp modelId="{D2517D10-FCD0-4B5B-A35F-B9E9A6700DB6}">
      <dsp:nvSpPr>
        <dsp:cNvPr id="0" name=""/>
        <dsp:cNvSpPr/>
      </dsp:nvSpPr>
      <dsp:spPr>
        <a:xfrm>
          <a:off x="6741660" y="1793970"/>
          <a:ext cx="1735627" cy="14315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091522"/>
              <a:satOff val="-62946"/>
              <a:lumOff val="6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noProof="0" dirty="0"/>
            <a:t>Multi-</a:t>
          </a:r>
          <a:r>
            <a:rPr lang="en-GB" sz="1600" kern="1200" noProof="0" dirty="0" err="1"/>
            <a:t>ohmics</a:t>
          </a:r>
          <a:r>
            <a:rPr lang="en-GB" sz="1600" kern="1200" noProof="0" dirty="0"/>
            <a:t> + phenotype</a:t>
          </a:r>
        </a:p>
      </dsp:txBody>
      <dsp:txXfrm>
        <a:off x="6774603" y="2133670"/>
        <a:ext cx="1669741" cy="1058887"/>
      </dsp:txXfrm>
    </dsp:sp>
    <dsp:sp modelId="{39119229-C30C-405C-9A1A-1255B425C601}">
      <dsp:nvSpPr>
        <dsp:cNvPr id="0" name=""/>
        <dsp:cNvSpPr/>
      </dsp:nvSpPr>
      <dsp:spPr>
        <a:xfrm>
          <a:off x="7693420" y="898658"/>
          <a:ext cx="2184417" cy="2184417"/>
        </a:xfrm>
        <a:prstGeom prst="circularArrow">
          <a:avLst>
            <a:gd name="adj1" fmla="val 3055"/>
            <a:gd name="adj2" fmla="val 375063"/>
            <a:gd name="adj3" fmla="val 19449426"/>
            <a:gd name="adj4" fmla="val 12575511"/>
            <a:gd name="adj5" fmla="val 3564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EB6A0F-F389-42C5-BE0F-4F49AE6396C3}">
      <dsp:nvSpPr>
        <dsp:cNvPr id="0" name=""/>
        <dsp:cNvSpPr/>
      </dsp:nvSpPr>
      <dsp:spPr>
        <a:xfrm>
          <a:off x="7127355" y="1487214"/>
          <a:ext cx="1542779" cy="613512"/>
        </a:xfrm>
        <a:prstGeom prst="roundRect">
          <a:avLst>
            <a:gd name="adj" fmla="val 10000"/>
          </a:avLst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noProof="0" dirty="0"/>
            <a:t>Integrate</a:t>
          </a:r>
        </a:p>
      </dsp:txBody>
      <dsp:txXfrm>
        <a:off x="7145324" y="1505183"/>
        <a:ext cx="1506841" cy="577574"/>
      </dsp:txXfrm>
    </dsp:sp>
    <dsp:sp modelId="{F2F35684-BBC8-423E-9571-FD5BCC09C232}">
      <dsp:nvSpPr>
        <dsp:cNvPr id="0" name=""/>
        <dsp:cNvSpPr/>
      </dsp:nvSpPr>
      <dsp:spPr>
        <a:xfrm>
          <a:off x="8987904" y="1793970"/>
          <a:ext cx="1735627" cy="14315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noProof="0" dirty="0"/>
            <a:t>Mechanism - prediction</a:t>
          </a:r>
        </a:p>
      </dsp:txBody>
      <dsp:txXfrm>
        <a:off x="9020847" y="1826913"/>
        <a:ext cx="1669741" cy="1058887"/>
      </dsp:txXfrm>
    </dsp:sp>
    <dsp:sp modelId="{992323D1-286C-401A-9F10-A76DA0B658D9}">
      <dsp:nvSpPr>
        <dsp:cNvPr id="0" name=""/>
        <dsp:cNvSpPr/>
      </dsp:nvSpPr>
      <dsp:spPr>
        <a:xfrm>
          <a:off x="9373599" y="2918743"/>
          <a:ext cx="1542779" cy="613512"/>
        </a:xfrm>
        <a:prstGeom prst="roundRect">
          <a:avLst>
            <a:gd name="adj" fmla="val 1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noProof="0" dirty="0"/>
            <a:t>Model</a:t>
          </a:r>
        </a:p>
      </dsp:txBody>
      <dsp:txXfrm>
        <a:off x="9391568" y="2936712"/>
        <a:ext cx="1506841" cy="57757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A7D623-37CB-4352-8FE7-DD5A897A7CE0}">
      <dsp:nvSpPr>
        <dsp:cNvPr id="0" name=""/>
        <dsp:cNvSpPr/>
      </dsp:nvSpPr>
      <dsp:spPr>
        <a:xfrm>
          <a:off x="2028119" y="574970"/>
          <a:ext cx="3931749" cy="3931749"/>
        </a:xfrm>
        <a:prstGeom prst="blockArc">
          <a:avLst>
            <a:gd name="adj1" fmla="val 12600000"/>
            <a:gd name="adj2" fmla="val 16200000"/>
            <a:gd name="adj3" fmla="val 4525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E24A96-C9E5-493B-936C-FE2947A8DDDD}">
      <dsp:nvSpPr>
        <dsp:cNvPr id="0" name=""/>
        <dsp:cNvSpPr/>
      </dsp:nvSpPr>
      <dsp:spPr>
        <a:xfrm>
          <a:off x="2028119" y="574970"/>
          <a:ext cx="3931749" cy="3931749"/>
        </a:xfrm>
        <a:prstGeom prst="blockArc">
          <a:avLst>
            <a:gd name="adj1" fmla="val 9000000"/>
            <a:gd name="adj2" fmla="val 12600000"/>
            <a:gd name="adj3" fmla="val 4525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EE772E-A2E9-4250-A02C-39473328EA3E}">
      <dsp:nvSpPr>
        <dsp:cNvPr id="0" name=""/>
        <dsp:cNvSpPr/>
      </dsp:nvSpPr>
      <dsp:spPr>
        <a:xfrm>
          <a:off x="2028119" y="574970"/>
          <a:ext cx="3931749" cy="3931749"/>
        </a:xfrm>
        <a:prstGeom prst="blockArc">
          <a:avLst>
            <a:gd name="adj1" fmla="val 5400000"/>
            <a:gd name="adj2" fmla="val 9000000"/>
            <a:gd name="adj3" fmla="val 4525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017592-210B-4B19-9CA4-BE4F4ABD675B}">
      <dsp:nvSpPr>
        <dsp:cNvPr id="0" name=""/>
        <dsp:cNvSpPr/>
      </dsp:nvSpPr>
      <dsp:spPr>
        <a:xfrm>
          <a:off x="2028119" y="574970"/>
          <a:ext cx="3931749" cy="3931749"/>
        </a:xfrm>
        <a:prstGeom prst="blockArc">
          <a:avLst>
            <a:gd name="adj1" fmla="val 1800000"/>
            <a:gd name="adj2" fmla="val 5400000"/>
            <a:gd name="adj3" fmla="val 4525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21A1D2-0C41-4155-904F-F6A0FFAD5A1F}">
      <dsp:nvSpPr>
        <dsp:cNvPr id="0" name=""/>
        <dsp:cNvSpPr/>
      </dsp:nvSpPr>
      <dsp:spPr>
        <a:xfrm>
          <a:off x="2028119" y="574970"/>
          <a:ext cx="3931749" cy="3931749"/>
        </a:xfrm>
        <a:prstGeom prst="blockArc">
          <a:avLst>
            <a:gd name="adj1" fmla="val 19800000"/>
            <a:gd name="adj2" fmla="val 1800000"/>
            <a:gd name="adj3" fmla="val 4525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419322-F83E-4909-9494-EC039E00360E}">
      <dsp:nvSpPr>
        <dsp:cNvPr id="0" name=""/>
        <dsp:cNvSpPr/>
      </dsp:nvSpPr>
      <dsp:spPr>
        <a:xfrm>
          <a:off x="2028119" y="574970"/>
          <a:ext cx="3931749" cy="3931749"/>
        </a:xfrm>
        <a:prstGeom prst="blockArc">
          <a:avLst>
            <a:gd name="adj1" fmla="val 16200000"/>
            <a:gd name="adj2" fmla="val 19800000"/>
            <a:gd name="adj3" fmla="val 4525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28B3CA-8CD7-495F-AA85-AA7D174473BD}">
      <dsp:nvSpPr>
        <dsp:cNvPr id="0" name=""/>
        <dsp:cNvSpPr/>
      </dsp:nvSpPr>
      <dsp:spPr>
        <a:xfrm>
          <a:off x="3111532" y="1658383"/>
          <a:ext cx="1764924" cy="17649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noProof="0" dirty="0"/>
            <a:t>Microbial inactivation</a:t>
          </a:r>
        </a:p>
      </dsp:txBody>
      <dsp:txXfrm>
        <a:off x="3369999" y="1916850"/>
        <a:ext cx="1247990" cy="1247990"/>
      </dsp:txXfrm>
    </dsp:sp>
    <dsp:sp modelId="{3E9078C9-49F8-4E43-A192-6ACC307D0E2B}">
      <dsp:nvSpPr>
        <dsp:cNvPr id="0" name=""/>
        <dsp:cNvSpPr/>
      </dsp:nvSpPr>
      <dsp:spPr>
        <a:xfrm>
          <a:off x="3376270" y="1723"/>
          <a:ext cx="1235447" cy="123544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50" kern="1200" noProof="0" dirty="0"/>
            <a:t>Antimicrobials</a:t>
          </a:r>
        </a:p>
      </dsp:txBody>
      <dsp:txXfrm>
        <a:off x="3557197" y="182650"/>
        <a:ext cx="873593" cy="873593"/>
      </dsp:txXfrm>
    </dsp:sp>
    <dsp:sp modelId="{60878A95-50DB-4665-BC7D-81C812C579A1}">
      <dsp:nvSpPr>
        <dsp:cNvPr id="0" name=""/>
        <dsp:cNvSpPr/>
      </dsp:nvSpPr>
      <dsp:spPr>
        <a:xfrm>
          <a:off x="5040251" y="962422"/>
          <a:ext cx="1235447" cy="123544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50" kern="1200" noProof="0" dirty="0"/>
            <a:t>Pressure</a:t>
          </a:r>
        </a:p>
      </dsp:txBody>
      <dsp:txXfrm>
        <a:off x="5221178" y="1143349"/>
        <a:ext cx="873593" cy="873593"/>
      </dsp:txXfrm>
    </dsp:sp>
    <dsp:sp modelId="{49BF22CC-153A-468B-BF25-E6783471B005}">
      <dsp:nvSpPr>
        <dsp:cNvPr id="0" name=""/>
        <dsp:cNvSpPr/>
      </dsp:nvSpPr>
      <dsp:spPr>
        <a:xfrm>
          <a:off x="5040251" y="2883821"/>
          <a:ext cx="1235447" cy="123544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50" kern="1200" noProof="0" dirty="0"/>
            <a:t>Temperature</a:t>
          </a:r>
        </a:p>
      </dsp:txBody>
      <dsp:txXfrm>
        <a:off x="5221178" y="3064748"/>
        <a:ext cx="873593" cy="873593"/>
      </dsp:txXfrm>
    </dsp:sp>
    <dsp:sp modelId="{803BF245-BEBD-4383-97B3-CD7E7E4DC545}">
      <dsp:nvSpPr>
        <dsp:cNvPr id="0" name=""/>
        <dsp:cNvSpPr/>
      </dsp:nvSpPr>
      <dsp:spPr>
        <a:xfrm>
          <a:off x="3376270" y="3844520"/>
          <a:ext cx="1235447" cy="123544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50" kern="1200" noProof="0" dirty="0"/>
            <a:t>Matrix</a:t>
          </a:r>
        </a:p>
      </dsp:txBody>
      <dsp:txXfrm>
        <a:off x="3557197" y="4025447"/>
        <a:ext cx="873593" cy="873593"/>
      </dsp:txXfrm>
    </dsp:sp>
    <dsp:sp modelId="{E5CD170D-E72F-4C8B-AA3E-DE6646F7E3BF}">
      <dsp:nvSpPr>
        <dsp:cNvPr id="0" name=""/>
        <dsp:cNvSpPr/>
      </dsp:nvSpPr>
      <dsp:spPr>
        <a:xfrm>
          <a:off x="1712290" y="2883821"/>
          <a:ext cx="1235447" cy="1235447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50" kern="1200" noProof="0" dirty="0"/>
            <a:t>Recovery </a:t>
          </a:r>
          <a:r>
            <a:rPr lang="en-GB" sz="1050" kern="1200" noProof="0" dirty="0" err="1"/>
            <a:t>mèdium</a:t>
          </a:r>
          <a:endParaRPr lang="en-GB" sz="1050" kern="1200" noProof="0" dirty="0"/>
        </a:p>
      </dsp:txBody>
      <dsp:txXfrm>
        <a:off x="1893217" y="3064748"/>
        <a:ext cx="873593" cy="873593"/>
      </dsp:txXfrm>
    </dsp:sp>
    <dsp:sp modelId="{53C4DEFC-9235-47C6-AAEB-F1026A34AEA4}">
      <dsp:nvSpPr>
        <dsp:cNvPr id="0" name=""/>
        <dsp:cNvSpPr/>
      </dsp:nvSpPr>
      <dsp:spPr>
        <a:xfrm>
          <a:off x="1712290" y="962422"/>
          <a:ext cx="1235447" cy="123544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50" kern="1200" noProof="0" dirty="0"/>
            <a:t>pH / aw</a:t>
          </a:r>
        </a:p>
      </dsp:txBody>
      <dsp:txXfrm>
        <a:off x="1893217" y="1143349"/>
        <a:ext cx="873593" cy="8735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284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1,0 min. Abrir la charla explicando que la presentación conserva el hilo de microbiología bajo presión, pero actualiza el foco hacia mecanismos, materia blanda, métodos y aplicaciones. Recordar que las diapositivas están en inglés para facilitar circulación internacional, mientras que la explicación oral será en castellano.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2,0 min. Explicar que la membrana suele perder volumen libre y fluidez, pero la respuesta real depende de lípidos, temperatura y composición. Para proteínas, no basta con decir desnaturalización: hay cavidades, hidratación, oligomerización y actividad catalítica.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1,5 min. Romper la idea de citoplasma como solución diluida. En presión, los cambios de hidratación, crowding y difusión pueden modificar rutas metabólicas y ensamblajes, incluso antes de que observemos muerte celular.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0,5 min. Transición a microbiología. Ahora que tenemos el lenguaje de materia blanda, aplicarlo a fenotipos microbianos concretos.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1,5 min. Definir piezosensible, piezotolerante, piezófilo y piezófilo obligado. Insistir en que las curvas son esquemáticas y dependen de temperatura, medio y método.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1,0 min. Repasar rápidamente el gradiente oceánico y las zonas. El objetivo es situar los ambientes antes de hablar de estrategias celulares.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1,5 min. No convertirlo en lista taxonómica. Usar cada organismo como una ventana a un mecanismo: membranas, respiración, termopiezofilia o límites hadales.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1,5 min. Relacionar biología y física: aumentar insaturación, ramificaciones o lípidos tetraéter no es una lista de moléculas; es una manera de mantener permeabilidad, fluidez y función en otro régimen de presión y temperatura.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1,5 min. Conectar presión con actividad enzimática y cadenas respiratorias. Subrayar que la presión puede cambiar ensamblajes y rutas de transferencia electrónica sin destruir covalentemente las moléculas.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1,5 min. Explicar que la presión puede estabilizar dúplex de ácidos nucleicos, pero procesos como replicación y transcripción requieren apertura local y ensamblajes dinámicos. Terminar con división celular como fenotipo integrador.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1,0 min. Reforzar que los fenotipos observables no son sólo crecimiento/muerte. Cambios de forma, motilidad y biofilm pueden indicar estrés o adaptación. La recuperación pospresión es parte de la biología.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1,5 min. Presentar tres motivos: la biosfera profunda ha pasado de curiosidad extrema a sistema relevante; HPP es una tecnología madura pero con preguntas microbiológicas abiertas; y los investigadores jóvenes necesitan un puente claro entre presión, materia blanda y fenotipo microbiano.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1,5 min. Aclarar que la misma presión en MPa puede tener efectos muy diferentes según temperatura, pH, actividad de agua, salinidad y matriz. Este es un punto clave para unir ecología, HPP y diseño experimental.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1596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1,5 min. Sintetizar el bloque celular. La presión actúa sobre volumen, hidratación e interfaces; esos cambios alteran ensamblajes, energía y división; el fenotipo final depende de reparación y condiciones de recuperación.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0,5 min. Transición a métodos. Explicar que en alta presión el aparato no es accesorio: define lo que podemos observar.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1,0 min. La descompresión no es un detalle logístico; puede inducir daño, recuperación parcial, cambios de expresión o sesgos de cultivo. Presentar la cadena muestra-presión-descompresión-recuperación como un único experimento.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2,0 min. Comparar plataformas por la pregunta que responden: validación de proceso, muestreo realista, dinámica in situ o límites físicos extremos. No hay método universal.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2,0 min. Comparar plataformas por la pregunta que responden: validación de proceso, muestreo realista, dinámica in situ o límites físicos extremos. No hay método universal.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79153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1,5 min. Destacar que conservar presión durante recuperación e incubación cambia la interpretación ecológica. Explicar que el precio es complejidad, bajo rendimiento y necesidad de controles.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1,5 min. Presentar microscopía de alta presión como una forma de ver dinámica, no sólo antes/después. Comparar con Raman o DAC para preguntas de metabolismo y límites extremos.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1,5 min. Explicar que las ómicas bajo presión requieren metadatos y temporalidad. Un gen diferencial sólo tiene sentido si sabemos presión, temperatura, tasas de compresión y descompresión, y fase de recuperación.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1,5 min. Guiar al público por la tabla. Empezar siempre por la pregunta biológica. Si quiero validar un proceso no necesito DAC; si quiero ver metabolismo en hielo VI no necesito un vaso industrial.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1,0 min. Dar al público el mapa de la clase. Enfatizar que el objetivo no es memorizar especies ni tecnologías, sino aprender a interpretar cualquier experimento de presión con una lógica común.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1,0 min. Mantener nivel general, sin entrar en procedimientos específicos. Enfatizar energía almacenada, integridad del vaso, control de temperatura, bioseguridad y trazabilidad del protocolo.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0,5 min. Transición a aplicaciones. El objetivo es aplicar el marco mechanístico, no presentar HPP como una caja negra.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1,0 min. Presentar el mapa de aplicaciones: alimentos, pharma/cosmética, biotecnología y ciencia ambiental. Subrayar que en cada caso cambia el criterio de éxito.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1,5 min. Explicar HPP de forma clara: producto envasado, presión isostática, calentamiento por compresión, sensibilidad de células vegetativas y resistencia relativa de esporas. Evitar venderlo como esterilización universal.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1,5 min. Evitar una causa única de muerte celular. Presentar una cadena de daño: membranas, energía, proteínas, ribosomas/división, reparación. El mecanismo dominante depende de organismo y matriz.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2,0 min. La gráfica es esquemática y docente. Explicar shoulder, tailing y heterogeneidad. Subrayar que células dañadas pueden necesitar medios selectivos y no selectivos para distinguir muerte de lesión.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1,5 min. Explicar que las esporas son la gran limitación de HPP a temperatura ambiente. La presión puede inducir germinación o sensibilización, pero la estrategia suele requerir temperatura u otras barreras.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1,5 min. Presentar la lógica de barreras. La presión no tiene por qué hacerlo todo: pH, temperatura, aw, antimicrobianos y matriz pueden convertir lesión reversible en inactivación robusta.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1,5 min. Elegir uno de los tres como ejemplo principal según el público: RTE meats para seguridad de Listeria, juices/purées para acidez y calidad, seafood para valor comercial y separación de carne.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1,5 min. Mostrar que presión no es sólo procesado alimentario. Puede ser perturbación para estudiar enzimas, estrés para formulaciones, herramienta de descontaminación o forma de seleccionar fenotipos resistentes.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1,5 min. Recorrer la cronología sin detenerse demasiado. La historia sirve para mostrar que el campo empezó como pregunta de conservación, se consolidó con ecología profunda y hoy se apoya en técnicas in situ y ómicas.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1,5 min. Subrayar las lagunas: heterogeneidad celular, comparabilidad de protocolos, extrapolación entre escalas y matrices reales. Hacer visible la incertidumbre mejora la calidad de la investigación.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0,5 min. Transición final. Ahora se resumen preguntas abiertas y formas de pensar experimentos.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1,5 min. Presentar preguntas abiertas como oportunidades de tesis. Todas conectan un mecanismo físico con una lectura microbiológica concreta.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1,5 min. Usar esta diapositiva si hay estudiantes buscando proyectos. Insistir en proyectos acotados y publicables: una pregunta, un rango de presión, un organismo o matriz, y controles claros.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1,0 min. Cierre conceptual. Proponer una heurística de cuatro pasos que sirva al público después de la charla.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1,0 min. Cierre en cinco mensajes. Pausar después de cada mensaje y conectar con ejemplos de la charla.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0,5 min. Abrir preguntas proponiendo cuatro posibles puntos de discusión: mecanismos, métodos, HPP o proyectos ESR. Dejar esta diapositiva en pantalla.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0 min, backup. Usar sólo si alguien pregunta por ejemplos concretos o por límites de presión/temperatura.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0 min, backup. Usar si el público necesita vocabulario de HPP o microbiología de supervivencia.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1,5 min. Utilizar la escala para evitar una extrapolación ingenua. La zona hadal y el HPP comparten principios de materia blanda, pero los rangos de presión y las preguntas son diferentes.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0,5 min. Transición. Explicar que no se va a dar una clase formal de materia blanda, sino un vocabulario operativo para interpretar células, membranas y ensamblajes.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1,5 min. Presentar una intuición termodinámica mínima: a temperatura constante, la presión favorece estados con menor volumen parcial. Aclarar que esto no predice todo, porque hidratación y ensamblajes pueden dominar la respuesta.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2,0 min. Definir materia blanda de forma funcional: estructuras hidratadas, deformables, con energía térmica comparable a interacciones débiles. Conectar cada concepto con un elemento microbiano.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2,0 min. Usar la figura como pieza central. Una célula no es una bolsa inerte: membrana, pared, citoplasma y complejos moleculares responden de forma acoplada. La presión se aplica de forma isotrópica, pero el fenotipo no tiene por qué ser isotrópico.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0716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642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1200">
                <a:solidFill>
                  <a:srgbClr val="6B7E8C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642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1200">
                <a:solidFill>
                  <a:srgbClr val="6B7E8C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chart" Target="../charts/chart1.xml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dx.doi.org/10.1016/j.resmic.2010.09.017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3"/>
          <p:cNvSpPr/>
          <p:nvPr/>
        </p:nvSpPr>
        <p:spPr>
          <a:xfrm>
            <a:off x="667512" y="521208"/>
            <a:ext cx="13167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GB" sz="1000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UPDATED 2026</a:t>
            </a:r>
            <a:endParaRPr lang="en-GB" sz="1000" noProof="0" dirty="0"/>
          </a:p>
        </p:txBody>
      </p:sp>
      <p:sp>
        <p:nvSpPr>
          <p:cNvPr id="6" name="Text 4"/>
          <p:cNvSpPr/>
          <p:nvPr/>
        </p:nvSpPr>
        <p:spPr>
          <a:xfrm>
            <a:off x="621792" y="1115568"/>
            <a:ext cx="658368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GB" sz="55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Microbiology</a:t>
            </a:r>
            <a:endParaRPr lang="en-GB" sz="5500" noProof="0" dirty="0"/>
          </a:p>
          <a:p>
            <a:pPr marL="0" indent="0" algn="l">
              <a:buNone/>
            </a:pPr>
            <a:r>
              <a:rPr lang="en-GB" sz="55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under Pressure</a:t>
            </a:r>
            <a:endParaRPr lang="en-GB" sz="5500" noProof="0" dirty="0"/>
          </a:p>
        </p:txBody>
      </p:sp>
      <p:sp>
        <p:nvSpPr>
          <p:cNvPr id="7" name="Text 5"/>
          <p:cNvSpPr/>
          <p:nvPr/>
        </p:nvSpPr>
        <p:spPr>
          <a:xfrm>
            <a:off x="685800" y="2770632"/>
            <a:ext cx="6217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21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Soft-matter mechanisms, experimental strategy and high-pressure processing applications</a:t>
            </a:r>
            <a:endParaRPr lang="en-GB" sz="2100" noProof="0" dirty="0"/>
          </a:p>
        </p:txBody>
      </p:sp>
      <p:sp>
        <p:nvSpPr>
          <p:cNvPr id="9" name="Shape 7"/>
          <p:cNvSpPr/>
          <p:nvPr/>
        </p:nvSpPr>
        <p:spPr>
          <a:xfrm>
            <a:off x="7543800" y="914400"/>
            <a:ext cx="3474720" cy="3474720"/>
          </a:xfrm>
          <a:prstGeom prst="ellipse">
            <a:avLst/>
          </a:prstGeom>
          <a:solidFill>
            <a:srgbClr val="0F3045"/>
          </a:solidFill>
          <a:ln w="31750">
            <a:solidFill>
              <a:srgbClr val="2FD3C4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0" name="Shape 8"/>
          <p:cNvSpPr/>
          <p:nvPr/>
        </p:nvSpPr>
        <p:spPr>
          <a:xfrm>
            <a:off x="7882128" y="1261872"/>
            <a:ext cx="2788920" cy="2788920"/>
          </a:xfrm>
          <a:prstGeom prst="ellipse">
            <a:avLst/>
          </a:prstGeom>
          <a:solidFill>
            <a:srgbClr val="0B2235"/>
          </a:solidFill>
          <a:ln w="25400">
            <a:solidFill>
              <a:srgbClr val="66A6FF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1" name="Shape 9"/>
          <p:cNvSpPr/>
          <p:nvPr/>
        </p:nvSpPr>
        <p:spPr>
          <a:xfrm>
            <a:off x="8357616" y="1719072"/>
            <a:ext cx="1847088" cy="1847088"/>
          </a:xfrm>
          <a:prstGeom prst="ellipse">
            <a:avLst/>
          </a:prstGeom>
          <a:solidFill>
            <a:srgbClr val="071625">
              <a:alpha val="85000"/>
            </a:srgbClr>
          </a:solidFill>
          <a:ln w="22860">
            <a:solidFill>
              <a:srgbClr val="66D17E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2" name="Text 10"/>
          <p:cNvSpPr/>
          <p:nvPr/>
        </p:nvSpPr>
        <p:spPr>
          <a:xfrm>
            <a:off x="685800" y="5669280"/>
            <a:ext cx="3931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35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Jordi Saldo Periago</a:t>
            </a:r>
            <a:endParaRPr lang="en-GB" sz="1350" noProof="0" dirty="0"/>
          </a:p>
        </p:txBody>
      </p:sp>
      <p:sp>
        <p:nvSpPr>
          <p:cNvPr id="13" name="Text 11"/>
          <p:cNvSpPr/>
          <p:nvPr/>
        </p:nvSpPr>
        <p:spPr>
          <a:xfrm>
            <a:off x="685800" y="5961888"/>
            <a:ext cx="3931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050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Universitat Autònoma de Barcelona</a:t>
            </a:r>
            <a:endParaRPr lang="en-GB" sz="1050" noProof="0" dirty="0"/>
          </a:p>
        </p:txBody>
      </p:sp>
      <p:sp>
        <p:nvSpPr>
          <p:cNvPr id="16" name="Text 14"/>
          <p:cNvSpPr/>
          <p:nvPr/>
        </p:nvSpPr>
        <p:spPr>
          <a:xfrm>
            <a:off x="11155680" y="647395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GB" sz="950" b="1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GB" sz="950" noProof="0" dirty="0"/>
          </a:p>
        </p:txBody>
      </p:sp>
      <p:pic>
        <p:nvPicPr>
          <p:cNvPr id="2" name="Picture 4" descr="ANd9GcSrlDesYBeWnOtMZBw692iUkLK2jfHRlULg2MdatAZx6eSXljWz">
            <a:extLst>
              <a:ext uri="{FF2B5EF4-FFF2-40B4-BE49-F238E27FC236}">
                <a16:creationId xmlns:a16="http://schemas.microsoft.com/office/drawing/2014/main" id="{7B64A73A-FBBE-9832-DA09-973221ADAE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8921" b="18921"/>
          <a:stretch>
            <a:fillRect/>
          </a:stretch>
        </p:blipFill>
        <p:spPr bwMode="auto">
          <a:xfrm>
            <a:off x="8407907" y="1941027"/>
            <a:ext cx="1737362" cy="14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tge 3">
            <a:extLst>
              <a:ext uri="{FF2B5EF4-FFF2-40B4-BE49-F238E27FC236}">
                <a16:creationId xmlns:a16="http://schemas.microsoft.com/office/drawing/2014/main" id="{10FF7EDB-3483-654E-9F95-D1DFAE20C4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3234" y="5668823"/>
            <a:ext cx="4137533" cy="406857"/>
          </a:xfrm>
          <a:prstGeom prst="rect">
            <a:avLst/>
          </a:prstGeom>
        </p:spPr>
      </p:pic>
      <p:pic>
        <p:nvPicPr>
          <p:cNvPr id="3" name="Imatge 2" descr="Projecte Consolider">
            <a:extLst>
              <a:ext uri="{FF2B5EF4-FFF2-40B4-BE49-F238E27FC236}">
                <a16:creationId xmlns:a16="http://schemas.microsoft.com/office/drawing/2014/main" id="{34527053-4C6F-60FC-B0D6-D55E2C1A7F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2629" y="4846319"/>
            <a:ext cx="2407917" cy="14817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502920" y="320040"/>
            <a:ext cx="1325880" cy="256032"/>
          </a:xfrm>
          <a:prstGeom prst="roundRect">
            <a:avLst/>
          </a:prstGeom>
          <a:solidFill>
            <a:srgbClr val="67E8F9"/>
          </a:solidFill>
          <a:ln w="5080">
            <a:solidFill>
              <a:srgbClr val="67E8F9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ext 3"/>
          <p:cNvSpPr/>
          <p:nvPr/>
        </p:nvSpPr>
        <p:spPr>
          <a:xfrm>
            <a:off x="576072" y="338328"/>
            <a:ext cx="11795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GB" sz="900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</a:t>
            </a:r>
            <a:endParaRPr lang="en-GB" sz="900" noProof="0" dirty="0"/>
          </a:p>
        </p:txBody>
      </p:sp>
      <p:sp>
        <p:nvSpPr>
          <p:cNvPr id="7" name="Text 5"/>
          <p:cNvSpPr/>
          <p:nvPr/>
        </p:nvSpPr>
        <p:spPr>
          <a:xfrm>
            <a:off x="502920" y="676656"/>
            <a:ext cx="10424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GB" sz="29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Pressure effects on membranes and proteins</a:t>
            </a:r>
          </a:p>
          <a:p>
            <a:pPr marL="0" indent="0" algn="l">
              <a:buNone/>
            </a:pPr>
            <a:r>
              <a:rPr lang="en-GB" noProof="0" dirty="0">
                <a:solidFill>
                  <a:srgbClr val="F7FAF8"/>
                </a:solidFill>
                <a:latin typeface="Aptos Display" pitchFamily="34" charset="0"/>
              </a:rPr>
              <a:t>Packing, hydration and conformational landscapes</a:t>
            </a:r>
            <a:endParaRPr lang="en-GB" noProof="0" dirty="0"/>
          </a:p>
        </p:txBody>
      </p:sp>
      <p:sp>
        <p:nvSpPr>
          <p:cNvPr id="8" name="Shape 6"/>
          <p:cNvSpPr/>
          <p:nvPr/>
        </p:nvSpPr>
        <p:spPr>
          <a:xfrm>
            <a:off x="502920" y="1298448"/>
            <a:ext cx="11064240" cy="0"/>
          </a:xfrm>
          <a:prstGeom prst="line">
            <a:avLst/>
          </a:prstGeom>
          <a:noFill/>
          <a:ln w="10160">
            <a:solidFill>
              <a:srgbClr val="27506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0" name="Text 8"/>
          <p:cNvSpPr/>
          <p:nvPr/>
        </p:nvSpPr>
        <p:spPr>
          <a:xfrm>
            <a:off x="4480560" y="6510528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GB" sz="750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Winter &amp; </a:t>
            </a:r>
            <a:r>
              <a:rPr lang="en-GB" sz="750" noProof="0" dirty="0" err="1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Jeworrek</a:t>
            </a:r>
            <a:r>
              <a:rPr lang="en-GB" sz="750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2009; </a:t>
            </a:r>
            <a:r>
              <a:rPr lang="en-GB" sz="750" noProof="0" dirty="0" err="1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Tamby</a:t>
            </a:r>
            <a:r>
              <a:rPr lang="en-GB" sz="750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et al. 2023; </a:t>
            </a:r>
            <a:r>
              <a:rPr lang="en-GB" sz="750" noProof="0" dirty="0" err="1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Ichiye</a:t>
            </a:r>
            <a:r>
              <a:rPr lang="en-GB" sz="750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2018; Chen &amp; Makhatadze 2017</a:t>
            </a:r>
            <a:endParaRPr lang="en-GB" sz="750" noProof="0" dirty="0"/>
          </a:p>
        </p:txBody>
      </p:sp>
      <p:sp>
        <p:nvSpPr>
          <p:cNvPr id="11" name="Text 9"/>
          <p:cNvSpPr/>
          <p:nvPr/>
        </p:nvSpPr>
        <p:spPr>
          <a:xfrm>
            <a:off x="11155680" y="647395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GB" sz="950" b="1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GB" sz="950" noProof="0" dirty="0"/>
          </a:p>
        </p:txBody>
      </p:sp>
      <p:pic>
        <p:nvPicPr>
          <p:cNvPr id="3" name="Imatge 2">
            <a:extLst>
              <a:ext uri="{FF2B5EF4-FFF2-40B4-BE49-F238E27FC236}">
                <a16:creationId xmlns:a16="http://schemas.microsoft.com/office/drawing/2014/main" id="{35C50156-75DE-29C5-C81B-9D2CB498BC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84" r="32084"/>
          <a:stretch>
            <a:fillRect/>
          </a:stretch>
        </p:blipFill>
        <p:spPr>
          <a:xfrm>
            <a:off x="792480" y="4454207"/>
            <a:ext cx="4335456" cy="1603329"/>
          </a:xfrm>
          <a:prstGeom prst="rect">
            <a:avLst/>
          </a:prstGeom>
        </p:spPr>
      </p:pic>
      <p:pic>
        <p:nvPicPr>
          <p:cNvPr id="6" name="Imatge 5" descr="Figure 1: Pictorial definitions of volume changes upon protein unfolding.">
            <a:extLst>
              <a:ext uri="{FF2B5EF4-FFF2-40B4-BE49-F238E27FC236}">
                <a16:creationId xmlns:a16="http://schemas.microsoft.com/office/drawing/2014/main" id="{B7BC4760-162A-154B-4931-F8916495C8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3340" y="4454206"/>
            <a:ext cx="4321222" cy="1603329"/>
          </a:xfrm>
          <a:prstGeom prst="rect">
            <a:avLst/>
          </a:prstGeom>
        </p:spPr>
      </p:pic>
      <p:sp>
        <p:nvSpPr>
          <p:cNvPr id="9" name="Rectangle: cantonades arrodonides 8">
            <a:extLst>
              <a:ext uri="{FF2B5EF4-FFF2-40B4-BE49-F238E27FC236}">
                <a16:creationId xmlns:a16="http://schemas.microsoft.com/office/drawing/2014/main" id="{B2515419-F1B6-9DEE-5FF1-BD07834313DF}"/>
              </a:ext>
            </a:extLst>
          </p:cNvPr>
          <p:cNvSpPr/>
          <p:nvPr/>
        </p:nvSpPr>
        <p:spPr>
          <a:xfrm>
            <a:off x="792480" y="1690561"/>
            <a:ext cx="4335456" cy="245871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noProof="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Membrane soft matter</a:t>
            </a:r>
          </a:p>
          <a:p>
            <a:endParaRPr lang="en-GB" sz="1400" noProof="0" dirty="0"/>
          </a:p>
          <a:p>
            <a:r>
              <a:rPr lang="en-GB" sz="1400" noProof="0" dirty="0"/>
              <a:t>Lower pressure: larger free volume</a:t>
            </a:r>
          </a:p>
          <a:p>
            <a:r>
              <a:rPr lang="en-GB" sz="1400" noProof="0" dirty="0"/>
              <a:t>Higher pressure: lighter packaging, lower fluidity</a:t>
            </a:r>
          </a:p>
          <a:p>
            <a:endParaRPr lang="en-GB" sz="14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noProof="0" dirty="0"/>
              <a:t>Permeability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noProof="0" dirty="0"/>
              <a:t>Transport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noProof="0" dirty="0"/>
              <a:t>Embedded enzymes</a:t>
            </a:r>
          </a:p>
        </p:txBody>
      </p:sp>
      <p:sp>
        <p:nvSpPr>
          <p:cNvPr id="15" name="Rectangle: cantonades arrodonides 14">
            <a:extLst>
              <a:ext uri="{FF2B5EF4-FFF2-40B4-BE49-F238E27FC236}">
                <a16:creationId xmlns:a16="http://schemas.microsoft.com/office/drawing/2014/main" id="{E8682F58-639A-6CDD-AC7D-07122B60803F}"/>
              </a:ext>
            </a:extLst>
          </p:cNvPr>
          <p:cNvSpPr/>
          <p:nvPr/>
        </p:nvSpPr>
        <p:spPr>
          <a:xfrm>
            <a:off x="7094544" y="1647179"/>
            <a:ext cx="4335456" cy="245871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noProof="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Protein / enzyme landscape</a:t>
            </a:r>
          </a:p>
          <a:p>
            <a:endParaRPr lang="en-GB" sz="14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noProof="0" dirty="0"/>
              <a:t>Oligomeric state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noProof="0" dirty="0"/>
              <a:t>Active-site geometry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noProof="0" dirty="0"/>
              <a:t>Catalytic rate</a:t>
            </a:r>
          </a:p>
          <a:p>
            <a:endParaRPr lang="en-GB" noProof="0" dirty="0"/>
          </a:p>
          <a:p>
            <a:r>
              <a:rPr lang="en-GB" sz="1400" noProof="0" dirty="0"/>
              <a:t>Pressure favour lower-volume states but can disrupt cavities, hydration and assemblies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502920" y="320040"/>
            <a:ext cx="1325880" cy="256032"/>
          </a:xfrm>
          <a:prstGeom prst="roundRect">
            <a:avLst/>
          </a:prstGeom>
          <a:solidFill>
            <a:srgbClr val="67E8F9"/>
          </a:solidFill>
          <a:ln w="5080">
            <a:solidFill>
              <a:srgbClr val="67E8F9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ext 3"/>
          <p:cNvSpPr/>
          <p:nvPr/>
        </p:nvSpPr>
        <p:spPr>
          <a:xfrm>
            <a:off x="576072" y="338328"/>
            <a:ext cx="11795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GB" sz="900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</a:t>
            </a:r>
            <a:endParaRPr lang="en-GB" sz="900" noProof="0" dirty="0"/>
          </a:p>
        </p:txBody>
      </p:sp>
      <p:sp>
        <p:nvSpPr>
          <p:cNvPr id="6" name="Text 4"/>
          <p:cNvSpPr/>
          <p:nvPr/>
        </p:nvSpPr>
        <p:spPr>
          <a:xfrm>
            <a:off x="1938528" y="320040"/>
            <a:ext cx="5303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0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beyond membrane-only explanations</a:t>
            </a:r>
            <a:endParaRPr lang="en-GB" sz="1000" noProof="0" dirty="0"/>
          </a:p>
        </p:txBody>
      </p:sp>
      <p:sp>
        <p:nvSpPr>
          <p:cNvPr id="7" name="Text 5"/>
          <p:cNvSpPr/>
          <p:nvPr/>
        </p:nvSpPr>
        <p:spPr>
          <a:xfrm>
            <a:off x="502920" y="676656"/>
            <a:ext cx="10424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29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Cytoplasm, hydration and crowding</a:t>
            </a:r>
            <a:endParaRPr lang="en-GB" sz="2900" noProof="0" dirty="0"/>
          </a:p>
        </p:txBody>
      </p:sp>
      <p:sp>
        <p:nvSpPr>
          <p:cNvPr id="8" name="Shape 6"/>
          <p:cNvSpPr/>
          <p:nvPr/>
        </p:nvSpPr>
        <p:spPr>
          <a:xfrm>
            <a:off x="502920" y="1298448"/>
            <a:ext cx="11064240" cy="0"/>
          </a:xfrm>
          <a:prstGeom prst="line">
            <a:avLst/>
          </a:prstGeom>
          <a:noFill/>
          <a:ln w="10160">
            <a:solidFill>
              <a:srgbClr val="27506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0" name="Text 8"/>
          <p:cNvSpPr/>
          <p:nvPr/>
        </p:nvSpPr>
        <p:spPr>
          <a:xfrm>
            <a:off x="4480560" y="6510528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GB" sz="750" noProof="0" dirty="0" err="1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Balny</a:t>
            </a:r>
            <a:r>
              <a:rPr lang="en-GB" sz="750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et al. 2002; Oger &amp; </a:t>
            </a:r>
            <a:r>
              <a:rPr lang="en-GB" sz="750" noProof="0" dirty="0" err="1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Jebbar</a:t>
            </a:r>
            <a:r>
              <a:rPr lang="en-GB" sz="750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2010</a:t>
            </a:r>
            <a:endParaRPr lang="en-GB" sz="750" noProof="0" dirty="0"/>
          </a:p>
        </p:txBody>
      </p:sp>
      <p:sp>
        <p:nvSpPr>
          <p:cNvPr id="11" name="Text 9"/>
          <p:cNvSpPr/>
          <p:nvPr/>
        </p:nvSpPr>
        <p:spPr>
          <a:xfrm>
            <a:off x="11155680" y="647395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GB" sz="950" b="1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GB" sz="950" noProof="0" dirty="0"/>
          </a:p>
        </p:txBody>
      </p:sp>
      <p:sp>
        <p:nvSpPr>
          <p:cNvPr id="100" name="Shape 97"/>
          <p:cNvSpPr/>
          <p:nvPr/>
        </p:nvSpPr>
        <p:spPr>
          <a:xfrm>
            <a:off x="6400800" y="1600200"/>
            <a:ext cx="4754880" cy="1024128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66A6FF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01" name="Shape 98"/>
          <p:cNvSpPr/>
          <p:nvPr/>
        </p:nvSpPr>
        <p:spPr>
          <a:xfrm>
            <a:off x="6400800" y="1600200"/>
            <a:ext cx="64008" cy="1024128"/>
          </a:xfrm>
          <a:prstGeom prst="rect">
            <a:avLst/>
          </a:prstGeom>
          <a:solidFill>
            <a:srgbClr val="66A6FF"/>
          </a:solidFill>
          <a:ln w="5080">
            <a:solidFill>
              <a:srgbClr val="66A6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02" name="Text 99"/>
          <p:cNvSpPr/>
          <p:nvPr/>
        </p:nvSpPr>
        <p:spPr>
          <a:xfrm>
            <a:off x="6565392" y="1737360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Diffusion is not guaranteed</a:t>
            </a:r>
            <a:endParaRPr lang="en-GB" sz="1700" noProof="0" dirty="0"/>
          </a:p>
        </p:txBody>
      </p:sp>
      <p:sp>
        <p:nvSpPr>
          <p:cNvPr id="103" name="Text 100"/>
          <p:cNvSpPr/>
          <p:nvPr/>
        </p:nvSpPr>
        <p:spPr>
          <a:xfrm>
            <a:off x="6565392" y="2130552"/>
            <a:ext cx="4434840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3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Molecular mobility can change as pressure alters hydration and local viscosity</a:t>
            </a:r>
            <a:endParaRPr lang="en-GB" sz="1350" noProof="0" dirty="0"/>
          </a:p>
        </p:txBody>
      </p:sp>
      <p:sp>
        <p:nvSpPr>
          <p:cNvPr id="104" name="Shape 101"/>
          <p:cNvSpPr/>
          <p:nvPr/>
        </p:nvSpPr>
        <p:spPr>
          <a:xfrm>
            <a:off x="6400800" y="2788920"/>
            <a:ext cx="4754880" cy="1024128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A78BFA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05" name="Shape 102"/>
          <p:cNvSpPr/>
          <p:nvPr/>
        </p:nvSpPr>
        <p:spPr>
          <a:xfrm>
            <a:off x="6400800" y="2788920"/>
            <a:ext cx="64008" cy="1024128"/>
          </a:xfrm>
          <a:prstGeom prst="rect">
            <a:avLst/>
          </a:prstGeom>
          <a:solidFill>
            <a:srgbClr val="A78BFA"/>
          </a:solidFill>
          <a:ln w="5080">
            <a:solidFill>
              <a:srgbClr val="A78B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06" name="Text 103"/>
          <p:cNvSpPr/>
          <p:nvPr/>
        </p:nvSpPr>
        <p:spPr>
          <a:xfrm>
            <a:off x="6565392" y="2926080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Assemblies have pressure histories</a:t>
            </a:r>
            <a:endParaRPr lang="en-GB" sz="1700" noProof="0" dirty="0"/>
          </a:p>
        </p:txBody>
      </p:sp>
      <p:sp>
        <p:nvSpPr>
          <p:cNvPr id="107" name="Text 104"/>
          <p:cNvSpPr/>
          <p:nvPr/>
        </p:nvSpPr>
        <p:spPr>
          <a:xfrm>
            <a:off x="6565392" y="3319272"/>
            <a:ext cx="4434840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3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Ribosomes, </a:t>
            </a:r>
            <a:r>
              <a:rPr lang="en-GB" sz="1350" noProof="0" dirty="0" err="1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divisomes</a:t>
            </a:r>
            <a:r>
              <a:rPr lang="en-GB" sz="13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and stress granules can respond before the whole cell fails</a:t>
            </a:r>
            <a:endParaRPr lang="en-GB" sz="1350" noProof="0" dirty="0"/>
          </a:p>
        </p:txBody>
      </p:sp>
      <p:sp>
        <p:nvSpPr>
          <p:cNvPr id="108" name="Shape 105"/>
          <p:cNvSpPr/>
          <p:nvPr/>
        </p:nvSpPr>
        <p:spPr>
          <a:xfrm>
            <a:off x="6400800" y="3977640"/>
            <a:ext cx="4754880" cy="1024128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F2C14E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09" name="Shape 106"/>
          <p:cNvSpPr/>
          <p:nvPr/>
        </p:nvSpPr>
        <p:spPr>
          <a:xfrm>
            <a:off x="6400800" y="3977640"/>
            <a:ext cx="64008" cy="1024128"/>
          </a:xfrm>
          <a:prstGeom prst="rect">
            <a:avLst/>
          </a:prstGeom>
          <a:solidFill>
            <a:srgbClr val="F2C14E"/>
          </a:solidFill>
          <a:ln w="5080">
            <a:solidFill>
              <a:srgbClr val="F2C14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10" name="Text 107"/>
          <p:cNvSpPr/>
          <p:nvPr/>
        </p:nvSpPr>
        <p:spPr>
          <a:xfrm>
            <a:off x="6565392" y="4114800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Recovery is biological</a:t>
            </a:r>
            <a:endParaRPr lang="en-GB" sz="1700" noProof="0" dirty="0"/>
          </a:p>
        </p:txBody>
      </p:sp>
      <p:sp>
        <p:nvSpPr>
          <p:cNvPr id="111" name="Text 108"/>
          <p:cNvSpPr/>
          <p:nvPr/>
        </p:nvSpPr>
        <p:spPr>
          <a:xfrm>
            <a:off x="6565392" y="4507992"/>
            <a:ext cx="4434840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3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Post-pressure repair and resuscitation affect what the experiment appears to show</a:t>
            </a:r>
            <a:endParaRPr lang="en-GB" sz="1350" noProof="0" dirty="0"/>
          </a:p>
        </p:txBody>
      </p:sp>
      <p:sp>
        <p:nvSpPr>
          <p:cNvPr id="112" name="Text 109"/>
          <p:cNvSpPr/>
          <p:nvPr/>
        </p:nvSpPr>
        <p:spPr>
          <a:xfrm>
            <a:off x="2057400" y="5650992"/>
            <a:ext cx="8046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GB" sz="2400" b="1" noProof="0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Pressure biology is often recovery biology</a:t>
            </a:r>
            <a:endParaRPr lang="en-GB" sz="2400" noProof="0" dirty="0"/>
          </a:p>
        </p:txBody>
      </p:sp>
      <p:pic>
        <p:nvPicPr>
          <p:cNvPr id="9" name="Imatge 8">
            <a:extLst>
              <a:ext uri="{FF2B5EF4-FFF2-40B4-BE49-F238E27FC236}">
                <a16:creationId xmlns:a16="http://schemas.microsoft.com/office/drawing/2014/main" id="{8ECE2045-61CC-54D0-38D2-C78BC5FCD0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600" y="1684020"/>
            <a:ext cx="3009900" cy="304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625"/>
          </a:solidFill>
          <a:ln w="5080">
            <a:solidFill>
              <a:srgbClr val="07162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4" name="Shape 2"/>
          <p:cNvSpPr/>
          <p:nvPr/>
        </p:nvSpPr>
        <p:spPr>
          <a:xfrm>
            <a:off x="640080" y="685800"/>
            <a:ext cx="1463040" cy="320040"/>
          </a:xfrm>
          <a:prstGeom prst="roundRect">
            <a:avLst/>
          </a:prstGeom>
          <a:solidFill>
            <a:srgbClr val="66D17E"/>
          </a:solidFill>
          <a:ln w="5080">
            <a:solidFill>
              <a:srgbClr val="66D1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ext 3"/>
          <p:cNvSpPr/>
          <p:nvPr/>
        </p:nvSpPr>
        <p:spPr>
          <a:xfrm>
            <a:off x="713232" y="704088"/>
            <a:ext cx="131673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GB" sz="1000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CELLS</a:t>
            </a:r>
            <a:endParaRPr lang="en-GB" sz="1000" noProof="0" dirty="0"/>
          </a:p>
        </p:txBody>
      </p:sp>
      <p:sp>
        <p:nvSpPr>
          <p:cNvPr id="6" name="Text 4"/>
          <p:cNvSpPr/>
          <p:nvPr/>
        </p:nvSpPr>
        <p:spPr>
          <a:xfrm>
            <a:off x="658368" y="1417320"/>
            <a:ext cx="79095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GB" sz="52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Microbial</a:t>
            </a:r>
            <a:endParaRPr lang="en-GB" sz="5200" noProof="0" dirty="0"/>
          </a:p>
          <a:p>
            <a:pPr marL="0" indent="0" algn="l">
              <a:buNone/>
            </a:pPr>
            <a:r>
              <a:rPr lang="en-GB" sz="52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responses</a:t>
            </a:r>
            <a:endParaRPr lang="en-GB" sz="5200" noProof="0" dirty="0"/>
          </a:p>
        </p:txBody>
      </p:sp>
      <p:sp>
        <p:nvSpPr>
          <p:cNvPr id="7" name="Text 5"/>
          <p:cNvSpPr/>
          <p:nvPr/>
        </p:nvSpPr>
        <p:spPr>
          <a:xfrm>
            <a:off x="713232" y="2926080"/>
            <a:ext cx="6858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21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physical perturbations become growth, adaptation, injury or death.</a:t>
            </a:r>
            <a:endParaRPr lang="en-GB" sz="2100" noProof="0" dirty="0"/>
          </a:p>
        </p:txBody>
      </p:sp>
      <p:sp>
        <p:nvSpPr>
          <p:cNvPr id="8" name="Text 6"/>
          <p:cNvSpPr/>
          <p:nvPr/>
        </p:nvSpPr>
        <p:spPr>
          <a:xfrm>
            <a:off x="9144000" y="960120"/>
            <a:ext cx="22402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GB" sz="6400" b="1" noProof="0" dirty="0">
                <a:solidFill>
                  <a:srgbClr val="66D17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02</a:t>
            </a:r>
            <a:endParaRPr lang="en-GB" sz="6400" noProof="0" dirty="0"/>
          </a:p>
        </p:txBody>
      </p:sp>
      <p:sp>
        <p:nvSpPr>
          <p:cNvPr id="11" name="Text 9"/>
          <p:cNvSpPr/>
          <p:nvPr/>
        </p:nvSpPr>
        <p:spPr>
          <a:xfrm>
            <a:off x="11155680" y="647395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GB" sz="950" b="1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GB" sz="950" noProof="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4048" y="1490471"/>
            <a:ext cx="4836160" cy="589279"/>
          </a:xfrm>
          <a:prstGeom prst="rect">
            <a:avLst/>
          </a:prstGeom>
          <a:solidFill>
            <a:srgbClr val="071625"/>
          </a:solidFill>
          <a:ln w="5080">
            <a:solidFill>
              <a:srgbClr val="071625">
                <a:alpha val="0"/>
              </a:srgbClr>
            </a:solidFill>
            <a:prstDash val="solid"/>
          </a:ln>
        </p:spPr>
        <p:txBody>
          <a:bodyPr/>
          <a:lstStyle/>
          <a:p>
            <a:r>
              <a:rPr lang="en-GB" sz="2000" noProof="0" dirty="0">
                <a:solidFill>
                  <a:schemeClr val="bg1"/>
                </a:solidFill>
              </a:rPr>
              <a:t>Growth phenotypes under pressure</a:t>
            </a:r>
          </a:p>
          <a:p>
            <a:r>
              <a:rPr lang="en-GB" sz="1400" noProof="0" dirty="0">
                <a:solidFill>
                  <a:schemeClr val="bg1"/>
                </a:solidFill>
              </a:rPr>
              <a:t>A vocabulary for pressure-growth response curve</a:t>
            </a:r>
          </a:p>
        </p:txBody>
      </p:sp>
      <p:sp>
        <p:nvSpPr>
          <p:cNvPr id="4" name="Shape 2"/>
          <p:cNvSpPr/>
          <p:nvPr/>
        </p:nvSpPr>
        <p:spPr>
          <a:xfrm>
            <a:off x="502920" y="320040"/>
            <a:ext cx="1325880" cy="256032"/>
          </a:xfrm>
          <a:prstGeom prst="roundRect">
            <a:avLst/>
          </a:prstGeom>
          <a:solidFill>
            <a:srgbClr val="66D17E"/>
          </a:solidFill>
          <a:ln w="5080">
            <a:solidFill>
              <a:srgbClr val="66D1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ext 3"/>
          <p:cNvSpPr/>
          <p:nvPr/>
        </p:nvSpPr>
        <p:spPr>
          <a:xfrm>
            <a:off x="576072" y="338328"/>
            <a:ext cx="11795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GB" sz="900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CELLS</a:t>
            </a:r>
            <a:endParaRPr lang="en-GB" sz="900" noProof="0" dirty="0"/>
          </a:p>
        </p:txBody>
      </p:sp>
      <p:sp>
        <p:nvSpPr>
          <p:cNvPr id="6" name="Text 4"/>
          <p:cNvSpPr/>
          <p:nvPr/>
        </p:nvSpPr>
        <p:spPr>
          <a:xfrm>
            <a:off x="1938528" y="320040"/>
            <a:ext cx="5303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0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growth is the readout</a:t>
            </a:r>
            <a:endParaRPr lang="en-GB" sz="1000" noProof="0" dirty="0"/>
          </a:p>
        </p:txBody>
      </p:sp>
      <p:sp>
        <p:nvSpPr>
          <p:cNvPr id="7" name="Text 5"/>
          <p:cNvSpPr/>
          <p:nvPr/>
        </p:nvSpPr>
        <p:spPr>
          <a:xfrm>
            <a:off x="502920" y="676656"/>
            <a:ext cx="10424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29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Terminology and pressure phenotypes</a:t>
            </a:r>
            <a:endParaRPr lang="en-GB" sz="2900" noProof="0" dirty="0"/>
          </a:p>
        </p:txBody>
      </p:sp>
      <p:sp>
        <p:nvSpPr>
          <p:cNvPr id="8" name="Shape 6"/>
          <p:cNvSpPr/>
          <p:nvPr/>
        </p:nvSpPr>
        <p:spPr>
          <a:xfrm>
            <a:off x="502920" y="1298448"/>
            <a:ext cx="11064240" cy="0"/>
          </a:xfrm>
          <a:prstGeom prst="line">
            <a:avLst/>
          </a:prstGeom>
          <a:noFill/>
          <a:ln w="10160">
            <a:solidFill>
              <a:srgbClr val="27506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0" name="Text 8"/>
          <p:cNvSpPr/>
          <p:nvPr/>
        </p:nvSpPr>
        <p:spPr>
          <a:xfrm>
            <a:off x="4480560" y="6510528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GB" sz="750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Oger &amp; </a:t>
            </a:r>
            <a:r>
              <a:rPr lang="en-GB" sz="750" noProof="0" dirty="0" err="1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Jebbar</a:t>
            </a:r>
            <a:r>
              <a:rPr lang="en-GB" sz="750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2010</a:t>
            </a:r>
            <a:endParaRPr lang="en-GB" sz="750" noProof="0" dirty="0"/>
          </a:p>
        </p:txBody>
      </p:sp>
      <p:sp>
        <p:nvSpPr>
          <p:cNvPr id="11" name="Text 9"/>
          <p:cNvSpPr/>
          <p:nvPr/>
        </p:nvSpPr>
        <p:spPr>
          <a:xfrm>
            <a:off x="11155680" y="647395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GB" sz="950" b="1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GB" sz="950" noProof="0" dirty="0"/>
          </a:p>
        </p:txBody>
      </p:sp>
      <p:graphicFrame>
        <p:nvGraphicFramePr>
          <p:cNvPr id="3" name="Contenidor de contingut 6">
            <a:extLst>
              <a:ext uri="{FF2B5EF4-FFF2-40B4-BE49-F238E27FC236}">
                <a16:creationId xmlns:a16="http://schemas.microsoft.com/office/drawing/2014/main" id="{0F6B804F-C13A-A1C1-75A8-1A7ABCA84E4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5851616"/>
              </p:ext>
            </p:extLst>
          </p:nvPr>
        </p:nvGraphicFramePr>
        <p:xfrm>
          <a:off x="272288" y="1792227"/>
          <a:ext cx="7486650" cy="48188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2" name="Picture 83">
            <a:extLst>
              <a:ext uri="{FF2B5EF4-FFF2-40B4-BE49-F238E27FC236}">
                <a16:creationId xmlns:a16="http://schemas.microsoft.com/office/drawing/2014/main" id="{3B8B7429-C99B-2E16-6759-C9BFA7A8EB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5803" y="1978852"/>
            <a:ext cx="1295400" cy="103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6">
            <a:extLst>
              <a:ext uri="{FF2B5EF4-FFF2-40B4-BE49-F238E27FC236}">
                <a16:creationId xmlns:a16="http://schemas.microsoft.com/office/drawing/2014/main" id="{C7E4827C-BD42-6F22-BAEE-16A76E0B69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7378" y="3103755"/>
            <a:ext cx="1295400" cy="1036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8">
            <a:extLst>
              <a:ext uri="{FF2B5EF4-FFF2-40B4-BE49-F238E27FC236}">
                <a16:creationId xmlns:a16="http://schemas.microsoft.com/office/drawing/2014/main" id="{B4661F46-051C-7C9E-3D67-F108234E92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5803" y="3103755"/>
            <a:ext cx="1295400" cy="1036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91">
            <a:extLst>
              <a:ext uri="{FF2B5EF4-FFF2-40B4-BE49-F238E27FC236}">
                <a16:creationId xmlns:a16="http://schemas.microsoft.com/office/drawing/2014/main" id="{EE2B3904-7672-6A6A-203E-712891A470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7378" y="4200718"/>
            <a:ext cx="1295400" cy="103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93">
            <a:extLst>
              <a:ext uri="{FF2B5EF4-FFF2-40B4-BE49-F238E27FC236}">
                <a16:creationId xmlns:a16="http://schemas.microsoft.com/office/drawing/2014/main" id="{2B3113F5-1488-158B-8167-2466C366BE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5803" y="4200718"/>
            <a:ext cx="1295400" cy="103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96">
            <a:extLst>
              <a:ext uri="{FF2B5EF4-FFF2-40B4-BE49-F238E27FC236}">
                <a16:creationId xmlns:a16="http://schemas.microsoft.com/office/drawing/2014/main" id="{66F14635-D55C-D820-0E92-D75E065D2E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7378" y="5297680"/>
            <a:ext cx="1295400" cy="1036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98">
            <a:extLst>
              <a:ext uri="{FF2B5EF4-FFF2-40B4-BE49-F238E27FC236}">
                <a16:creationId xmlns:a16="http://schemas.microsoft.com/office/drawing/2014/main" id="{E8D9B215-5EBA-4B43-740B-41E57FFDD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5803" y="5297680"/>
            <a:ext cx="1295400" cy="1036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82">
            <a:extLst>
              <a:ext uri="{FF2B5EF4-FFF2-40B4-BE49-F238E27FC236}">
                <a16:creationId xmlns:a16="http://schemas.microsoft.com/office/drawing/2014/main" id="{F87226DD-B499-BDED-27E8-429DE44BFE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7378" y="1995680"/>
            <a:ext cx="1295400" cy="1036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 Box 184">
            <a:extLst>
              <a:ext uri="{FF2B5EF4-FFF2-40B4-BE49-F238E27FC236}">
                <a16:creationId xmlns:a16="http://schemas.microsoft.com/office/drawing/2014/main" id="{F3DC1F64-D1BF-D239-BBB0-A96CF8055F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7378" y="1474659"/>
            <a:ext cx="115093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1400" noProof="0" dirty="0" err="1">
                <a:solidFill>
                  <a:schemeClr val="bg1"/>
                </a:solidFill>
              </a:rPr>
              <a:t>Piezophilic</a:t>
            </a:r>
            <a:r>
              <a:rPr lang="en-GB" sz="1400" noProof="0" dirty="0">
                <a:solidFill>
                  <a:schemeClr val="bg1"/>
                </a:solidFill>
              </a:rPr>
              <a:t> bacterium</a:t>
            </a:r>
          </a:p>
        </p:txBody>
      </p:sp>
      <p:sp>
        <p:nvSpPr>
          <p:cNvPr id="31" name="Text Box 185">
            <a:extLst>
              <a:ext uri="{FF2B5EF4-FFF2-40B4-BE49-F238E27FC236}">
                <a16:creationId xmlns:a16="http://schemas.microsoft.com/office/drawing/2014/main" id="{39B1A9D5-C54C-7142-EEFF-83C838F987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95803" y="1585786"/>
            <a:ext cx="14176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400" i="1" noProof="0" dirty="0">
                <a:solidFill>
                  <a:schemeClr val="bg1"/>
                </a:solidFill>
              </a:rPr>
              <a:t>Escherichia coli</a:t>
            </a:r>
          </a:p>
        </p:txBody>
      </p:sp>
      <p:sp>
        <p:nvSpPr>
          <p:cNvPr id="33" name="Text Box 186">
            <a:extLst>
              <a:ext uri="{FF2B5EF4-FFF2-40B4-BE49-F238E27FC236}">
                <a16:creationId xmlns:a16="http://schemas.microsoft.com/office/drawing/2014/main" id="{D50D0BFC-5F4C-1B3A-C3CC-FE2C779867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7378" y="6277168"/>
            <a:ext cx="16065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000" noProof="0" dirty="0">
                <a:solidFill>
                  <a:schemeClr val="bg1"/>
                </a:solidFill>
              </a:rPr>
              <a:t>http://www.jamstec.go.jp</a:t>
            </a:r>
          </a:p>
        </p:txBody>
      </p:sp>
      <p:sp>
        <p:nvSpPr>
          <p:cNvPr id="35" name="Text Box 187">
            <a:extLst>
              <a:ext uri="{FF2B5EF4-FFF2-40B4-BE49-F238E27FC236}">
                <a16:creationId xmlns:a16="http://schemas.microsoft.com/office/drawing/2014/main" id="{54390F2E-744D-3357-F16F-3E4485BE7A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91203" y="2316355"/>
            <a:ext cx="97520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noProof="0" dirty="0">
                <a:solidFill>
                  <a:schemeClr val="bg1"/>
                </a:solidFill>
              </a:rPr>
              <a:t>0,1 MPa</a:t>
            </a:r>
          </a:p>
        </p:txBody>
      </p:sp>
      <p:sp>
        <p:nvSpPr>
          <p:cNvPr id="37" name="Text Box 188">
            <a:extLst>
              <a:ext uri="{FF2B5EF4-FFF2-40B4-BE49-F238E27FC236}">
                <a16:creationId xmlns:a16="http://schemas.microsoft.com/office/drawing/2014/main" id="{38D907A5-612E-2732-6A25-DAFACF73F1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91203" y="3179955"/>
            <a:ext cx="90948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noProof="0" dirty="0">
                <a:solidFill>
                  <a:schemeClr val="bg1"/>
                </a:solidFill>
              </a:rPr>
              <a:t>10 MPa</a:t>
            </a:r>
          </a:p>
        </p:txBody>
      </p:sp>
      <p:sp>
        <p:nvSpPr>
          <p:cNvPr id="39" name="Text Box 189">
            <a:extLst>
              <a:ext uri="{FF2B5EF4-FFF2-40B4-BE49-F238E27FC236}">
                <a16:creationId xmlns:a16="http://schemas.microsoft.com/office/drawing/2014/main" id="{0FD36179-C55E-AF75-9E78-8575E716F2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64228" y="4332480"/>
            <a:ext cx="90948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noProof="0" dirty="0">
                <a:solidFill>
                  <a:schemeClr val="bg1"/>
                </a:solidFill>
              </a:rPr>
              <a:t>30 MPa</a:t>
            </a:r>
          </a:p>
        </p:txBody>
      </p:sp>
      <p:sp>
        <p:nvSpPr>
          <p:cNvPr id="41" name="Text Box 190">
            <a:extLst>
              <a:ext uri="{FF2B5EF4-FFF2-40B4-BE49-F238E27FC236}">
                <a16:creationId xmlns:a16="http://schemas.microsoft.com/office/drawing/2014/main" id="{447DEE86-FDA5-F092-459E-AC76F52703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91203" y="5413568"/>
            <a:ext cx="90948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noProof="0" dirty="0">
                <a:solidFill>
                  <a:schemeClr val="bg1"/>
                </a:solidFill>
              </a:rPr>
              <a:t>50 MPa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1" grpId="0"/>
      <p:bldP spid="33" grpId="0"/>
      <p:bldP spid="35" grpId="0"/>
      <p:bldP spid="37" grpId="0"/>
      <p:bldP spid="39" grpId="0"/>
      <p:bldP spid="4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75586" y="3825767"/>
            <a:ext cx="5891575" cy="3032232"/>
          </a:xfrm>
          <a:prstGeom prst="rect">
            <a:avLst/>
          </a:prstGeom>
          <a:solidFill>
            <a:srgbClr val="071625"/>
          </a:solidFill>
          <a:ln w="5080">
            <a:solidFill>
              <a:srgbClr val="071625">
                <a:alpha val="0"/>
              </a:srgbClr>
            </a:solidFill>
            <a:prstDash val="solid"/>
          </a:ln>
        </p:spPr>
        <p:txBody>
          <a:bodyPr/>
          <a:lstStyle/>
          <a:p>
            <a:r>
              <a:rPr lang="en-GB" b="1" noProof="0" dirty="0">
                <a:solidFill>
                  <a:schemeClr val="accent6">
                    <a:lumMod val="75000"/>
                  </a:schemeClr>
                </a:solidFill>
              </a:rPr>
              <a:t>Pressure gradient</a:t>
            </a:r>
          </a:p>
          <a:p>
            <a:r>
              <a:rPr lang="en-GB" noProof="0" dirty="0">
                <a:solidFill>
                  <a:schemeClr val="bg1"/>
                </a:solidFill>
              </a:rPr>
              <a:t>~0,1 MPa per 10 m in sea water</a:t>
            </a:r>
          </a:p>
          <a:p>
            <a:endParaRPr lang="en-GB" noProof="0" dirty="0">
              <a:solidFill>
                <a:schemeClr val="bg1"/>
              </a:solidFill>
            </a:endParaRPr>
          </a:p>
          <a:p>
            <a:r>
              <a:rPr lang="en-GB" b="1" noProof="0" dirty="0">
                <a:solidFill>
                  <a:schemeClr val="accent5">
                    <a:lumMod val="75000"/>
                  </a:schemeClr>
                </a:solidFill>
              </a:rPr>
              <a:t>Biological consequence</a:t>
            </a:r>
          </a:p>
          <a:p>
            <a:r>
              <a:rPr lang="en-GB" noProof="0" dirty="0">
                <a:solidFill>
                  <a:schemeClr val="bg1"/>
                </a:solidFill>
              </a:rPr>
              <a:t>Low temperature + high pressure + low organic carbon select for </a:t>
            </a:r>
            <a:r>
              <a:rPr lang="en-GB" noProof="0" dirty="0" err="1">
                <a:solidFill>
                  <a:schemeClr val="bg1"/>
                </a:solidFill>
              </a:rPr>
              <a:t>psycropiezophilic</a:t>
            </a:r>
            <a:r>
              <a:rPr lang="en-GB" noProof="0" dirty="0">
                <a:solidFill>
                  <a:schemeClr val="bg1"/>
                </a:solidFill>
              </a:rPr>
              <a:t> and oligotrophic strategies</a:t>
            </a:r>
          </a:p>
          <a:p>
            <a:endParaRPr lang="en-GB" noProof="0" dirty="0">
              <a:solidFill>
                <a:schemeClr val="bg1"/>
              </a:solidFill>
            </a:endParaRPr>
          </a:p>
          <a:p>
            <a:r>
              <a:rPr lang="en-GB" b="1" noProof="0" dirty="0">
                <a:solidFill>
                  <a:schemeClr val="accent2">
                    <a:lumMod val="75000"/>
                  </a:schemeClr>
                </a:solidFill>
              </a:rPr>
              <a:t>Hot deep biosphere</a:t>
            </a:r>
          </a:p>
          <a:p>
            <a:r>
              <a:rPr lang="en-GB" noProof="0" dirty="0">
                <a:solidFill>
                  <a:schemeClr val="bg1"/>
                </a:solidFill>
              </a:rPr>
              <a:t>Vent and crustal habitats add strong temperature gradients</a:t>
            </a:r>
          </a:p>
        </p:txBody>
      </p:sp>
      <p:sp>
        <p:nvSpPr>
          <p:cNvPr id="4" name="Shape 2"/>
          <p:cNvSpPr/>
          <p:nvPr/>
        </p:nvSpPr>
        <p:spPr>
          <a:xfrm>
            <a:off x="502920" y="320040"/>
            <a:ext cx="1325880" cy="256032"/>
          </a:xfrm>
          <a:prstGeom prst="roundRect">
            <a:avLst/>
          </a:prstGeom>
          <a:solidFill>
            <a:srgbClr val="66D17E"/>
          </a:solidFill>
          <a:ln w="5080">
            <a:solidFill>
              <a:srgbClr val="66D1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ext 3"/>
          <p:cNvSpPr/>
          <p:nvPr/>
        </p:nvSpPr>
        <p:spPr>
          <a:xfrm>
            <a:off x="576072" y="338328"/>
            <a:ext cx="11795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GB" sz="900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CELLS</a:t>
            </a:r>
            <a:endParaRPr lang="en-GB" sz="900" noProof="0" dirty="0"/>
          </a:p>
        </p:txBody>
      </p:sp>
      <p:sp>
        <p:nvSpPr>
          <p:cNvPr id="6" name="Text 4"/>
          <p:cNvSpPr/>
          <p:nvPr/>
        </p:nvSpPr>
        <p:spPr>
          <a:xfrm>
            <a:off x="1938528" y="320040"/>
            <a:ext cx="5303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0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habitats and gradients</a:t>
            </a:r>
            <a:endParaRPr lang="en-GB" sz="1000" noProof="0" dirty="0"/>
          </a:p>
        </p:txBody>
      </p:sp>
      <p:sp>
        <p:nvSpPr>
          <p:cNvPr id="7" name="Text 5"/>
          <p:cNvSpPr/>
          <p:nvPr/>
        </p:nvSpPr>
        <p:spPr>
          <a:xfrm>
            <a:off x="502920" y="676656"/>
            <a:ext cx="5468265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GB" sz="29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Where pressure-adapted microbes are found</a:t>
            </a:r>
          </a:p>
          <a:p>
            <a:pPr marL="0" indent="0" algn="l">
              <a:buNone/>
            </a:pPr>
            <a:r>
              <a:rPr lang="en-GB" noProof="0" dirty="0">
                <a:solidFill>
                  <a:srgbClr val="F7FAF8"/>
                </a:solidFill>
                <a:latin typeface="Aptos Display" pitchFamily="34" charset="0"/>
              </a:rPr>
              <a:t>Deep ocean, trenches, hydrothermal vents and subsurface pores</a:t>
            </a:r>
            <a:endParaRPr lang="en-GB" noProof="0" dirty="0"/>
          </a:p>
        </p:txBody>
      </p:sp>
      <p:sp>
        <p:nvSpPr>
          <p:cNvPr id="8" name="Shape 6"/>
          <p:cNvSpPr/>
          <p:nvPr/>
        </p:nvSpPr>
        <p:spPr>
          <a:xfrm>
            <a:off x="502920" y="1298448"/>
            <a:ext cx="11064240" cy="0"/>
          </a:xfrm>
          <a:prstGeom prst="line">
            <a:avLst/>
          </a:prstGeom>
          <a:noFill/>
          <a:ln w="10160">
            <a:solidFill>
              <a:srgbClr val="27506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1" name="Text 9"/>
          <p:cNvSpPr/>
          <p:nvPr/>
        </p:nvSpPr>
        <p:spPr>
          <a:xfrm>
            <a:off x="11155680" y="647395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GB" sz="950" b="1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GB" sz="950" noProof="0" dirty="0"/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3A5F41AF-2117-BD26-33D9-3B68A54375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5335919"/>
              </p:ext>
            </p:extLst>
          </p:nvPr>
        </p:nvGraphicFramePr>
        <p:xfrm>
          <a:off x="324244" y="1389888"/>
          <a:ext cx="5351342" cy="53126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Picture 6" descr="1-s2">
            <a:extLst>
              <a:ext uri="{FF2B5EF4-FFF2-40B4-BE49-F238E27FC236}">
                <a16:creationId xmlns:a16="http://schemas.microsoft.com/office/drawing/2014/main" id="{594D7071-1C26-14E0-9086-06107D661E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20816" y="50319"/>
            <a:ext cx="5889693" cy="37754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tge 3">
            <a:extLst>
              <a:ext uri="{FF2B5EF4-FFF2-40B4-BE49-F238E27FC236}">
                <a16:creationId xmlns:a16="http://schemas.microsoft.com/office/drawing/2014/main" id="{32CF735E-5B75-F5D2-8E22-F65B4089D9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774" b="1024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QuadreDeText 4">
            <a:extLst>
              <a:ext uri="{FF2B5EF4-FFF2-40B4-BE49-F238E27FC236}">
                <a16:creationId xmlns:a16="http://schemas.microsoft.com/office/drawing/2014/main" id="{B9E5627C-59E8-6354-2366-AFF541A61512}"/>
              </a:ext>
            </a:extLst>
          </p:cNvPr>
          <p:cNvSpPr txBox="1"/>
          <p:nvPr/>
        </p:nvSpPr>
        <p:spPr>
          <a:xfrm>
            <a:off x="7599405" y="679621"/>
            <a:ext cx="34598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Organisms found at the bottom of a coal mine</a:t>
            </a:r>
            <a:endParaRPr lang="ca-E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627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625"/>
          </a:solidFill>
          <a:ln w="5080">
            <a:solidFill>
              <a:srgbClr val="07162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4" name="Shape 2"/>
          <p:cNvSpPr/>
          <p:nvPr/>
        </p:nvSpPr>
        <p:spPr>
          <a:xfrm>
            <a:off x="502920" y="320040"/>
            <a:ext cx="1325880" cy="256032"/>
          </a:xfrm>
          <a:prstGeom prst="roundRect">
            <a:avLst/>
          </a:prstGeom>
          <a:solidFill>
            <a:srgbClr val="66D17E"/>
          </a:solidFill>
          <a:ln w="5080">
            <a:solidFill>
              <a:srgbClr val="66D1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ext 3"/>
          <p:cNvSpPr/>
          <p:nvPr/>
        </p:nvSpPr>
        <p:spPr>
          <a:xfrm>
            <a:off x="576072" y="338328"/>
            <a:ext cx="11795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GB" sz="900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CELLS</a:t>
            </a:r>
            <a:endParaRPr lang="en-GB" sz="900" noProof="0" dirty="0"/>
          </a:p>
        </p:txBody>
      </p:sp>
      <p:sp>
        <p:nvSpPr>
          <p:cNvPr id="6" name="Text 4"/>
          <p:cNvSpPr/>
          <p:nvPr/>
        </p:nvSpPr>
        <p:spPr>
          <a:xfrm>
            <a:off x="1938528" y="320040"/>
            <a:ext cx="5303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0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species as mechanism probes</a:t>
            </a:r>
            <a:endParaRPr lang="en-GB" sz="1000" noProof="0" dirty="0"/>
          </a:p>
        </p:txBody>
      </p:sp>
      <p:sp>
        <p:nvSpPr>
          <p:cNvPr id="7" name="Text 5"/>
          <p:cNvSpPr/>
          <p:nvPr/>
        </p:nvSpPr>
        <p:spPr>
          <a:xfrm>
            <a:off x="502920" y="676656"/>
            <a:ext cx="10424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29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Representative model organisms and what they teach us</a:t>
            </a:r>
            <a:endParaRPr lang="en-GB" sz="2900" noProof="0" dirty="0"/>
          </a:p>
        </p:txBody>
      </p:sp>
      <p:sp>
        <p:nvSpPr>
          <p:cNvPr id="8" name="Shape 6"/>
          <p:cNvSpPr/>
          <p:nvPr/>
        </p:nvSpPr>
        <p:spPr>
          <a:xfrm>
            <a:off x="502920" y="1298448"/>
            <a:ext cx="11064240" cy="0"/>
          </a:xfrm>
          <a:prstGeom prst="line">
            <a:avLst/>
          </a:prstGeom>
          <a:noFill/>
          <a:ln w="10160">
            <a:solidFill>
              <a:srgbClr val="27506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GB" sz="1600" noProof="0" dirty="0"/>
          </a:p>
        </p:txBody>
      </p:sp>
      <p:sp>
        <p:nvSpPr>
          <p:cNvPr id="10" name="Text 8"/>
          <p:cNvSpPr/>
          <p:nvPr/>
        </p:nvSpPr>
        <p:spPr>
          <a:xfrm>
            <a:off x="4480560" y="6510528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GB" sz="750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Kato &amp; Nogi; </a:t>
            </a:r>
            <a:r>
              <a:rPr lang="en-GB" sz="750" noProof="0" dirty="0" err="1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Jebbar</a:t>
            </a:r>
            <a:r>
              <a:rPr lang="en-GB" sz="750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group; </a:t>
            </a:r>
            <a:r>
              <a:rPr lang="en-GB" sz="750" noProof="0" dirty="0" err="1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Kusube</a:t>
            </a:r>
            <a:r>
              <a:rPr lang="en-GB" sz="750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et al. 2017</a:t>
            </a:r>
            <a:endParaRPr lang="en-GB" sz="750" noProof="0" dirty="0"/>
          </a:p>
        </p:txBody>
      </p:sp>
      <p:sp>
        <p:nvSpPr>
          <p:cNvPr id="11" name="Text 9"/>
          <p:cNvSpPr/>
          <p:nvPr/>
        </p:nvSpPr>
        <p:spPr>
          <a:xfrm>
            <a:off x="11155680" y="647395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GB" sz="950" b="1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</a:t>
            </a:r>
            <a:endParaRPr lang="en-GB" sz="950" noProof="0" dirty="0"/>
          </a:p>
        </p:txBody>
      </p:sp>
      <p:sp>
        <p:nvSpPr>
          <p:cNvPr id="13" name="Shape 10"/>
          <p:cNvSpPr/>
          <p:nvPr/>
        </p:nvSpPr>
        <p:spPr>
          <a:xfrm>
            <a:off x="777240" y="1691640"/>
            <a:ext cx="10561320" cy="722376"/>
          </a:xfrm>
          <a:prstGeom prst="roundRect">
            <a:avLst/>
          </a:prstGeom>
          <a:solidFill>
            <a:srgbClr val="66D17E">
              <a:alpha val="20000"/>
            </a:srgbClr>
          </a:solidFill>
          <a:ln w="5080">
            <a:solidFill>
              <a:srgbClr val="66D17E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GB" sz="1600" noProof="0" dirty="0"/>
          </a:p>
        </p:txBody>
      </p:sp>
      <p:sp>
        <p:nvSpPr>
          <p:cNvPr id="14" name="Text 11"/>
          <p:cNvSpPr/>
          <p:nvPr/>
        </p:nvSpPr>
        <p:spPr>
          <a:xfrm>
            <a:off x="841248" y="1755648"/>
            <a:ext cx="2615184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6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</a:t>
            </a:r>
            <a:endParaRPr lang="en-GB" sz="1600" noProof="0" dirty="0"/>
          </a:p>
        </p:txBody>
      </p:sp>
      <p:sp>
        <p:nvSpPr>
          <p:cNvPr id="15" name="Text 12"/>
          <p:cNvSpPr/>
          <p:nvPr/>
        </p:nvSpPr>
        <p:spPr>
          <a:xfrm>
            <a:off x="3584448" y="1755648"/>
            <a:ext cx="2340864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6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Pressure style</a:t>
            </a:r>
            <a:endParaRPr lang="en-GB" sz="1600" noProof="0" dirty="0"/>
          </a:p>
        </p:txBody>
      </p:sp>
      <p:sp>
        <p:nvSpPr>
          <p:cNvPr id="16" name="Text 13"/>
          <p:cNvSpPr/>
          <p:nvPr/>
        </p:nvSpPr>
        <p:spPr>
          <a:xfrm>
            <a:off x="6053328" y="1755648"/>
            <a:ext cx="5221224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6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for teaching</a:t>
            </a:r>
            <a:endParaRPr lang="en-GB" sz="1600" noProof="0" dirty="0"/>
          </a:p>
        </p:txBody>
      </p:sp>
      <p:sp>
        <p:nvSpPr>
          <p:cNvPr id="17" name="Shape 14"/>
          <p:cNvSpPr/>
          <p:nvPr/>
        </p:nvSpPr>
        <p:spPr>
          <a:xfrm>
            <a:off x="777240" y="2414016"/>
            <a:ext cx="10561320" cy="0"/>
          </a:xfrm>
          <a:prstGeom prst="line">
            <a:avLst/>
          </a:prstGeom>
          <a:noFill/>
          <a:ln w="7620">
            <a:solidFill>
              <a:srgbClr val="275067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GB" sz="1600" noProof="0" dirty="0"/>
          </a:p>
        </p:txBody>
      </p:sp>
      <p:sp>
        <p:nvSpPr>
          <p:cNvPr id="18" name="Text 15"/>
          <p:cNvSpPr/>
          <p:nvPr/>
        </p:nvSpPr>
        <p:spPr>
          <a:xfrm>
            <a:off x="841248" y="2478024"/>
            <a:ext cx="2615184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600" i="1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Photobacterium </a:t>
            </a:r>
            <a:r>
              <a:rPr lang="en-GB" sz="1600" i="1" noProof="0" dirty="0" err="1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profundum</a:t>
            </a:r>
            <a:r>
              <a:rPr lang="en-GB" sz="1600" i="1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GB" sz="16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SS9</a:t>
            </a:r>
            <a:endParaRPr lang="en-GB" sz="1600" noProof="0" dirty="0"/>
          </a:p>
        </p:txBody>
      </p:sp>
      <p:sp>
        <p:nvSpPr>
          <p:cNvPr id="19" name="Text 16"/>
          <p:cNvSpPr/>
          <p:nvPr/>
        </p:nvSpPr>
        <p:spPr>
          <a:xfrm>
            <a:off x="3584448" y="2478024"/>
            <a:ext cx="2340864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600" noProof="0" dirty="0" err="1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psychropiezophile</a:t>
            </a:r>
            <a:endParaRPr lang="en-GB" sz="1600" noProof="0" dirty="0"/>
          </a:p>
        </p:txBody>
      </p:sp>
      <p:sp>
        <p:nvSpPr>
          <p:cNvPr id="20" name="Text 17"/>
          <p:cNvSpPr/>
          <p:nvPr/>
        </p:nvSpPr>
        <p:spPr>
          <a:xfrm>
            <a:off x="6053328" y="2478024"/>
            <a:ext cx="5221224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6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membrane and gene regulation under pressure</a:t>
            </a:r>
            <a:endParaRPr lang="en-GB" sz="1600" noProof="0" dirty="0"/>
          </a:p>
        </p:txBody>
      </p:sp>
      <p:sp>
        <p:nvSpPr>
          <p:cNvPr id="21" name="Shape 18"/>
          <p:cNvSpPr/>
          <p:nvPr/>
        </p:nvSpPr>
        <p:spPr>
          <a:xfrm>
            <a:off x="777240" y="3136392"/>
            <a:ext cx="10561320" cy="0"/>
          </a:xfrm>
          <a:prstGeom prst="line">
            <a:avLst/>
          </a:prstGeom>
          <a:noFill/>
          <a:ln w="7620">
            <a:solidFill>
              <a:srgbClr val="275067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GB" sz="1600" noProof="0" dirty="0"/>
          </a:p>
        </p:txBody>
      </p:sp>
      <p:sp>
        <p:nvSpPr>
          <p:cNvPr id="22" name="Text 19"/>
          <p:cNvSpPr/>
          <p:nvPr/>
        </p:nvSpPr>
        <p:spPr>
          <a:xfrm>
            <a:off x="841248" y="3200400"/>
            <a:ext cx="2615184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600" i="1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Shewanella violacea </a:t>
            </a:r>
            <a:r>
              <a:rPr lang="en-GB" sz="16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DSS12</a:t>
            </a:r>
            <a:endParaRPr lang="en-GB" sz="1600" noProof="0" dirty="0"/>
          </a:p>
        </p:txBody>
      </p:sp>
      <p:sp>
        <p:nvSpPr>
          <p:cNvPr id="23" name="Text 20"/>
          <p:cNvSpPr/>
          <p:nvPr/>
        </p:nvSpPr>
        <p:spPr>
          <a:xfrm>
            <a:off x="3584448" y="3200400"/>
            <a:ext cx="2340864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6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facultative piezophile</a:t>
            </a:r>
            <a:endParaRPr lang="en-GB" sz="1600" noProof="0" dirty="0"/>
          </a:p>
        </p:txBody>
      </p:sp>
      <p:sp>
        <p:nvSpPr>
          <p:cNvPr id="24" name="Text 21"/>
          <p:cNvSpPr/>
          <p:nvPr/>
        </p:nvSpPr>
        <p:spPr>
          <a:xfrm>
            <a:off x="6053328" y="3200400"/>
            <a:ext cx="5221224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6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respiration and cytochrome regulation</a:t>
            </a:r>
            <a:endParaRPr lang="en-GB" sz="1600" noProof="0" dirty="0"/>
          </a:p>
        </p:txBody>
      </p:sp>
      <p:sp>
        <p:nvSpPr>
          <p:cNvPr id="25" name="Shape 22"/>
          <p:cNvSpPr/>
          <p:nvPr/>
        </p:nvSpPr>
        <p:spPr>
          <a:xfrm>
            <a:off x="777240" y="3858768"/>
            <a:ext cx="10561320" cy="0"/>
          </a:xfrm>
          <a:prstGeom prst="line">
            <a:avLst/>
          </a:prstGeom>
          <a:noFill/>
          <a:ln w="7620">
            <a:solidFill>
              <a:srgbClr val="275067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GB" sz="1600" noProof="0" dirty="0"/>
          </a:p>
        </p:txBody>
      </p:sp>
      <p:sp>
        <p:nvSpPr>
          <p:cNvPr id="26" name="Text 23"/>
          <p:cNvSpPr/>
          <p:nvPr/>
        </p:nvSpPr>
        <p:spPr>
          <a:xfrm>
            <a:off x="841248" y="3922776"/>
            <a:ext cx="2615184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600" i="1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Thermococcus</a:t>
            </a:r>
            <a:r>
              <a:rPr lang="en-GB" sz="16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/ </a:t>
            </a:r>
            <a:r>
              <a:rPr lang="en-GB" sz="1600" i="1" noProof="0" dirty="0" err="1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Pyrococcus</a:t>
            </a:r>
            <a:r>
              <a:rPr lang="en-GB" sz="16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GB" sz="1600" i="1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spp</a:t>
            </a:r>
            <a:r>
              <a:rPr lang="en-GB" sz="16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.</a:t>
            </a:r>
            <a:endParaRPr lang="en-GB" sz="1600" noProof="0" dirty="0"/>
          </a:p>
        </p:txBody>
      </p:sp>
      <p:sp>
        <p:nvSpPr>
          <p:cNvPr id="27" name="Text 24"/>
          <p:cNvSpPr/>
          <p:nvPr/>
        </p:nvSpPr>
        <p:spPr>
          <a:xfrm>
            <a:off x="3584448" y="3922776"/>
            <a:ext cx="2340864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600" noProof="0" dirty="0" err="1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thermopiezophilic</a:t>
            </a:r>
            <a:r>
              <a:rPr lang="en-GB" sz="16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archaea</a:t>
            </a:r>
            <a:endParaRPr lang="en-GB" sz="1600" noProof="0" dirty="0"/>
          </a:p>
        </p:txBody>
      </p:sp>
      <p:sp>
        <p:nvSpPr>
          <p:cNvPr id="28" name="Text 25"/>
          <p:cNvSpPr/>
          <p:nvPr/>
        </p:nvSpPr>
        <p:spPr>
          <a:xfrm>
            <a:off x="6053328" y="3922776"/>
            <a:ext cx="5221224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6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proteins, lipids and high P–T limits</a:t>
            </a:r>
            <a:endParaRPr lang="en-GB" sz="1600" noProof="0" dirty="0"/>
          </a:p>
        </p:txBody>
      </p:sp>
      <p:sp>
        <p:nvSpPr>
          <p:cNvPr id="29" name="Shape 26"/>
          <p:cNvSpPr/>
          <p:nvPr/>
        </p:nvSpPr>
        <p:spPr>
          <a:xfrm>
            <a:off x="777240" y="4581144"/>
            <a:ext cx="10561320" cy="0"/>
          </a:xfrm>
          <a:prstGeom prst="line">
            <a:avLst/>
          </a:prstGeom>
          <a:noFill/>
          <a:ln w="7620">
            <a:solidFill>
              <a:srgbClr val="275067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GB" sz="1600" noProof="0" dirty="0"/>
          </a:p>
        </p:txBody>
      </p:sp>
      <p:sp>
        <p:nvSpPr>
          <p:cNvPr id="30" name="Text 27"/>
          <p:cNvSpPr/>
          <p:nvPr/>
        </p:nvSpPr>
        <p:spPr>
          <a:xfrm>
            <a:off x="841248" y="4645152"/>
            <a:ext cx="2615184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600" i="1" noProof="0" dirty="0" err="1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Colwellia</a:t>
            </a:r>
            <a:r>
              <a:rPr lang="en-GB" sz="1600" i="1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GB" sz="1600" i="1" noProof="0" dirty="0" err="1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marinimaniae</a:t>
            </a:r>
            <a:endParaRPr lang="en-GB" sz="1600" i="1" noProof="0" dirty="0"/>
          </a:p>
        </p:txBody>
      </p:sp>
      <p:sp>
        <p:nvSpPr>
          <p:cNvPr id="31" name="Text 28"/>
          <p:cNvSpPr/>
          <p:nvPr/>
        </p:nvSpPr>
        <p:spPr>
          <a:xfrm>
            <a:off x="3584448" y="4645152"/>
            <a:ext cx="2340864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600" noProof="0" dirty="0" err="1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hyperpiezophile</a:t>
            </a:r>
            <a:endParaRPr lang="en-GB" sz="1600" noProof="0" dirty="0"/>
          </a:p>
        </p:txBody>
      </p:sp>
      <p:sp>
        <p:nvSpPr>
          <p:cNvPr id="32" name="Text 29"/>
          <p:cNvSpPr/>
          <p:nvPr/>
        </p:nvSpPr>
        <p:spPr>
          <a:xfrm>
            <a:off x="6053328" y="4645152"/>
            <a:ext cx="5221224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6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hadal adaptation and growth at very high pressure</a:t>
            </a:r>
            <a:endParaRPr lang="en-GB" sz="1600" noProof="0" dirty="0"/>
          </a:p>
        </p:txBody>
      </p:sp>
      <p:sp>
        <p:nvSpPr>
          <p:cNvPr id="33" name="Text 30"/>
          <p:cNvSpPr/>
          <p:nvPr/>
        </p:nvSpPr>
        <p:spPr>
          <a:xfrm>
            <a:off x="1143000" y="5623560"/>
            <a:ext cx="9875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GB" sz="16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Teaching move: choose one model per mechanism rather than one mechanism per species.</a:t>
            </a:r>
            <a:endParaRPr lang="en-GB" sz="1600" noProof="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502920" y="320040"/>
            <a:ext cx="1325880" cy="256032"/>
          </a:xfrm>
          <a:prstGeom prst="roundRect">
            <a:avLst/>
          </a:prstGeom>
          <a:solidFill>
            <a:srgbClr val="66D17E"/>
          </a:solidFill>
          <a:ln w="5080">
            <a:solidFill>
              <a:srgbClr val="66D1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ext 3"/>
          <p:cNvSpPr/>
          <p:nvPr/>
        </p:nvSpPr>
        <p:spPr>
          <a:xfrm>
            <a:off x="576072" y="338328"/>
            <a:ext cx="11795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GB" sz="900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CELLS</a:t>
            </a:r>
            <a:endParaRPr lang="en-GB" sz="900" noProof="0" dirty="0"/>
          </a:p>
        </p:txBody>
      </p:sp>
      <p:sp>
        <p:nvSpPr>
          <p:cNvPr id="6" name="Text 4"/>
          <p:cNvSpPr/>
          <p:nvPr/>
        </p:nvSpPr>
        <p:spPr>
          <a:xfrm>
            <a:off x="1938528" y="320040"/>
            <a:ext cx="5303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0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lipid chemistry translates into material properties</a:t>
            </a:r>
            <a:endParaRPr lang="en-GB" sz="1000" noProof="0" dirty="0"/>
          </a:p>
        </p:txBody>
      </p:sp>
      <p:sp>
        <p:nvSpPr>
          <p:cNvPr id="7" name="Text 5"/>
          <p:cNvSpPr/>
          <p:nvPr/>
        </p:nvSpPr>
        <p:spPr>
          <a:xfrm>
            <a:off x="502920" y="676656"/>
            <a:ext cx="10424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29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Membrane adaptation is the first soft-matter story</a:t>
            </a:r>
            <a:endParaRPr lang="en-GB" sz="2900" noProof="0" dirty="0"/>
          </a:p>
        </p:txBody>
      </p:sp>
      <p:sp>
        <p:nvSpPr>
          <p:cNvPr id="8" name="Shape 6"/>
          <p:cNvSpPr/>
          <p:nvPr/>
        </p:nvSpPr>
        <p:spPr>
          <a:xfrm>
            <a:off x="502920" y="1298448"/>
            <a:ext cx="11064240" cy="0"/>
          </a:xfrm>
          <a:prstGeom prst="line">
            <a:avLst/>
          </a:prstGeom>
          <a:noFill/>
          <a:ln w="10160">
            <a:solidFill>
              <a:srgbClr val="27506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0" name="Text 8"/>
          <p:cNvSpPr/>
          <p:nvPr/>
        </p:nvSpPr>
        <p:spPr>
          <a:xfrm>
            <a:off x="4480560" y="6510528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GB" sz="750" noProof="0" dirty="0" err="1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Tamby</a:t>
            </a:r>
            <a:r>
              <a:rPr lang="en-GB" sz="750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et al. 2023; Winter &amp; </a:t>
            </a:r>
            <a:r>
              <a:rPr lang="en-GB" sz="750" noProof="0" dirty="0" err="1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Jeworrek</a:t>
            </a:r>
            <a:r>
              <a:rPr lang="en-GB" sz="750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2009</a:t>
            </a:r>
            <a:endParaRPr lang="en-GB" sz="750" noProof="0" dirty="0"/>
          </a:p>
        </p:txBody>
      </p:sp>
      <p:sp>
        <p:nvSpPr>
          <p:cNvPr id="11" name="Text 9"/>
          <p:cNvSpPr/>
          <p:nvPr/>
        </p:nvSpPr>
        <p:spPr>
          <a:xfrm>
            <a:off x="11155680" y="647395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GB" sz="950" b="1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16</a:t>
            </a:r>
            <a:endParaRPr lang="en-GB" sz="950" noProof="0" dirty="0"/>
          </a:p>
        </p:txBody>
      </p:sp>
      <p:sp>
        <p:nvSpPr>
          <p:cNvPr id="13" name="Shape 10"/>
          <p:cNvSpPr/>
          <p:nvPr/>
        </p:nvSpPr>
        <p:spPr>
          <a:xfrm>
            <a:off x="868680" y="1600200"/>
            <a:ext cx="3383280" cy="1572768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2FD3C4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4" name="Shape 11"/>
          <p:cNvSpPr/>
          <p:nvPr/>
        </p:nvSpPr>
        <p:spPr>
          <a:xfrm>
            <a:off x="868680" y="1600200"/>
            <a:ext cx="64008" cy="1572768"/>
          </a:xfrm>
          <a:prstGeom prst="rect">
            <a:avLst/>
          </a:prstGeom>
          <a:solidFill>
            <a:srgbClr val="2FD3C4"/>
          </a:solidFill>
          <a:ln w="5080">
            <a:solidFill>
              <a:srgbClr val="2FD3C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5" name="Text 12"/>
          <p:cNvSpPr/>
          <p:nvPr/>
        </p:nvSpPr>
        <p:spPr>
          <a:xfrm>
            <a:off x="1033272" y="173736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Bacteria</a:t>
            </a:r>
            <a:endParaRPr lang="en-GB" sz="1700" noProof="0" dirty="0"/>
          </a:p>
        </p:txBody>
      </p:sp>
      <p:sp>
        <p:nvSpPr>
          <p:cNvPr id="16" name="Text 13"/>
          <p:cNvSpPr/>
          <p:nvPr/>
        </p:nvSpPr>
        <p:spPr>
          <a:xfrm>
            <a:off x="1033272" y="2130552"/>
            <a:ext cx="3063240" cy="9784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4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change fatty-acid length, branching, saturation and headgroup composition to tune packing.</a:t>
            </a:r>
            <a:endParaRPr lang="en-GB" sz="1400" noProof="0" dirty="0"/>
          </a:p>
        </p:txBody>
      </p:sp>
      <p:sp>
        <p:nvSpPr>
          <p:cNvPr id="17" name="Shape 14"/>
          <p:cNvSpPr/>
          <p:nvPr/>
        </p:nvSpPr>
        <p:spPr>
          <a:xfrm>
            <a:off x="4526280" y="1600200"/>
            <a:ext cx="3383280" cy="1572768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A78BFA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8" name="Shape 15"/>
          <p:cNvSpPr/>
          <p:nvPr/>
        </p:nvSpPr>
        <p:spPr>
          <a:xfrm>
            <a:off x="4526280" y="1600200"/>
            <a:ext cx="64008" cy="1572768"/>
          </a:xfrm>
          <a:prstGeom prst="rect">
            <a:avLst/>
          </a:prstGeom>
          <a:solidFill>
            <a:srgbClr val="A78BFA"/>
          </a:solidFill>
          <a:ln w="5080">
            <a:solidFill>
              <a:srgbClr val="A78B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9" name="Text 16"/>
          <p:cNvSpPr/>
          <p:nvPr/>
        </p:nvSpPr>
        <p:spPr>
          <a:xfrm>
            <a:off x="4690872" y="173736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Archaea</a:t>
            </a:r>
            <a:endParaRPr lang="en-GB" sz="1700" noProof="0" dirty="0"/>
          </a:p>
        </p:txBody>
      </p:sp>
      <p:sp>
        <p:nvSpPr>
          <p:cNvPr id="20" name="Text 17"/>
          <p:cNvSpPr/>
          <p:nvPr/>
        </p:nvSpPr>
        <p:spPr>
          <a:xfrm>
            <a:off x="4690872" y="2130552"/>
            <a:ext cx="3063240" cy="9784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4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ether lipids and tetraether monolayers can stabilize membranes under combined extremes.</a:t>
            </a:r>
            <a:endParaRPr lang="en-GB" sz="1400" noProof="0" dirty="0"/>
          </a:p>
        </p:txBody>
      </p:sp>
      <p:sp>
        <p:nvSpPr>
          <p:cNvPr id="21" name="Shape 18"/>
          <p:cNvSpPr/>
          <p:nvPr/>
        </p:nvSpPr>
        <p:spPr>
          <a:xfrm>
            <a:off x="8183880" y="1600200"/>
            <a:ext cx="2743200" cy="1572768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F2C14E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2" name="Shape 19"/>
          <p:cNvSpPr/>
          <p:nvPr/>
        </p:nvSpPr>
        <p:spPr>
          <a:xfrm>
            <a:off x="8183880" y="1600200"/>
            <a:ext cx="64008" cy="1572768"/>
          </a:xfrm>
          <a:prstGeom prst="rect">
            <a:avLst/>
          </a:prstGeom>
          <a:solidFill>
            <a:srgbClr val="F2C14E"/>
          </a:solidFill>
          <a:ln w="5080">
            <a:solidFill>
              <a:srgbClr val="F2C14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3" name="Text 20"/>
          <p:cNvSpPr/>
          <p:nvPr/>
        </p:nvSpPr>
        <p:spPr>
          <a:xfrm>
            <a:off x="8348472" y="173736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Universal problem</a:t>
            </a:r>
            <a:endParaRPr lang="en-GB" sz="1700" noProof="0" dirty="0"/>
          </a:p>
        </p:txBody>
      </p:sp>
      <p:sp>
        <p:nvSpPr>
          <p:cNvPr id="24" name="Text 21"/>
          <p:cNvSpPr/>
          <p:nvPr/>
        </p:nvSpPr>
        <p:spPr>
          <a:xfrm>
            <a:off x="8348472" y="2130552"/>
            <a:ext cx="2423160" cy="9784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4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the membrane functional without making it leaky or rigid.</a:t>
            </a:r>
            <a:endParaRPr lang="en-GB" sz="1400" noProof="0" dirty="0"/>
          </a:p>
        </p:txBody>
      </p:sp>
      <p:sp>
        <p:nvSpPr>
          <p:cNvPr id="97" name="Text 94"/>
          <p:cNvSpPr/>
          <p:nvPr/>
        </p:nvSpPr>
        <p:spPr>
          <a:xfrm>
            <a:off x="1554480" y="5950116"/>
            <a:ext cx="89611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GB" sz="24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Membrane adaptation is a materials-engineering solution evolved by cells.</a:t>
            </a:r>
            <a:endParaRPr lang="en-GB" sz="2400" noProof="0" dirty="0"/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94FA041C-32BE-CB60-E3BB-1505726742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t="65622"/>
          <a:stretch>
            <a:fillRect/>
          </a:stretch>
        </p:blipFill>
        <p:spPr>
          <a:xfrm>
            <a:off x="1133892" y="3203028"/>
            <a:ext cx="6620220" cy="2494141"/>
          </a:xfrm>
          <a:prstGeom prst="rect">
            <a:avLst/>
          </a:prstGeom>
          <a:noFill/>
        </p:spPr>
      </p:pic>
      <p:pic>
        <p:nvPicPr>
          <p:cNvPr id="12" name="Picture 3" descr="cell%20membrane">
            <a:extLst>
              <a:ext uri="{FF2B5EF4-FFF2-40B4-BE49-F238E27FC236}">
                <a16:creationId xmlns:a16="http://schemas.microsoft.com/office/drawing/2014/main" id="{5DE1E6F3-09AD-DABB-CE52-2F4C5D88C9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15884" y="3726932"/>
            <a:ext cx="3516915" cy="14463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625"/>
          </a:solidFill>
          <a:ln w="5080">
            <a:solidFill>
              <a:srgbClr val="07162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4" name="Shape 2"/>
          <p:cNvSpPr/>
          <p:nvPr/>
        </p:nvSpPr>
        <p:spPr>
          <a:xfrm>
            <a:off x="502920" y="320040"/>
            <a:ext cx="1325880" cy="256032"/>
          </a:xfrm>
          <a:prstGeom prst="roundRect">
            <a:avLst/>
          </a:prstGeom>
          <a:solidFill>
            <a:srgbClr val="66D17E"/>
          </a:solidFill>
          <a:ln w="5080">
            <a:solidFill>
              <a:srgbClr val="66D1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ext 3"/>
          <p:cNvSpPr/>
          <p:nvPr/>
        </p:nvSpPr>
        <p:spPr>
          <a:xfrm>
            <a:off x="576072" y="338328"/>
            <a:ext cx="11795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GB" sz="900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CELLS</a:t>
            </a:r>
            <a:endParaRPr lang="en-GB" sz="900" noProof="0" dirty="0"/>
          </a:p>
        </p:txBody>
      </p:sp>
      <p:sp>
        <p:nvSpPr>
          <p:cNvPr id="6" name="Text 4"/>
          <p:cNvSpPr/>
          <p:nvPr/>
        </p:nvSpPr>
        <p:spPr>
          <a:xfrm>
            <a:off x="1938528" y="320040"/>
            <a:ext cx="5303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0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from cavities to ATP</a:t>
            </a:r>
            <a:endParaRPr lang="en-GB" sz="1000" noProof="0" dirty="0"/>
          </a:p>
        </p:txBody>
      </p:sp>
      <p:sp>
        <p:nvSpPr>
          <p:cNvPr id="7" name="Text 5"/>
          <p:cNvSpPr/>
          <p:nvPr/>
        </p:nvSpPr>
        <p:spPr>
          <a:xfrm>
            <a:off x="502920" y="676656"/>
            <a:ext cx="10424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29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Proteins, respiration and energy metabolism</a:t>
            </a:r>
            <a:endParaRPr lang="en-GB" sz="2900" noProof="0" dirty="0"/>
          </a:p>
        </p:txBody>
      </p:sp>
      <p:sp>
        <p:nvSpPr>
          <p:cNvPr id="8" name="Shape 6"/>
          <p:cNvSpPr/>
          <p:nvPr/>
        </p:nvSpPr>
        <p:spPr>
          <a:xfrm>
            <a:off x="502920" y="1298448"/>
            <a:ext cx="11064240" cy="0"/>
          </a:xfrm>
          <a:prstGeom prst="line">
            <a:avLst/>
          </a:prstGeom>
          <a:noFill/>
          <a:ln w="10160">
            <a:solidFill>
              <a:srgbClr val="27506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0" name="Text 8"/>
          <p:cNvSpPr/>
          <p:nvPr/>
        </p:nvSpPr>
        <p:spPr>
          <a:xfrm>
            <a:off x="4480560" y="6510528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GB" sz="750" noProof="0" dirty="0" err="1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Ichiye</a:t>
            </a:r>
            <a:r>
              <a:rPr lang="en-GB" sz="750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2018; Oger &amp; </a:t>
            </a:r>
            <a:r>
              <a:rPr lang="en-GB" sz="750" noProof="0" dirty="0" err="1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Jebbar</a:t>
            </a:r>
            <a:r>
              <a:rPr lang="en-GB" sz="750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2010</a:t>
            </a:r>
            <a:endParaRPr lang="en-GB" sz="750" noProof="0" dirty="0"/>
          </a:p>
        </p:txBody>
      </p:sp>
      <p:sp>
        <p:nvSpPr>
          <p:cNvPr id="11" name="Text 9"/>
          <p:cNvSpPr/>
          <p:nvPr/>
        </p:nvSpPr>
        <p:spPr>
          <a:xfrm>
            <a:off x="11155680" y="647395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GB" sz="950" b="1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17</a:t>
            </a:r>
            <a:endParaRPr lang="en-GB" sz="950" noProof="0" dirty="0"/>
          </a:p>
        </p:txBody>
      </p:sp>
      <p:sp>
        <p:nvSpPr>
          <p:cNvPr id="13" name="Shape 10"/>
          <p:cNvSpPr/>
          <p:nvPr/>
        </p:nvSpPr>
        <p:spPr>
          <a:xfrm>
            <a:off x="2482596" y="2354580"/>
            <a:ext cx="192024" cy="0"/>
          </a:xfrm>
          <a:prstGeom prst="line">
            <a:avLst/>
          </a:prstGeom>
          <a:noFill/>
          <a:ln w="13970">
            <a:solidFill>
              <a:srgbClr val="275067"/>
            </a:solidFill>
            <a:prstDash val="solid"/>
            <a:tailEnd type="triangle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4" name="Shape 11"/>
          <p:cNvSpPr/>
          <p:nvPr/>
        </p:nvSpPr>
        <p:spPr>
          <a:xfrm>
            <a:off x="4306824" y="2354580"/>
            <a:ext cx="192024" cy="0"/>
          </a:xfrm>
          <a:prstGeom prst="line">
            <a:avLst/>
          </a:prstGeom>
          <a:noFill/>
          <a:ln w="13970">
            <a:solidFill>
              <a:srgbClr val="275067"/>
            </a:solidFill>
            <a:prstDash val="solid"/>
            <a:tailEnd type="triangle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5" name="Shape 12"/>
          <p:cNvSpPr/>
          <p:nvPr/>
        </p:nvSpPr>
        <p:spPr>
          <a:xfrm>
            <a:off x="6131052" y="2354580"/>
            <a:ext cx="192024" cy="0"/>
          </a:xfrm>
          <a:prstGeom prst="line">
            <a:avLst/>
          </a:prstGeom>
          <a:noFill/>
          <a:ln w="13970">
            <a:solidFill>
              <a:srgbClr val="275067"/>
            </a:solidFill>
            <a:prstDash val="solid"/>
            <a:tailEnd type="triangle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6" name="Shape 13"/>
          <p:cNvSpPr/>
          <p:nvPr/>
        </p:nvSpPr>
        <p:spPr>
          <a:xfrm>
            <a:off x="7955280" y="2354580"/>
            <a:ext cx="192024" cy="0"/>
          </a:xfrm>
          <a:prstGeom prst="line">
            <a:avLst/>
          </a:prstGeom>
          <a:noFill/>
          <a:ln w="13970">
            <a:solidFill>
              <a:srgbClr val="275067"/>
            </a:solidFill>
            <a:prstDash val="solid"/>
            <a:tailEnd type="triangle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7" name="Shape 14"/>
          <p:cNvSpPr/>
          <p:nvPr/>
        </p:nvSpPr>
        <p:spPr>
          <a:xfrm>
            <a:off x="9779508" y="2354580"/>
            <a:ext cx="192024" cy="0"/>
          </a:xfrm>
          <a:prstGeom prst="line">
            <a:avLst/>
          </a:prstGeom>
          <a:noFill/>
          <a:ln w="13970">
            <a:solidFill>
              <a:srgbClr val="275067"/>
            </a:solidFill>
            <a:prstDash val="solid"/>
            <a:tailEnd type="triangle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8" name="Shape 15"/>
          <p:cNvSpPr/>
          <p:nvPr/>
        </p:nvSpPr>
        <p:spPr>
          <a:xfrm>
            <a:off x="777240" y="1874520"/>
            <a:ext cx="1623060" cy="96012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66A6FF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9" name="Text 16"/>
          <p:cNvSpPr/>
          <p:nvPr/>
        </p:nvSpPr>
        <p:spPr>
          <a:xfrm>
            <a:off x="868680" y="1929384"/>
            <a:ext cx="1440180" cy="8503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GB" sz="125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protein cavities</a:t>
            </a:r>
            <a:endParaRPr lang="en-GB" sz="1250" noProof="0" dirty="0"/>
          </a:p>
        </p:txBody>
      </p:sp>
      <p:sp>
        <p:nvSpPr>
          <p:cNvPr id="20" name="Shape 17"/>
          <p:cNvSpPr/>
          <p:nvPr/>
        </p:nvSpPr>
        <p:spPr>
          <a:xfrm>
            <a:off x="2601468" y="1874520"/>
            <a:ext cx="1623060" cy="96012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66D17E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1" name="Text 18"/>
          <p:cNvSpPr/>
          <p:nvPr/>
        </p:nvSpPr>
        <p:spPr>
          <a:xfrm>
            <a:off x="2692908" y="1929384"/>
            <a:ext cx="1440180" cy="8503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GB" sz="125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hydration shell</a:t>
            </a:r>
            <a:endParaRPr lang="en-GB" sz="1250" noProof="0" dirty="0"/>
          </a:p>
        </p:txBody>
      </p:sp>
      <p:sp>
        <p:nvSpPr>
          <p:cNvPr id="22" name="Shape 19"/>
          <p:cNvSpPr/>
          <p:nvPr/>
        </p:nvSpPr>
        <p:spPr>
          <a:xfrm>
            <a:off x="4425696" y="1874520"/>
            <a:ext cx="1623060" cy="96012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66A6FF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3" name="Text 20"/>
          <p:cNvSpPr/>
          <p:nvPr/>
        </p:nvSpPr>
        <p:spPr>
          <a:xfrm>
            <a:off x="4517136" y="1929384"/>
            <a:ext cx="1440180" cy="8503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GB" sz="125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conformation</a:t>
            </a:r>
            <a:endParaRPr lang="en-GB" sz="1250" noProof="0" dirty="0"/>
          </a:p>
        </p:txBody>
      </p:sp>
      <p:sp>
        <p:nvSpPr>
          <p:cNvPr id="24" name="Shape 21"/>
          <p:cNvSpPr/>
          <p:nvPr/>
        </p:nvSpPr>
        <p:spPr>
          <a:xfrm>
            <a:off x="6249924" y="1874520"/>
            <a:ext cx="1623060" cy="96012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66D17E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5" name="Text 22"/>
          <p:cNvSpPr/>
          <p:nvPr/>
        </p:nvSpPr>
        <p:spPr>
          <a:xfrm>
            <a:off x="6341364" y="1929384"/>
            <a:ext cx="1440180" cy="8503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GB" sz="125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complex assembly</a:t>
            </a:r>
            <a:endParaRPr lang="en-GB" sz="1250" noProof="0" dirty="0"/>
          </a:p>
        </p:txBody>
      </p:sp>
      <p:sp>
        <p:nvSpPr>
          <p:cNvPr id="26" name="Shape 23"/>
          <p:cNvSpPr/>
          <p:nvPr/>
        </p:nvSpPr>
        <p:spPr>
          <a:xfrm>
            <a:off x="8074152" y="1874520"/>
            <a:ext cx="1623060" cy="96012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66A6FF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7" name="Text 24"/>
          <p:cNvSpPr/>
          <p:nvPr/>
        </p:nvSpPr>
        <p:spPr>
          <a:xfrm>
            <a:off x="8165592" y="1929384"/>
            <a:ext cx="1440180" cy="8503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GB" sz="125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electron transfer</a:t>
            </a:r>
            <a:endParaRPr lang="en-GB" sz="1250" noProof="0" dirty="0"/>
          </a:p>
        </p:txBody>
      </p:sp>
      <p:sp>
        <p:nvSpPr>
          <p:cNvPr id="28" name="Shape 25"/>
          <p:cNvSpPr/>
          <p:nvPr/>
        </p:nvSpPr>
        <p:spPr>
          <a:xfrm>
            <a:off x="9898380" y="1874520"/>
            <a:ext cx="1623060" cy="96012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66D17E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9" name="Text 26"/>
          <p:cNvSpPr/>
          <p:nvPr/>
        </p:nvSpPr>
        <p:spPr>
          <a:xfrm>
            <a:off x="9989820" y="1929384"/>
            <a:ext cx="1440180" cy="8503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GB" sz="125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ATP yield</a:t>
            </a:r>
            <a:endParaRPr lang="en-GB" sz="1250" noProof="0" dirty="0"/>
          </a:p>
        </p:txBody>
      </p:sp>
      <p:sp>
        <p:nvSpPr>
          <p:cNvPr id="30" name="Shape 27"/>
          <p:cNvSpPr/>
          <p:nvPr/>
        </p:nvSpPr>
        <p:spPr>
          <a:xfrm>
            <a:off x="1097280" y="3657600"/>
            <a:ext cx="3017520" cy="123444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66D17E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31" name="Shape 28"/>
          <p:cNvSpPr/>
          <p:nvPr/>
        </p:nvSpPr>
        <p:spPr>
          <a:xfrm>
            <a:off x="1097280" y="3657600"/>
            <a:ext cx="64008" cy="1234440"/>
          </a:xfrm>
          <a:prstGeom prst="rect">
            <a:avLst/>
          </a:prstGeom>
          <a:solidFill>
            <a:srgbClr val="66D17E"/>
          </a:solidFill>
          <a:ln w="5080">
            <a:solidFill>
              <a:srgbClr val="66D1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32" name="Text 29"/>
          <p:cNvSpPr/>
          <p:nvPr/>
        </p:nvSpPr>
        <p:spPr>
          <a:xfrm>
            <a:off x="1261872" y="379476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Enzyme activity</a:t>
            </a:r>
            <a:endParaRPr lang="en-GB" sz="1700" noProof="0" dirty="0"/>
          </a:p>
        </p:txBody>
      </p:sp>
      <p:sp>
        <p:nvSpPr>
          <p:cNvPr id="33" name="Text 30"/>
          <p:cNvSpPr/>
          <p:nvPr/>
        </p:nvSpPr>
        <p:spPr>
          <a:xfrm>
            <a:off x="1261872" y="4187952"/>
            <a:ext cx="269748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350" noProof="0" dirty="0" err="1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Piezophilic</a:t>
            </a:r>
            <a:r>
              <a:rPr lang="en-GB" sz="13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enzymes may balance flexibility and stability differently from mesophilic homologues.</a:t>
            </a:r>
            <a:endParaRPr lang="en-GB" sz="1350" noProof="0" dirty="0"/>
          </a:p>
        </p:txBody>
      </p:sp>
      <p:sp>
        <p:nvSpPr>
          <p:cNvPr id="34" name="Shape 31"/>
          <p:cNvSpPr/>
          <p:nvPr/>
        </p:nvSpPr>
        <p:spPr>
          <a:xfrm>
            <a:off x="4572000" y="3657600"/>
            <a:ext cx="3017520" cy="123444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66A6FF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35" name="Shape 32"/>
          <p:cNvSpPr/>
          <p:nvPr/>
        </p:nvSpPr>
        <p:spPr>
          <a:xfrm>
            <a:off x="4572000" y="3657600"/>
            <a:ext cx="64008" cy="1234440"/>
          </a:xfrm>
          <a:prstGeom prst="rect">
            <a:avLst/>
          </a:prstGeom>
          <a:solidFill>
            <a:srgbClr val="66A6FF"/>
          </a:solidFill>
          <a:ln w="5080">
            <a:solidFill>
              <a:srgbClr val="66A6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36" name="Text 33"/>
          <p:cNvSpPr/>
          <p:nvPr/>
        </p:nvSpPr>
        <p:spPr>
          <a:xfrm>
            <a:off x="4736592" y="379476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Respiratory chains</a:t>
            </a:r>
            <a:endParaRPr lang="en-GB" sz="1700" noProof="0" dirty="0"/>
          </a:p>
        </p:txBody>
      </p:sp>
      <p:sp>
        <p:nvSpPr>
          <p:cNvPr id="37" name="Text 34"/>
          <p:cNvSpPr/>
          <p:nvPr/>
        </p:nvSpPr>
        <p:spPr>
          <a:xfrm>
            <a:off x="4736592" y="4187952"/>
            <a:ext cx="269748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3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Pressure can alter membrane proteins and redox-complex organisation.</a:t>
            </a:r>
            <a:endParaRPr lang="en-GB" sz="1350" noProof="0" dirty="0"/>
          </a:p>
        </p:txBody>
      </p:sp>
      <p:sp>
        <p:nvSpPr>
          <p:cNvPr id="38" name="Shape 35"/>
          <p:cNvSpPr/>
          <p:nvPr/>
        </p:nvSpPr>
        <p:spPr>
          <a:xfrm>
            <a:off x="8046720" y="3657600"/>
            <a:ext cx="3017520" cy="123444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F2C14E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39" name="Shape 36"/>
          <p:cNvSpPr/>
          <p:nvPr/>
        </p:nvSpPr>
        <p:spPr>
          <a:xfrm>
            <a:off x="8046720" y="3657600"/>
            <a:ext cx="64008" cy="1234440"/>
          </a:xfrm>
          <a:prstGeom prst="rect">
            <a:avLst/>
          </a:prstGeom>
          <a:solidFill>
            <a:srgbClr val="F2C14E"/>
          </a:solidFill>
          <a:ln w="5080">
            <a:solidFill>
              <a:srgbClr val="F2C14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40" name="Text 37"/>
          <p:cNvSpPr/>
          <p:nvPr/>
        </p:nvSpPr>
        <p:spPr>
          <a:xfrm>
            <a:off x="8211312" y="379476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Energy stress</a:t>
            </a:r>
            <a:endParaRPr lang="en-GB" sz="1700" noProof="0" dirty="0"/>
          </a:p>
        </p:txBody>
      </p:sp>
      <p:sp>
        <p:nvSpPr>
          <p:cNvPr id="41" name="Text 38"/>
          <p:cNvSpPr/>
          <p:nvPr/>
        </p:nvSpPr>
        <p:spPr>
          <a:xfrm>
            <a:off x="8211312" y="4187952"/>
            <a:ext cx="269748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3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small decline in energy supply can become a cell-division phenotype.</a:t>
            </a:r>
            <a:endParaRPr lang="en-GB" sz="1350" noProof="0" dirty="0"/>
          </a:p>
        </p:txBody>
      </p:sp>
      <p:sp>
        <p:nvSpPr>
          <p:cNvPr id="42" name="Text 39"/>
          <p:cNvSpPr/>
          <p:nvPr/>
        </p:nvSpPr>
        <p:spPr>
          <a:xfrm>
            <a:off x="1005840" y="5486400"/>
            <a:ext cx="10058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GB" sz="18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Mechanistic caution: pressure response is not one target, but a network of volume-sensitive steps.</a:t>
            </a:r>
            <a:endParaRPr lang="en-GB" sz="1800" noProof="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625"/>
          </a:solidFill>
          <a:ln w="5080">
            <a:solidFill>
              <a:srgbClr val="07162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4" name="Shape 2"/>
          <p:cNvSpPr/>
          <p:nvPr/>
        </p:nvSpPr>
        <p:spPr>
          <a:xfrm>
            <a:off x="502920" y="320040"/>
            <a:ext cx="1325880" cy="256032"/>
          </a:xfrm>
          <a:prstGeom prst="roundRect">
            <a:avLst/>
          </a:prstGeom>
          <a:solidFill>
            <a:srgbClr val="66D17E"/>
          </a:solidFill>
          <a:ln w="5080">
            <a:solidFill>
              <a:srgbClr val="66D1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ext 3"/>
          <p:cNvSpPr/>
          <p:nvPr/>
        </p:nvSpPr>
        <p:spPr>
          <a:xfrm>
            <a:off x="576072" y="338328"/>
            <a:ext cx="11795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GB" sz="900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CELLS</a:t>
            </a:r>
            <a:endParaRPr lang="en-GB" sz="900" noProof="0" dirty="0"/>
          </a:p>
        </p:txBody>
      </p:sp>
      <p:sp>
        <p:nvSpPr>
          <p:cNvPr id="6" name="Text 4"/>
          <p:cNvSpPr/>
          <p:nvPr/>
        </p:nvSpPr>
        <p:spPr>
          <a:xfrm>
            <a:off x="1938528" y="320040"/>
            <a:ext cx="5303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0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pressure-sensitive information processing</a:t>
            </a:r>
            <a:endParaRPr lang="en-GB" sz="1000" noProof="0" dirty="0"/>
          </a:p>
        </p:txBody>
      </p:sp>
      <p:sp>
        <p:nvSpPr>
          <p:cNvPr id="7" name="Text 5"/>
          <p:cNvSpPr/>
          <p:nvPr/>
        </p:nvSpPr>
        <p:spPr>
          <a:xfrm>
            <a:off x="502920" y="676656"/>
            <a:ext cx="10424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29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Nucleic acids, ribosomes and cell division</a:t>
            </a:r>
            <a:endParaRPr lang="en-GB" sz="2900" noProof="0" dirty="0"/>
          </a:p>
        </p:txBody>
      </p:sp>
      <p:sp>
        <p:nvSpPr>
          <p:cNvPr id="8" name="Shape 6"/>
          <p:cNvSpPr/>
          <p:nvPr/>
        </p:nvSpPr>
        <p:spPr>
          <a:xfrm>
            <a:off x="502920" y="1298448"/>
            <a:ext cx="11064240" cy="0"/>
          </a:xfrm>
          <a:prstGeom prst="line">
            <a:avLst/>
          </a:prstGeom>
          <a:noFill/>
          <a:ln w="10160">
            <a:solidFill>
              <a:srgbClr val="27506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0" name="Text 8"/>
          <p:cNvSpPr/>
          <p:nvPr/>
        </p:nvSpPr>
        <p:spPr>
          <a:xfrm>
            <a:off x="4480560" y="6510528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GB" sz="750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Oger &amp; </a:t>
            </a:r>
            <a:r>
              <a:rPr lang="en-GB" sz="750" noProof="0" dirty="0" err="1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Jebbar</a:t>
            </a:r>
            <a:r>
              <a:rPr lang="en-GB" sz="750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2010; Kumar &amp; </a:t>
            </a:r>
            <a:r>
              <a:rPr lang="en-GB" sz="750" noProof="0" dirty="0" err="1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Libchaber</a:t>
            </a:r>
            <a:r>
              <a:rPr lang="en-GB" sz="750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2012</a:t>
            </a:r>
            <a:endParaRPr lang="en-GB" sz="750" noProof="0" dirty="0"/>
          </a:p>
        </p:txBody>
      </p:sp>
      <p:sp>
        <p:nvSpPr>
          <p:cNvPr id="11" name="Text 9"/>
          <p:cNvSpPr/>
          <p:nvPr/>
        </p:nvSpPr>
        <p:spPr>
          <a:xfrm>
            <a:off x="11155680" y="647395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GB" sz="950" b="1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18</a:t>
            </a:r>
            <a:endParaRPr lang="en-GB" sz="950" noProof="0" dirty="0"/>
          </a:p>
        </p:txBody>
      </p:sp>
      <p:sp>
        <p:nvSpPr>
          <p:cNvPr id="13" name="Shape 10"/>
          <p:cNvSpPr/>
          <p:nvPr/>
        </p:nvSpPr>
        <p:spPr>
          <a:xfrm>
            <a:off x="868680" y="1600200"/>
            <a:ext cx="3200400" cy="141732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A78BFA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4" name="Shape 11"/>
          <p:cNvSpPr/>
          <p:nvPr/>
        </p:nvSpPr>
        <p:spPr>
          <a:xfrm>
            <a:off x="868680" y="1600200"/>
            <a:ext cx="64008" cy="1417320"/>
          </a:xfrm>
          <a:prstGeom prst="rect">
            <a:avLst/>
          </a:prstGeom>
          <a:solidFill>
            <a:srgbClr val="A78BFA"/>
          </a:solidFill>
          <a:ln w="5080">
            <a:solidFill>
              <a:srgbClr val="A78B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5" name="Text 12"/>
          <p:cNvSpPr/>
          <p:nvPr/>
        </p:nvSpPr>
        <p:spPr>
          <a:xfrm>
            <a:off x="1033272" y="173736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DNA / RNA</a:t>
            </a:r>
            <a:endParaRPr lang="en-GB" sz="1700" noProof="0" dirty="0"/>
          </a:p>
        </p:txBody>
      </p:sp>
      <p:sp>
        <p:nvSpPr>
          <p:cNvPr id="16" name="Text 13"/>
          <p:cNvSpPr/>
          <p:nvPr/>
        </p:nvSpPr>
        <p:spPr>
          <a:xfrm>
            <a:off x="1033272" y="2130552"/>
            <a:ext cx="28803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4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base pairing and stacking can be pressure-sensitive; local opening matters.</a:t>
            </a:r>
            <a:endParaRPr lang="en-GB" sz="1400" noProof="0" dirty="0"/>
          </a:p>
        </p:txBody>
      </p:sp>
      <p:sp>
        <p:nvSpPr>
          <p:cNvPr id="17" name="Shape 14"/>
          <p:cNvSpPr/>
          <p:nvPr/>
        </p:nvSpPr>
        <p:spPr>
          <a:xfrm>
            <a:off x="4480560" y="1600200"/>
            <a:ext cx="3200400" cy="141732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66A6FF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8" name="Shape 15"/>
          <p:cNvSpPr/>
          <p:nvPr/>
        </p:nvSpPr>
        <p:spPr>
          <a:xfrm>
            <a:off x="4480560" y="1600200"/>
            <a:ext cx="64008" cy="1417320"/>
          </a:xfrm>
          <a:prstGeom prst="rect">
            <a:avLst/>
          </a:prstGeom>
          <a:solidFill>
            <a:srgbClr val="66A6FF"/>
          </a:solidFill>
          <a:ln w="5080">
            <a:solidFill>
              <a:srgbClr val="66A6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9" name="Text 16"/>
          <p:cNvSpPr/>
          <p:nvPr/>
        </p:nvSpPr>
        <p:spPr>
          <a:xfrm>
            <a:off x="4645152" y="173736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Ribosomes</a:t>
            </a:r>
            <a:endParaRPr lang="en-GB" sz="1700" noProof="0" dirty="0"/>
          </a:p>
        </p:txBody>
      </p:sp>
      <p:sp>
        <p:nvSpPr>
          <p:cNvPr id="20" name="Text 17"/>
          <p:cNvSpPr/>
          <p:nvPr/>
        </p:nvSpPr>
        <p:spPr>
          <a:xfrm>
            <a:off x="4645152" y="2130552"/>
            <a:ext cx="28803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4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large macromolecular assemblies translate pressure into growth-rate changes.</a:t>
            </a:r>
            <a:endParaRPr lang="en-GB" sz="1400" noProof="0" dirty="0"/>
          </a:p>
        </p:txBody>
      </p:sp>
      <p:sp>
        <p:nvSpPr>
          <p:cNvPr id="21" name="Shape 18"/>
          <p:cNvSpPr/>
          <p:nvPr/>
        </p:nvSpPr>
        <p:spPr>
          <a:xfrm>
            <a:off x="8092440" y="1600200"/>
            <a:ext cx="3200400" cy="141732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FF7A59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2" name="Shape 19"/>
          <p:cNvSpPr/>
          <p:nvPr/>
        </p:nvSpPr>
        <p:spPr>
          <a:xfrm>
            <a:off x="8092440" y="1600200"/>
            <a:ext cx="64008" cy="1417320"/>
          </a:xfrm>
          <a:prstGeom prst="rect">
            <a:avLst/>
          </a:prstGeom>
          <a:solidFill>
            <a:srgbClr val="FF7A59"/>
          </a:solidFill>
          <a:ln w="5080">
            <a:solidFill>
              <a:srgbClr val="FF7A59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3" name="Text 20"/>
          <p:cNvSpPr/>
          <p:nvPr/>
        </p:nvSpPr>
        <p:spPr>
          <a:xfrm>
            <a:off x="8257032" y="173736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 err="1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Divisome</a:t>
            </a:r>
            <a:endParaRPr lang="en-GB" sz="1700" noProof="0" dirty="0"/>
          </a:p>
        </p:txBody>
      </p:sp>
      <p:sp>
        <p:nvSpPr>
          <p:cNvPr id="24" name="Text 21"/>
          <p:cNvSpPr/>
          <p:nvPr/>
        </p:nvSpPr>
        <p:spPr>
          <a:xfrm>
            <a:off x="8257032" y="2130552"/>
            <a:ext cx="28803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4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cell division can fail before viability is lost; filamentation is a clue.</a:t>
            </a:r>
            <a:endParaRPr lang="en-GB" sz="1400" noProof="0" dirty="0"/>
          </a:p>
        </p:txBody>
      </p:sp>
      <p:sp>
        <p:nvSpPr>
          <p:cNvPr id="25" name="Shape 22"/>
          <p:cNvSpPr/>
          <p:nvPr/>
        </p:nvSpPr>
        <p:spPr>
          <a:xfrm>
            <a:off x="1143000" y="3936998"/>
            <a:ext cx="9921240" cy="1417320"/>
          </a:xfrm>
          <a:prstGeom prst="roundRect">
            <a:avLst/>
          </a:prstGeom>
          <a:solidFill>
            <a:srgbClr val="0B2235"/>
          </a:solidFill>
          <a:ln w="5080">
            <a:solidFill>
              <a:srgbClr val="275067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6" name="Text 23"/>
          <p:cNvSpPr/>
          <p:nvPr/>
        </p:nvSpPr>
        <p:spPr>
          <a:xfrm>
            <a:off x="1508760" y="4160520"/>
            <a:ext cx="9235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GB" sz="22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Look for “growth without division”, “metabolism without colony formation”, and “injury without immediate death”.</a:t>
            </a:r>
            <a:endParaRPr lang="en-GB" sz="2200" noProof="0" dirty="0"/>
          </a:p>
        </p:txBody>
      </p:sp>
      <p:sp>
        <p:nvSpPr>
          <p:cNvPr id="27" name="Text 24"/>
          <p:cNvSpPr/>
          <p:nvPr/>
        </p:nvSpPr>
        <p:spPr>
          <a:xfrm>
            <a:off x="1920240" y="491947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GB" sz="15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These distinctions are especially important when using post-pressure plating as the main readout.</a:t>
            </a:r>
            <a:endParaRPr lang="en-GB" sz="1500" noProof="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625"/>
          </a:solidFill>
          <a:ln w="5080">
            <a:solidFill>
              <a:srgbClr val="07162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4" name="Shape 2"/>
          <p:cNvSpPr/>
          <p:nvPr/>
        </p:nvSpPr>
        <p:spPr>
          <a:xfrm>
            <a:off x="502920" y="320040"/>
            <a:ext cx="1325880" cy="256032"/>
          </a:xfrm>
          <a:prstGeom prst="roundRect">
            <a:avLst/>
          </a:prstGeom>
          <a:solidFill>
            <a:srgbClr val="2FD3C4"/>
          </a:solidFill>
          <a:ln w="5080">
            <a:solidFill>
              <a:srgbClr val="2FD3C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ext 3"/>
          <p:cNvSpPr/>
          <p:nvPr/>
        </p:nvSpPr>
        <p:spPr>
          <a:xfrm>
            <a:off x="576072" y="338328"/>
            <a:ext cx="11795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GB" sz="900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CONTEXT</a:t>
            </a:r>
            <a:endParaRPr lang="en-GB" sz="900" noProof="0" dirty="0"/>
          </a:p>
        </p:txBody>
      </p:sp>
      <p:sp>
        <p:nvSpPr>
          <p:cNvPr id="7" name="Text 5"/>
          <p:cNvSpPr/>
          <p:nvPr/>
        </p:nvSpPr>
        <p:spPr>
          <a:xfrm>
            <a:off x="502920" y="676656"/>
            <a:ext cx="10424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29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pressure microbiology matters now</a:t>
            </a:r>
            <a:endParaRPr lang="en-GB" sz="2900" noProof="0" dirty="0"/>
          </a:p>
        </p:txBody>
      </p:sp>
      <p:sp>
        <p:nvSpPr>
          <p:cNvPr id="8" name="Shape 6"/>
          <p:cNvSpPr/>
          <p:nvPr/>
        </p:nvSpPr>
        <p:spPr>
          <a:xfrm>
            <a:off x="502920" y="1298448"/>
            <a:ext cx="11064240" cy="0"/>
          </a:xfrm>
          <a:prstGeom prst="line">
            <a:avLst/>
          </a:prstGeom>
          <a:noFill/>
          <a:ln w="10160">
            <a:solidFill>
              <a:srgbClr val="27506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1" name="Text 9"/>
          <p:cNvSpPr/>
          <p:nvPr/>
        </p:nvSpPr>
        <p:spPr>
          <a:xfrm>
            <a:off x="11155680" y="647395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GB" sz="950" b="1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GB" sz="950" noProof="0" dirty="0"/>
          </a:p>
        </p:txBody>
      </p:sp>
      <p:sp>
        <p:nvSpPr>
          <p:cNvPr id="13" name="Shape 10"/>
          <p:cNvSpPr/>
          <p:nvPr/>
        </p:nvSpPr>
        <p:spPr>
          <a:xfrm>
            <a:off x="685800" y="1600200"/>
            <a:ext cx="6766560" cy="114300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2FD3C4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4" name="Text 11"/>
          <p:cNvSpPr/>
          <p:nvPr/>
        </p:nvSpPr>
        <p:spPr>
          <a:xfrm>
            <a:off x="850392" y="161848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GB" sz="4400" b="1" noProof="0" dirty="0">
                <a:solidFill>
                  <a:srgbClr val="2FD3C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“</a:t>
            </a:r>
            <a:endParaRPr lang="en-GB" sz="4400" noProof="0" dirty="0"/>
          </a:p>
        </p:txBody>
      </p:sp>
      <p:sp>
        <p:nvSpPr>
          <p:cNvPr id="15" name="Text 12"/>
          <p:cNvSpPr/>
          <p:nvPr/>
        </p:nvSpPr>
        <p:spPr>
          <a:xfrm>
            <a:off x="1435608" y="1892808"/>
            <a:ext cx="58338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GB" sz="210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Pressure is a physical variable that reorganizes hydration, packing and weak interactions before it becomes a microbiological phenotype</a:t>
            </a:r>
            <a:endParaRPr lang="en-GB" sz="2100" noProof="0" dirty="0"/>
          </a:p>
        </p:txBody>
      </p:sp>
      <p:sp>
        <p:nvSpPr>
          <p:cNvPr id="16" name="Shape 13"/>
          <p:cNvSpPr/>
          <p:nvPr/>
        </p:nvSpPr>
        <p:spPr>
          <a:xfrm>
            <a:off x="685800" y="3063240"/>
            <a:ext cx="3291840" cy="132588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66A6FF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7" name="Shape 14"/>
          <p:cNvSpPr/>
          <p:nvPr/>
        </p:nvSpPr>
        <p:spPr>
          <a:xfrm>
            <a:off x="685800" y="3063240"/>
            <a:ext cx="64008" cy="1325880"/>
          </a:xfrm>
          <a:prstGeom prst="rect">
            <a:avLst/>
          </a:prstGeom>
          <a:solidFill>
            <a:srgbClr val="66A6FF"/>
          </a:solidFill>
          <a:ln w="5080">
            <a:solidFill>
              <a:srgbClr val="66A6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8" name="Text 15"/>
          <p:cNvSpPr/>
          <p:nvPr/>
        </p:nvSpPr>
        <p:spPr>
          <a:xfrm>
            <a:off x="850392" y="320040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Deep biosphere</a:t>
            </a:r>
            <a:endParaRPr lang="en-GB" sz="1700" noProof="0" dirty="0"/>
          </a:p>
        </p:txBody>
      </p:sp>
      <p:sp>
        <p:nvSpPr>
          <p:cNvPr id="19" name="Text 16"/>
          <p:cNvSpPr/>
          <p:nvPr/>
        </p:nvSpPr>
        <p:spPr>
          <a:xfrm>
            <a:off x="850392" y="3593592"/>
            <a:ext cx="297180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3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Most ocean volume is cold, dark and pressurized; pressure-adapted microbes are not rare exceptions</a:t>
            </a:r>
            <a:endParaRPr lang="en-GB" sz="1350" noProof="0" dirty="0"/>
          </a:p>
        </p:txBody>
      </p:sp>
      <p:sp>
        <p:nvSpPr>
          <p:cNvPr id="20" name="Shape 17"/>
          <p:cNvSpPr/>
          <p:nvPr/>
        </p:nvSpPr>
        <p:spPr>
          <a:xfrm>
            <a:off x="4434840" y="3063240"/>
            <a:ext cx="3291840" cy="132588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FF7A59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1" name="Shape 18"/>
          <p:cNvSpPr/>
          <p:nvPr/>
        </p:nvSpPr>
        <p:spPr>
          <a:xfrm>
            <a:off x="4434840" y="3063240"/>
            <a:ext cx="64008" cy="1325880"/>
          </a:xfrm>
          <a:prstGeom prst="rect">
            <a:avLst/>
          </a:prstGeom>
          <a:solidFill>
            <a:srgbClr val="FF7A59"/>
          </a:solidFill>
          <a:ln w="5080">
            <a:solidFill>
              <a:srgbClr val="FF7A59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2" name="Text 19"/>
          <p:cNvSpPr/>
          <p:nvPr/>
        </p:nvSpPr>
        <p:spPr>
          <a:xfrm>
            <a:off x="4599432" y="320040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High-pressure processing</a:t>
            </a:r>
            <a:endParaRPr lang="en-GB" sz="1700" noProof="0" dirty="0"/>
          </a:p>
        </p:txBody>
      </p:sp>
      <p:sp>
        <p:nvSpPr>
          <p:cNvPr id="23" name="Text 20"/>
          <p:cNvSpPr/>
          <p:nvPr/>
        </p:nvSpPr>
        <p:spPr>
          <a:xfrm>
            <a:off x="4599432" y="3593592"/>
            <a:ext cx="297180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3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HPP links pressure microbiology with food safety, shelf-life extension and process validation</a:t>
            </a:r>
            <a:endParaRPr lang="en-GB" sz="1350" noProof="0" dirty="0"/>
          </a:p>
        </p:txBody>
      </p:sp>
      <p:sp>
        <p:nvSpPr>
          <p:cNvPr id="24" name="Shape 21"/>
          <p:cNvSpPr/>
          <p:nvPr/>
        </p:nvSpPr>
        <p:spPr>
          <a:xfrm>
            <a:off x="8183880" y="3063240"/>
            <a:ext cx="3291840" cy="132588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66D17E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5" name="Shape 22"/>
          <p:cNvSpPr/>
          <p:nvPr/>
        </p:nvSpPr>
        <p:spPr>
          <a:xfrm>
            <a:off x="8183880" y="3063240"/>
            <a:ext cx="64008" cy="1325880"/>
          </a:xfrm>
          <a:prstGeom prst="rect">
            <a:avLst/>
          </a:prstGeom>
          <a:solidFill>
            <a:srgbClr val="66D17E"/>
          </a:solidFill>
          <a:ln w="5080">
            <a:solidFill>
              <a:srgbClr val="66D1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6" name="Text 23"/>
          <p:cNvSpPr/>
          <p:nvPr/>
        </p:nvSpPr>
        <p:spPr>
          <a:xfrm>
            <a:off x="8348472" y="320040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Soft-matter bridge</a:t>
            </a:r>
            <a:endParaRPr lang="en-GB" sz="1700" noProof="0" dirty="0"/>
          </a:p>
        </p:txBody>
      </p:sp>
      <p:sp>
        <p:nvSpPr>
          <p:cNvPr id="27" name="Text 24"/>
          <p:cNvSpPr/>
          <p:nvPr/>
        </p:nvSpPr>
        <p:spPr>
          <a:xfrm>
            <a:off x="8348472" y="3593592"/>
            <a:ext cx="297180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3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Cells are hydrated, crowded, deformable systems; pressure exposes this physics clearly</a:t>
            </a:r>
            <a:endParaRPr lang="en-GB" sz="1350" noProof="0" dirty="0"/>
          </a:p>
        </p:txBody>
      </p:sp>
      <p:sp>
        <p:nvSpPr>
          <p:cNvPr id="28" name="Text 25"/>
          <p:cNvSpPr/>
          <p:nvPr/>
        </p:nvSpPr>
        <p:spPr>
          <a:xfrm>
            <a:off x="1097280" y="5074920"/>
            <a:ext cx="9875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GB" sz="180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Take-home framing: pressure is not simply “cold heat”; it is a distinct way to perturb biological matter</a:t>
            </a:r>
            <a:endParaRPr lang="en-GB" sz="1800" noProof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625"/>
          </a:solidFill>
          <a:ln w="5080">
            <a:solidFill>
              <a:srgbClr val="07162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4" name="Shape 2"/>
          <p:cNvSpPr/>
          <p:nvPr/>
        </p:nvSpPr>
        <p:spPr>
          <a:xfrm>
            <a:off x="502920" y="320040"/>
            <a:ext cx="1325880" cy="256032"/>
          </a:xfrm>
          <a:prstGeom prst="roundRect">
            <a:avLst/>
          </a:prstGeom>
          <a:solidFill>
            <a:srgbClr val="66D17E"/>
          </a:solidFill>
          <a:ln w="5080">
            <a:solidFill>
              <a:srgbClr val="66D1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ext 3"/>
          <p:cNvSpPr/>
          <p:nvPr/>
        </p:nvSpPr>
        <p:spPr>
          <a:xfrm>
            <a:off x="576072" y="338328"/>
            <a:ext cx="11795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GB" sz="900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CELLS</a:t>
            </a:r>
            <a:endParaRPr lang="en-GB" sz="900" noProof="0" dirty="0"/>
          </a:p>
        </p:txBody>
      </p:sp>
      <p:sp>
        <p:nvSpPr>
          <p:cNvPr id="6" name="Text 4"/>
          <p:cNvSpPr/>
          <p:nvPr/>
        </p:nvSpPr>
        <p:spPr>
          <a:xfrm>
            <a:off x="1938528" y="320040"/>
            <a:ext cx="5303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0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visible phenotypes are mechanistic clues</a:t>
            </a:r>
            <a:endParaRPr lang="en-GB" sz="1000" noProof="0" dirty="0"/>
          </a:p>
        </p:txBody>
      </p:sp>
      <p:sp>
        <p:nvSpPr>
          <p:cNvPr id="7" name="Text 5"/>
          <p:cNvSpPr/>
          <p:nvPr/>
        </p:nvSpPr>
        <p:spPr>
          <a:xfrm>
            <a:off x="502920" y="676656"/>
            <a:ext cx="10424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29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Morphology, motility, biofilms and recovery</a:t>
            </a:r>
            <a:endParaRPr lang="en-GB" sz="2900" noProof="0" dirty="0"/>
          </a:p>
        </p:txBody>
      </p:sp>
      <p:sp>
        <p:nvSpPr>
          <p:cNvPr id="8" name="Shape 6"/>
          <p:cNvSpPr/>
          <p:nvPr/>
        </p:nvSpPr>
        <p:spPr>
          <a:xfrm>
            <a:off x="502920" y="1298448"/>
            <a:ext cx="11064240" cy="0"/>
          </a:xfrm>
          <a:prstGeom prst="line">
            <a:avLst/>
          </a:prstGeom>
          <a:noFill/>
          <a:ln w="10160">
            <a:solidFill>
              <a:srgbClr val="27506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0" name="Text 8"/>
          <p:cNvSpPr/>
          <p:nvPr/>
        </p:nvSpPr>
        <p:spPr>
          <a:xfrm>
            <a:off x="4480560" y="6510528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GB" sz="750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Kumar &amp; </a:t>
            </a:r>
            <a:r>
              <a:rPr lang="en-GB" sz="750" noProof="0" dirty="0" err="1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Libchaber</a:t>
            </a:r>
            <a:r>
              <a:rPr lang="en-GB" sz="750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2012; HPP recovery literature</a:t>
            </a:r>
            <a:endParaRPr lang="en-GB" sz="750" noProof="0" dirty="0"/>
          </a:p>
        </p:txBody>
      </p:sp>
      <p:sp>
        <p:nvSpPr>
          <p:cNvPr id="11" name="Text 9"/>
          <p:cNvSpPr/>
          <p:nvPr/>
        </p:nvSpPr>
        <p:spPr>
          <a:xfrm>
            <a:off x="11155680" y="647395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GB" sz="950" b="1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19</a:t>
            </a:r>
            <a:endParaRPr lang="en-GB" sz="950" noProof="0" dirty="0"/>
          </a:p>
        </p:txBody>
      </p:sp>
      <p:sp>
        <p:nvSpPr>
          <p:cNvPr id="13" name="Shape 10"/>
          <p:cNvSpPr/>
          <p:nvPr/>
        </p:nvSpPr>
        <p:spPr>
          <a:xfrm>
            <a:off x="2482596" y="2308860"/>
            <a:ext cx="192024" cy="0"/>
          </a:xfrm>
          <a:prstGeom prst="line">
            <a:avLst/>
          </a:prstGeom>
          <a:noFill/>
          <a:ln w="13970">
            <a:solidFill>
              <a:srgbClr val="275067"/>
            </a:solidFill>
            <a:prstDash val="solid"/>
            <a:tailEnd type="triangle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4" name="Shape 11"/>
          <p:cNvSpPr/>
          <p:nvPr/>
        </p:nvSpPr>
        <p:spPr>
          <a:xfrm>
            <a:off x="4306824" y="2308860"/>
            <a:ext cx="192024" cy="0"/>
          </a:xfrm>
          <a:prstGeom prst="line">
            <a:avLst/>
          </a:prstGeom>
          <a:noFill/>
          <a:ln w="13970">
            <a:solidFill>
              <a:srgbClr val="275067"/>
            </a:solidFill>
            <a:prstDash val="solid"/>
            <a:tailEnd type="triangle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5" name="Shape 12"/>
          <p:cNvSpPr/>
          <p:nvPr/>
        </p:nvSpPr>
        <p:spPr>
          <a:xfrm>
            <a:off x="6131052" y="2308860"/>
            <a:ext cx="192024" cy="0"/>
          </a:xfrm>
          <a:prstGeom prst="line">
            <a:avLst/>
          </a:prstGeom>
          <a:noFill/>
          <a:ln w="13970">
            <a:solidFill>
              <a:srgbClr val="275067"/>
            </a:solidFill>
            <a:prstDash val="solid"/>
            <a:tailEnd type="triangle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6" name="Shape 13"/>
          <p:cNvSpPr/>
          <p:nvPr/>
        </p:nvSpPr>
        <p:spPr>
          <a:xfrm>
            <a:off x="7955280" y="2308860"/>
            <a:ext cx="192024" cy="0"/>
          </a:xfrm>
          <a:prstGeom prst="line">
            <a:avLst/>
          </a:prstGeom>
          <a:noFill/>
          <a:ln w="13970">
            <a:solidFill>
              <a:srgbClr val="275067"/>
            </a:solidFill>
            <a:prstDash val="solid"/>
            <a:tailEnd type="triangle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7" name="Shape 14"/>
          <p:cNvSpPr/>
          <p:nvPr/>
        </p:nvSpPr>
        <p:spPr>
          <a:xfrm>
            <a:off x="9779508" y="2308860"/>
            <a:ext cx="192024" cy="0"/>
          </a:xfrm>
          <a:prstGeom prst="line">
            <a:avLst/>
          </a:prstGeom>
          <a:noFill/>
          <a:ln w="13970">
            <a:solidFill>
              <a:srgbClr val="275067"/>
            </a:solidFill>
            <a:prstDash val="solid"/>
            <a:tailEnd type="triangle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8" name="Shape 15"/>
          <p:cNvSpPr/>
          <p:nvPr/>
        </p:nvSpPr>
        <p:spPr>
          <a:xfrm>
            <a:off x="777240" y="1828800"/>
            <a:ext cx="1623060" cy="96012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66A6FF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9" name="Text 16"/>
          <p:cNvSpPr/>
          <p:nvPr/>
        </p:nvSpPr>
        <p:spPr>
          <a:xfrm>
            <a:off x="868680" y="1883664"/>
            <a:ext cx="1440180" cy="8503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GB" sz="125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compression</a:t>
            </a:r>
            <a:endParaRPr lang="en-GB" sz="1250" noProof="0" dirty="0"/>
          </a:p>
        </p:txBody>
      </p:sp>
      <p:sp>
        <p:nvSpPr>
          <p:cNvPr id="20" name="Shape 17"/>
          <p:cNvSpPr/>
          <p:nvPr/>
        </p:nvSpPr>
        <p:spPr>
          <a:xfrm>
            <a:off x="2601468" y="1828800"/>
            <a:ext cx="1623060" cy="96012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66D17E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1" name="Text 18"/>
          <p:cNvSpPr/>
          <p:nvPr/>
        </p:nvSpPr>
        <p:spPr>
          <a:xfrm>
            <a:off x="2692908" y="1883664"/>
            <a:ext cx="1440180" cy="8503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GB" sz="125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membrane stress</a:t>
            </a:r>
            <a:endParaRPr lang="en-GB" sz="1250" noProof="0" dirty="0"/>
          </a:p>
        </p:txBody>
      </p:sp>
      <p:sp>
        <p:nvSpPr>
          <p:cNvPr id="22" name="Shape 19"/>
          <p:cNvSpPr/>
          <p:nvPr/>
        </p:nvSpPr>
        <p:spPr>
          <a:xfrm>
            <a:off x="4425696" y="1828800"/>
            <a:ext cx="1623060" cy="96012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66A6FF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3" name="Text 20"/>
          <p:cNvSpPr/>
          <p:nvPr/>
        </p:nvSpPr>
        <p:spPr>
          <a:xfrm>
            <a:off x="4517136" y="1883664"/>
            <a:ext cx="1440180" cy="8503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GB" sz="125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motility changes</a:t>
            </a:r>
            <a:endParaRPr lang="en-GB" sz="1250" noProof="0" dirty="0"/>
          </a:p>
        </p:txBody>
      </p:sp>
      <p:sp>
        <p:nvSpPr>
          <p:cNvPr id="24" name="Shape 21"/>
          <p:cNvSpPr/>
          <p:nvPr/>
        </p:nvSpPr>
        <p:spPr>
          <a:xfrm>
            <a:off x="6249924" y="1828800"/>
            <a:ext cx="1623060" cy="96012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66D17E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5" name="Text 22"/>
          <p:cNvSpPr/>
          <p:nvPr/>
        </p:nvSpPr>
        <p:spPr>
          <a:xfrm>
            <a:off x="6341364" y="1883664"/>
            <a:ext cx="1440180" cy="8503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GB" sz="125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filamentation</a:t>
            </a:r>
            <a:endParaRPr lang="en-GB" sz="1250" noProof="0" dirty="0"/>
          </a:p>
        </p:txBody>
      </p:sp>
      <p:sp>
        <p:nvSpPr>
          <p:cNvPr id="26" name="Shape 23"/>
          <p:cNvSpPr/>
          <p:nvPr/>
        </p:nvSpPr>
        <p:spPr>
          <a:xfrm>
            <a:off x="8074152" y="1828800"/>
            <a:ext cx="1623060" cy="96012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66A6FF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7" name="Text 24"/>
          <p:cNvSpPr/>
          <p:nvPr/>
        </p:nvSpPr>
        <p:spPr>
          <a:xfrm>
            <a:off x="8165592" y="1883664"/>
            <a:ext cx="1440180" cy="8503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GB" sz="125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injury / VBNC</a:t>
            </a:r>
            <a:endParaRPr lang="en-GB" sz="1250" noProof="0" dirty="0"/>
          </a:p>
        </p:txBody>
      </p:sp>
      <p:sp>
        <p:nvSpPr>
          <p:cNvPr id="28" name="Shape 25"/>
          <p:cNvSpPr/>
          <p:nvPr/>
        </p:nvSpPr>
        <p:spPr>
          <a:xfrm>
            <a:off x="9898380" y="1828800"/>
            <a:ext cx="1623060" cy="96012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66D17E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9" name="Text 26"/>
          <p:cNvSpPr/>
          <p:nvPr/>
        </p:nvSpPr>
        <p:spPr>
          <a:xfrm>
            <a:off x="9989820" y="1883664"/>
            <a:ext cx="1440180" cy="8503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GB" sz="125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recovery or death</a:t>
            </a:r>
            <a:endParaRPr lang="en-GB" sz="1250" noProof="0" dirty="0"/>
          </a:p>
        </p:txBody>
      </p:sp>
      <p:sp>
        <p:nvSpPr>
          <p:cNvPr id="30" name="Shape 27"/>
          <p:cNvSpPr/>
          <p:nvPr/>
        </p:nvSpPr>
        <p:spPr>
          <a:xfrm>
            <a:off x="960120" y="3657600"/>
            <a:ext cx="2971800" cy="123444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FF7A59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31" name="Shape 28"/>
          <p:cNvSpPr/>
          <p:nvPr/>
        </p:nvSpPr>
        <p:spPr>
          <a:xfrm>
            <a:off x="960120" y="3657600"/>
            <a:ext cx="64008" cy="1234440"/>
          </a:xfrm>
          <a:prstGeom prst="rect">
            <a:avLst/>
          </a:prstGeom>
          <a:solidFill>
            <a:srgbClr val="FF7A59"/>
          </a:solidFill>
          <a:ln w="5080">
            <a:solidFill>
              <a:srgbClr val="FF7A59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32" name="Text 29"/>
          <p:cNvSpPr/>
          <p:nvPr/>
        </p:nvSpPr>
        <p:spPr>
          <a:xfrm>
            <a:off x="1124712" y="3794760"/>
            <a:ext cx="2697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Morphology</a:t>
            </a:r>
            <a:endParaRPr lang="en-GB" sz="1700" noProof="0" dirty="0"/>
          </a:p>
        </p:txBody>
      </p:sp>
      <p:sp>
        <p:nvSpPr>
          <p:cNvPr id="33" name="Text 30"/>
          <p:cNvSpPr/>
          <p:nvPr/>
        </p:nvSpPr>
        <p:spPr>
          <a:xfrm>
            <a:off x="1124712" y="4187952"/>
            <a:ext cx="265176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3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elongation and division defects can appear before complete inactivation.</a:t>
            </a:r>
            <a:endParaRPr lang="en-GB" sz="1350" noProof="0" dirty="0"/>
          </a:p>
        </p:txBody>
      </p:sp>
      <p:sp>
        <p:nvSpPr>
          <p:cNvPr id="34" name="Shape 31"/>
          <p:cNvSpPr/>
          <p:nvPr/>
        </p:nvSpPr>
        <p:spPr>
          <a:xfrm>
            <a:off x="4617720" y="3657600"/>
            <a:ext cx="2971800" cy="123444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F2C14E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35" name="Shape 32"/>
          <p:cNvSpPr/>
          <p:nvPr/>
        </p:nvSpPr>
        <p:spPr>
          <a:xfrm>
            <a:off x="4617720" y="3657600"/>
            <a:ext cx="64008" cy="1234440"/>
          </a:xfrm>
          <a:prstGeom prst="rect">
            <a:avLst/>
          </a:prstGeom>
          <a:solidFill>
            <a:srgbClr val="F2C14E"/>
          </a:solidFill>
          <a:ln w="5080">
            <a:solidFill>
              <a:srgbClr val="F2C14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36" name="Text 33"/>
          <p:cNvSpPr/>
          <p:nvPr/>
        </p:nvSpPr>
        <p:spPr>
          <a:xfrm>
            <a:off x="4782312" y="3794760"/>
            <a:ext cx="2697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Motility</a:t>
            </a:r>
            <a:endParaRPr lang="en-GB" sz="1700" noProof="0" dirty="0"/>
          </a:p>
        </p:txBody>
      </p:sp>
      <p:sp>
        <p:nvSpPr>
          <p:cNvPr id="37" name="Text 34"/>
          <p:cNvSpPr/>
          <p:nvPr/>
        </p:nvSpPr>
        <p:spPr>
          <a:xfrm>
            <a:off x="4782312" y="4187952"/>
            <a:ext cx="265176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3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flagella and chemotaxis depend on membranes and energy supply.</a:t>
            </a:r>
            <a:endParaRPr lang="en-GB" sz="1350" noProof="0" dirty="0"/>
          </a:p>
        </p:txBody>
      </p:sp>
      <p:sp>
        <p:nvSpPr>
          <p:cNvPr id="38" name="Shape 35"/>
          <p:cNvSpPr/>
          <p:nvPr/>
        </p:nvSpPr>
        <p:spPr>
          <a:xfrm>
            <a:off x="8275320" y="3657600"/>
            <a:ext cx="2971800" cy="123444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2FD3C4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39" name="Shape 36"/>
          <p:cNvSpPr/>
          <p:nvPr/>
        </p:nvSpPr>
        <p:spPr>
          <a:xfrm>
            <a:off x="8275320" y="3657600"/>
            <a:ext cx="64008" cy="1234440"/>
          </a:xfrm>
          <a:prstGeom prst="rect">
            <a:avLst/>
          </a:prstGeom>
          <a:solidFill>
            <a:srgbClr val="2FD3C4"/>
          </a:solidFill>
          <a:ln w="5080">
            <a:solidFill>
              <a:srgbClr val="2FD3C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40" name="Text 37"/>
          <p:cNvSpPr/>
          <p:nvPr/>
        </p:nvSpPr>
        <p:spPr>
          <a:xfrm>
            <a:off x="8439912" y="3794760"/>
            <a:ext cx="2697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Biofilms</a:t>
            </a:r>
            <a:endParaRPr lang="en-GB" sz="1700" noProof="0" dirty="0"/>
          </a:p>
        </p:txBody>
      </p:sp>
      <p:sp>
        <p:nvSpPr>
          <p:cNvPr id="41" name="Text 38"/>
          <p:cNvSpPr/>
          <p:nvPr/>
        </p:nvSpPr>
        <p:spPr>
          <a:xfrm>
            <a:off x="8439912" y="4187952"/>
            <a:ext cx="265176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3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EPS and multicellular organisation can change pressure tolerance.</a:t>
            </a:r>
            <a:endParaRPr lang="en-GB" sz="1350" noProof="0" dirty="0"/>
          </a:p>
        </p:txBody>
      </p:sp>
      <p:sp>
        <p:nvSpPr>
          <p:cNvPr id="42" name="Text 39"/>
          <p:cNvSpPr/>
          <p:nvPr/>
        </p:nvSpPr>
        <p:spPr>
          <a:xfrm>
            <a:off x="2286000" y="5532120"/>
            <a:ext cx="7589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GB" sz="2400" b="1" noProof="0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Plate counts are not the whole phenotype</a:t>
            </a:r>
            <a:endParaRPr lang="en-GB" sz="2400" noProof="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502920" y="320040"/>
            <a:ext cx="1325880" cy="256032"/>
          </a:xfrm>
          <a:prstGeom prst="roundRect">
            <a:avLst/>
          </a:prstGeom>
          <a:solidFill>
            <a:srgbClr val="66D17E"/>
          </a:solidFill>
          <a:ln w="5080">
            <a:solidFill>
              <a:srgbClr val="66D1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ext 3"/>
          <p:cNvSpPr/>
          <p:nvPr/>
        </p:nvSpPr>
        <p:spPr>
          <a:xfrm>
            <a:off x="576072" y="338328"/>
            <a:ext cx="11795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GB" sz="900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CELLS</a:t>
            </a:r>
            <a:endParaRPr lang="en-GB" sz="900" noProof="0" dirty="0"/>
          </a:p>
        </p:txBody>
      </p:sp>
      <p:sp>
        <p:nvSpPr>
          <p:cNvPr id="6" name="Text 4"/>
          <p:cNvSpPr/>
          <p:nvPr/>
        </p:nvSpPr>
        <p:spPr>
          <a:xfrm>
            <a:off x="1938528" y="320040"/>
            <a:ext cx="5303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0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 × T × chemistry × matrix</a:t>
            </a:r>
            <a:endParaRPr lang="en-GB" sz="1000" noProof="0" dirty="0"/>
          </a:p>
        </p:txBody>
      </p:sp>
      <p:sp>
        <p:nvSpPr>
          <p:cNvPr id="7" name="Text 5"/>
          <p:cNvSpPr/>
          <p:nvPr/>
        </p:nvSpPr>
        <p:spPr>
          <a:xfrm>
            <a:off x="502920" y="676656"/>
            <a:ext cx="10424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29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Pressure never acts alone</a:t>
            </a:r>
            <a:endParaRPr lang="en-GB" sz="2900" noProof="0" dirty="0"/>
          </a:p>
        </p:txBody>
      </p:sp>
      <p:sp>
        <p:nvSpPr>
          <p:cNvPr id="8" name="Shape 6"/>
          <p:cNvSpPr/>
          <p:nvPr/>
        </p:nvSpPr>
        <p:spPr>
          <a:xfrm>
            <a:off x="502920" y="1298448"/>
            <a:ext cx="11064240" cy="0"/>
          </a:xfrm>
          <a:prstGeom prst="line">
            <a:avLst/>
          </a:prstGeom>
          <a:noFill/>
          <a:ln w="10160">
            <a:solidFill>
              <a:srgbClr val="27506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1" name="Text 9"/>
          <p:cNvSpPr/>
          <p:nvPr/>
        </p:nvSpPr>
        <p:spPr>
          <a:xfrm>
            <a:off x="11155680" y="647395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GB" sz="950" b="1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</a:t>
            </a:r>
            <a:endParaRPr lang="en-GB" sz="950" noProof="0" dirty="0"/>
          </a:p>
        </p:txBody>
      </p:sp>
      <p:sp>
        <p:nvSpPr>
          <p:cNvPr id="34" name="Text 31"/>
          <p:cNvSpPr/>
          <p:nvPr/>
        </p:nvSpPr>
        <p:spPr>
          <a:xfrm>
            <a:off x="1280160" y="6192521"/>
            <a:ext cx="9509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GB" sz="22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Experimental design should report the full pressure ecosystem, not only MPa and minutes</a:t>
            </a:r>
            <a:endParaRPr lang="en-GB" sz="2200" noProof="0" dirty="0"/>
          </a:p>
        </p:txBody>
      </p:sp>
      <p:graphicFrame>
        <p:nvGraphicFramePr>
          <p:cNvPr id="35" name="Diagrama 34">
            <a:extLst>
              <a:ext uri="{FF2B5EF4-FFF2-40B4-BE49-F238E27FC236}">
                <a16:creationId xmlns:a16="http://schemas.microsoft.com/office/drawing/2014/main" id="{D9D71F27-8F06-85FF-ED1B-C896735F5A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2169173"/>
              </p:ext>
            </p:extLst>
          </p:nvPr>
        </p:nvGraphicFramePr>
        <p:xfrm>
          <a:off x="2032000" y="338328"/>
          <a:ext cx="8128000" cy="61996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623711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502920" y="320040"/>
            <a:ext cx="1325880" cy="256032"/>
          </a:xfrm>
          <a:prstGeom prst="roundRect">
            <a:avLst/>
          </a:prstGeom>
          <a:solidFill>
            <a:srgbClr val="66D17E"/>
          </a:solidFill>
          <a:ln w="5080">
            <a:solidFill>
              <a:srgbClr val="66D1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ext 3"/>
          <p:cNvSpPr/>
          <p:nvPr/>
        </p:nvSpPr>
        <p:spPr>
          <a:xfrm>
            <a:off x="576072" y="338328"/>
            <a:ext cx="11795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GB" sz="900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CELLS</a:t>
            </a:r>
            <a:endParaRPr lang="en-GB" sz="900" noProof="0" dirty="0"/>
          </a:p>
        </p:txBody>
      </p:sp>
      <p:sp>
        <p:nvSpPr>
          <p:cNvPr id="7" name="Text 5"/>
          <p:cNvSpPr/>
          <p:nvPr/>
        </p:nvSpPr>
        <p:spPr>
          <a:xfrm>
            <a:off x="502920" y="676656"/>
            <a:ext cx="10424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GB" sz="29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From physical perturbation to microbiological phenotype</a:t>
            </a:r>
          </a:p>
          <a:p>
            <a:pPr marL="0" indent="0" algn="l">
              <a:buNone/>
            </a:pPr>
            <a:r>
              <a:rPr lang="en-GB" sz="2100" noProof="0" dirty="0">
                <a:solidFill>
                  <a:srgbClr val="F7FAF8"/>
                </a:solidFill>
                <a:latin typeface="Aptos Display" pitchFamily="34" charset="0"/>
              </a:rPr>
              <a:t>A compact map for interpreting pressure experiments</a:t>
            </a:r>
            <a:endParaRPr lang="en-GB" sz="2100" noProof="0" dirty="0"/>
          </a:p>
        </p:txBody>
      </p:sp>
      <p:sp>
        <p:nvSpPr>
          <p:cNvPr id="8" name="Shape 6"/>
          <p:cNvSpPr/>
          <p:nvPr/>
        </p:nvSpPr>
        <p:spPr>
          <a:xfrm>
            <a:off x="502920" y="1298448"/>
            <a:ext cx="11064240" cy="0"/>
          </a:xfrm>
          <a:prstGeom prst="line">
            <a:avLst/>
          </a:prstGeom>
          <a:noFill/>
          <a:ln w="10160">
            <a:solidFill>
              <a:srgbClr val="27506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1" name="Text 9"/>
          <p:cNvSpPr/>
          <p:nvPr/>
        </p:nvSpPr>
        <p:spPr>
          <a:xfrm>
            <a:off x="11155680" y="647395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GB" sz="950" b="1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21</a:t>
            </a:r>
            <a:endParaRPr lang="en-GB" sz="950" noProof="0" dirty="0"/>
          </a:p>
        </p:txBody>
      </p:sp>
      <p:sp>
        <p:nvSpPr>
          <p:cNvPr id="17" name="QuadreDeText 16">
            <a:extLst>
              <a:ext uri="{FF2B5EF4-FFF2-40B4-BE49-F238E27FC236}">
                <a16:creationId xmlns:a16="http://schemas.microsoft.com/office/drawing/2014/main" id="{5EA93654-8DDA-FD80-BB15-35ECEC96127F}"/>
              </a:ext>
            </a:extLst>
          </p:cNvPr>
          <p:cNvSpPr txBox="1"/>
          <p:nvPr/>
        </p:nvSpPr>
        <p:spPr>
          <a:xfrm>
            <a:off x="1010346" y="6201664"/>
            <a:ext cx="9409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noProof="0" dirty="0">
                <a:solidFill>
                  <a:schemeClr val="bg1"/>
                </a:solidFill>
              </a:rPr>
              <a:t>The same physical driver can yield growth, dormancy, injury or death depending on the context</a:t>
            </a:r>
          </a:p>
        </p:txBody>
      </p:sp>
      <p:sp>
        <p:nvSpPr>
          <p:cNvPr id="18" name="Rectangle: cantonades arrodonides 17">
            <a:extLst>
              <a:ext uri="{FF2B5EF4-FFF2-40B4-BE49-F238E27FC236}">
                <a16:creationId xmlns:a16="http://schemas.microsoft.com/office/drawing/2014/main" id="{F9764328-5D8C-090E-3401-FDD8015AD334}"/>
              </a:ext>
            </a:extLst>
          </p:cNvPr>
          <p:cNvSpPr/>
          <p:nvPr/>
        </p:nvSpPr>
        <p:spPr>
          <a:xfrm>
            <a:off x="502920" y="2062480"/>
            <a:ext cx="1935480" cy="96875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noProof="0" dirty="0"/>
              <a:t>Pressure perturbation</a:t>
            </a:r>
          </a:p>
        </p:txBody>
      </p:sp>
      <p:sp>
        <p:nvSpPr>
          <p:cNvPr id="20" name="Rectangle: cantonades arrodonides 19">
            <a:extLst>
              <a:ext uri="{FF2B5EF4-FFF2-40B4-BE49-F238E27FC236}">
                <a16:creationId xmlns:a16="http://schemas.microsoft.com/office/drawing/2014/main" id="{0BFD01EE-3D95-13D7-5758-031FAD6D2D5F}"/>
              </a:ext>
            </a:extLst>
          </p:cNvPr>
          <p:cNvSpPr/>
          <p:nvPr/>
        </p:nvSpPr>
        <p:spPr>
          <a:xfrm>
            <a:off x="3241040" y="2020316"/>
            <a:ext cx="1935480" cy="96875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noProof="0" dirty="0"/>
              <a:t>Hydration / Volume</a:t>
            </a:r>
          </a:p>
        </p:txBody>
      </p:sp>
      <p:sp>
        <p:nvSpPr>
          <p:cNvPr id="22" name="Rectangle: cantonades arrodonides 21">
            <a:extLst>
              <a:ext uri="{FF2B5EF4-FFF2-40B4-BE49-F238E27FC236}">
                <a16:creationId xmlns:a16="http://schemas.microsoft.com/office/drawing/2014/main" id="{636A9BA4-C896-4700-B8DB-933E653643C9}"/>
              </a:ext>
            </a:extLst>
          </p:cNvPr>
          <p:cNvSpPr/>
          <p:nvPr/>
        </p:nvSpPr>
        <p:spPr>
          <a:xfrm>
            <a:off x="5979160" y="2020316"/>
            <a:ext cx="1935480" cy="96875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noProof="0" dirty="0"/>
              <a:t>Membrane + protein assembles</a:t>
            </a:r>
          </a:p>
        </p:txBody>
      </p:sp>
      <p:sp>
        <p:nvSpPr>
          <p:cNvPr id="24" name="Rectangle: cantonades arrodonides 23">
            <a:extLst>
              <a:ext uri="{FF2B5EF4-FFF2-40B4-BE49-F238E27FC236}">
                <a16:creationId xmlns:a16="http://schemas.microsoft.com/office/drawing/2014/main" id="{C33442D3-7962-3EEA-73AF-D1E3AF990B99}"/>
              </a:ext>
            </a:extLst>
          </p:cNvPr>
          <p:cNvSpPr/>
          <p:nvPr/>
        </p:nvSpPr>
        <p:spPr>
          <a:xfrm>
            <a:off x="8717280" y="2037080"/>
            <a:ext cx="1935480" cy="96875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noProof="0" dirty="0"/>
              <a:t>Energy + division bottlenecks</a:t>
            </a:r>
          </a:p>
        </p:txBody>
      </p:sp>
      <p:sp>
        <p:nvSpPr>
          <p:cNvPr id="27" name="Rectangle: cantonades arrodonides 26">
            <a:extLst>
              <a:ext uri="{FF2B5EF4-FFF2-40B4-BE49-F238E27FC236}">
                <a16:creationId xmlns:a16="http://schemas.microsoft.com/office/drawing/2014/main" id="{9B6AF84D-F018-C771-9040-404D1D42CC52}"/>
              </a:ext>
            </a:extLst>
          </p:cNvPr>
          <p:cNvSpPr/>
          <p:nvPr/>
        </p:nvSpPr>
        <p:spPr>
          <a:xfrm>
            <a:off x="4747259" y="3893058"/>
            <a:ext cx="1935480" cy="96875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noProof="0" dirty="0"/>
              <a:t>Phenotype</a:t>
            </a:r>
          </a:p>
          <a:p>
            <a:pPr algn="ctr"/>
            <a:r>
              <a:rPr lang="en-GB" sz="1600" noProof="0" dirty="0"/>
              <a:t>Adapt, arrest, die</a:t>
            </a:r>
          </a:p>
        </p:txBody>
      </p:sp>
      <p:sp>
        <p:nvSpPr>
          <p:cNvPr id="28" name="Fletxa: dreta 27">
            <a:extLst>
              <a:ext uri="{FF2B5EF4-FFF2-40B4-BE49-F238E27FC236}">
                <a16:creationId xmlns:a16="http://schemas.microsoft.com/office/drawing/2014/main" id="{82D10AB5-D932-2B00-C988-0F19B7824D17}"/>
              </a:ext>
            </a:extLst>
          </p:cNvPr>
          <p:cNvSpPr/>
          <p:nvPr/>
        </p:nvSpPr>
        <p:spPr>
          <a:xfrm>
            <a:off x="2438400" y="227914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0" name="Fletxa: dreta 29">
            <a:extLst>
              <a:ext uri="{FF2B5EF4-FFF2-40B4-BE49-F238E27FC236}">
                <a16:creationId xmlns:a16="http://schemas.microsoft.com/office/drawing/2014/main" id="{75904D3A-FAFC-3252-7216-7CF6E3A88DB1}"/>
              </a:ext>
            </a:extLst>
          </p:cNvPr>
          <p:cNvSpPr/>
          <p:nvPr/>
        </p:nvSpPr>
        <p:spPr>
          <a:xfrm>
            <a:off x="5176520" y="226237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3" name="Fletxa: dreta 32">
            <a:extLst>
              <a:ext uri="{FF2B5EF4-FFF2-40B4-BE49-F238E27FC236}">
                <a16:creationId xmlns:a16="http://schemas.microsoft.com/office/drawing/2014/main" id="{05F6589A-229B-5DB2-DA30-3D2A577A2A7C}"/>
              </a:ext>
            </a:extLst>
          </p:cNvPr>
          <p:cNvSpPr/>
          <p:nvPr/>
        </p:nvSpPr>
        <p:spPr>
          <a:xfrm>
            <a:off x="7914640" y="227076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5" name="Fletxa: doblada 34">
            <a:extLst>
              <a:ext uri="{FF2B5EF4-FFF2-40B4-BE49-F238E27FC236}">
                <a16:creationId xmlns:a16="http://schemas.microsoft.com/office/drawing/2014/main" id="{5A9CBBE1-7699-2E10-1C62-86C9DCCB81D0}"/>
              </a:ext>
            </a:extLst>
          </p:cNvPr>
          <p:cNvSpPr/>
          <p:nvPr/>
        </p:nvSpPr>
        <p:spPr>
          <a:xfrm flipV="1">
            <a:off x="1262379" y="3037714"/>
            <a:ext cx="3484879" cy="1824100"/>
          </a:xfrm>
          <a:prstGeom prst="bentArrow">
            <a:avLst>
              <a:gd name="adj1" fmla="val 20544"/>
              <a:gd name="adj2" fmla="val 2500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>
              <a:solidFill>
                <a:schemeClr val="tx1"/>
              </a:solidFill>
            </a:endParaRPr>
          </a:p>
        </p:txBody>
      </p:sp>
      <p:sp>
        <p:nvSpPr>
          <p:cNvPr id="37" name="Fletxa: doblada 36">
            <a:extLst>
              <a:ext uri="{FF2B5EF4-FFF2-40B4-BE49-F238E27FC236}">
                <a16:creationId xmlns:a16="http://schemas.microsoft.com/office/drawing/2014/main" id="{B6802755-EF2A-CA3D-DDC0-0FBAC547CE69}"/>
              </a:ext>
            </a:extLst>
          </p:cNvPr>
          <p:cNvSpPr/>
          <p:nvPr/>
        </p:nvSpPr>
        <p:spPr>
          <a:xfrm flipH="1" flipV="1">
            <a:off x="6682738" y="3031235"/>
            <a:ext cx="3192781" cy="1824099"/>
          </a:xfrm>
          <a:prstGeom prst="bentArrow">
            <a:avLst>
              <a:gd name="adj1" fmla="val 20544"/>
              <a:gd name="adj2" fmla="val 2500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  <p:bldP spid="24" grpId="0" animBg="1"/>
      <p:bldP spid="27" grpId="0" animBg="1"/>
      <p:bldP spid="28" grpId="0" animBg="1"/>
      <p:bldP spid="30" grpId="0" animBg="1"/>
      <p:bldP spid="33" grpId="0" animBg="1"/>
      <p:bldP spid="35" grpId="0" animBg="1"/>
      <p:bldP spid="3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625"/>
          </a:solidFill>
          <a:ln w="5080">
            <a:solidFill>
              <a:srgbClr val="07162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4" name="Shape 2"/>
          <p:cNvSpPr/>
          <p:nvPr/>
        </p:nvSpPr>
        <p:spPr>
          <a:xfrm>
            <a:off x="640080" y="685800"/>
            <a:ext cx="1463040" cy="320040"/>
          </a:xfrm>
          <a:prstGeom prst="roundRect">
            <a:avLst/>
          </a:prstGeom>
          <a:solidFill>
            <a:srgbClr val="F2C14E"/>
          </a:solidFill>
          <a:ln w="5080">
            <a:solidFill>
              <a:srgbClr val="F2C14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ext 3"/>
          <p:cNvSpPr/>
          <p:nvPr/>
        </p:nvSpPr>
        <p:spPr>
          <a:xfrm>
            <a:off x="713232" y="704088"/>
            <a:ext cx="131673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GB" sz="1000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METHODS</a:t>
            </a:r>
            <a:endParaRPr lang="en-GB" sz="1000" noProof="0" dirty="0"/>
          </a:p>
        </p:txBody>
      </p:sp>
      <p:sp>
        <p:nvSpPr>
          <p:cNvPr id="6" name="Text 4"/>
          <p:cNvSpPr/>
          <p:nvPr/>
        </p:nvSpPr>
        <p:spPr>
          <a:xfrm>
            <a:off x="658368" y="1417320"/>
            <a:ext cx="79095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GB" sz="52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Experimental</a:t>
            </a:r>
            <a:endParaRPr lang="en-GB" sz="5200" noProof="0" dirty="0"/>
          </a:p>
          <a:p>
            <a:pPr marL="0" indent="0" algn="l">
              <a:buNone/>
            </a:pPr>
            <a:r>
              <a:rPr lang="en-GB" sz="52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strategy</a:t>
            </a:r>
            <a:endParaRPr lang="en-GB" sz="5200" noProof="0" dirty="0"/>
          </a:p>
        </p:txBody>
      </p:sp>
      <p:sp>
        <p:nvSpPr>
          <p:cNvPr id="7" name="Text 5"/>
          <p:cNvSpPr/>
          <p:nvPr/>
        </p:nvSpPr>
        <p:spPr>
          <a:xfrm>
            <a:off x="713232" y="2926080"/>
            <a:ext cx="6858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21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to measure pressure response without changing the answer during sampling.</a:t>
            </a:r>
            <a:endParaRPr lang="en-GB" sz="2100" noProof="0" dirty="0"/>
          </a:p>
        </p:txBody>
      </p:sp>
      <p:sp>
        <p:nvSpPr>
          <p:cNvPr id="8" name="Text 6"/>
          <p:cNvSpPr/>
          <p:nvPr/>
        </p:nvSpPr>
        <p:spPr>
          <a:xfrm>
            <a:off x="9144000" y="960120"/>
            <a:ext cx="22402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GB" sz="6400" b="1" noProof="0" dirty="0">
                <a:solidFill>
                  <a:srgbClr val="F2C1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03</a:t>
            </a:r>
            <a:endParaRPr lang="en-GB" sz="6400" noProof="0" dirty="0"/>
          </a:p>
        </p:txBody>
      </p:sp>
      <p:sp>
        <p:nvSpPr>
          <p:cNvPr id="11" name="Text 9"/>
          <p:cNvSpPr/>
          <p:nvPr/>
        </p:nvSpPr>
        <p:spPr>
          <a:xfrm>
            <a:off x="11155680" y="647395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GB" sz="950" b="1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22</a:t>
            </a:r>
            <a:endParaRPr lang="en-GB" sz="950" noProof="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625"/>
          </a:solidFill>
          <a:ln w="5080">
            <a:solidFill>
              <a:srgbClr val="07162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4" name="Shape 2"/>
          <p:cNvSpPr/>
          <p:nvPr/>
        </p:nvSpPr>
        <p:spPr>
          <a:xfrm>
            <a:off x="502920" y="320040"/>
            <a:ext cx="1325880" cy="256032"/>
          </a:xfrm>
          <a:prstGeom prst="roundRect">
            <a:avLst/>
          </a:prstGeom>
          <a:solidFill>
            <a:srgbClr val="F2C14E"/>
          </a:solidFill>
          <a:ln w="5080">
            <a:solidFill>
              <a:srgbClr val="F2C14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ext 3"/>
          <p:cNvSpPr/>
          <p:nvPr/>
        </p:nvSpPr>
        <p:spPr>
          <a:xfrm>
            <a:off x="576072" y="338328"/>
            <a:ext cx="11795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GB" sz="900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METHODS</a:t>
            </a:r>
            <a:endParaRPr lang="en-GB" sz="900" noProof="0" dirty="0"/>
          </a:p>
        </p:txBody>
      </p:sp>
      <p:sp>
        <p:nvSpPr>
          <p:cNvPr id="6" name="Text 4"/>
          <p:cNvSpPr/>
          <p:nvPr/>
        </p:nvSpPr>
        <p:spPr>
          <a:xfrm>
            <a:off x="1938528" y="320040"/>
            <a:ext cx="5303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0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measurement chain</a:t>
            </a:r>
            <a:endParaRPr lang="en-GB" sz="1000" noProof="0" dirty="0"/>
          </a:p>
        </p:txBody>
      </p:sp>
      <p:sp>
        <p:nvSpPr>
          <p:cNvPr id="7" name="Text 5"/>
          <p:cNvSpPr/>
          <p:nvPr/>
        </p:nvSpPr>
        <p:spPr>
          <a:xfrm>
            <a:off x="502920" y="676656"/>
            <a:ext cx="10424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29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Experimental challenge: decompression can change the answer</a:t>
            </a:r>
            <a:endParaRPr lang="en-GB" sz="2900" noProof="0" dirty="0"/>
          </a:p>
        </p:txBody>
      </p:sp>
      <p:sp>
        <p:nvSpPr>
          <p:cNvPr id="8" name="Shape 6"/>
          <p:cNvSpPr/>
          <p:nvPr/>
        </p:nvSpPr>
        <p:spPr>
          <a:xfrm>
            <a:off x="502920" y="1298448"/>
            <a:ext cx="11064240" cy="0"/>
          </a:xfrm>
          <a:prstGeom prst="line">
            <a:avLst/>
          </a:prstGeom>
          <a:noFill/>
          <a:ln w="10160">
            <a:solidFill>
              <a:srgbClr val="27506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1" name="Text 9"/>
          <p:cNvSpPr/>
          <p:nvPr/>
        </p:nvSpPr>
        <p:spPr>
          <a:xfrm>
            <a:off x="11155680" y="647395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GB" sz="950" b="1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23</a:t>
            </a:r>
            <a:endParaRPr lang="en-GB" sz="950" noProof="0" dirty="0"/>
          </a:p>
        </p:txBody>
      </p:sp>
      <p:sp>
        <p:nvSpPr>
          <p:cNvPr id="13" name="Shape 10"/>
          <p:cNvSpPr/>
          <p:nvPr/>
        </p:nvSpPr>
        <p:spPr>
          <a:xfrm>
            <a:off x="2482596" y="2308860"/>
            <a:ext cx="192024" cy="0"/>
          </a:xfrm>
          <a:prstGeom prst="line">
            <a:avLst/>
          </a:prstGeom>
          <a:noFill/>
          <a:ln w="13970">
            <a:solidFill>
              <a:srgbClr val="275067"/>
            </a:solidFill>
            <a:prstDash val="solid"/>
            <a:tailEnd type="triangle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4" name="Shape 11"/>
          <p:cNvSpPr/>
          <p:nvPr/>
        </p:nvSpPr>
        <p:spPr>
          <a:xfrm>
            <a:off x="4306824" y="2308860"/>
            <a:ext cx="192024" cy="0"/>
          </a:xfrm>
          <a:prstGeom prst="line">
            <a:avLst/>
          </a:prstGeom>
          <a:noFill/>
          <a:ln w="13970">
            <a:solidFill>
              <a:srgbClr val="275067"/>
            </a:solidFill>
            <a:prstDash val="solid"/>
            <a:tailEnd type="triangle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5" name="Shape 12"/>
          <p:cNvSpPr/>
          <p:nvPr/>
        </p:nvSpPr>
        <p:spPr>
          <a:xfrm>
            <a:off x="6131052" y="2308860"/>
            <a:ext cx="192024" cy="0"/>
          </a:xfrm>
          <a:prstGeom prst="line">
            <a:avLst/>
          </a:prstGeom>
          <a:noFill/>
          <a:ln w="13970">
            <a:solidFill>
              <a:srgbClr val="275067"/>
            </a:solidFill>
            <a:prstDash val="solid"/>
            <a:tailEnd type="triangle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6" name="Shape 13"/>
          <p:cNvSpPr/>
          <p:nvPr/>
        </p:nvSpPr>
        <p:spPr>
          <a:xfrm>
            <a:off x="7955280" y="2308860"/>
            <a:ext cx="192024" cy="0"/>
          </a:xfrm>
          <a:prstGeom prst="line">
            <a:avLst/>
          </a:prstGeom>
          <a:noFill/>
          <a:ln w="13970">
            <a:solidFill>
              <a:srgbClr val="275067"/>
            </a:solidFill>
            <a:prstDash val="solid"/>
            <a:tailEnd type="triangle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7" name="Shape 14"/>
          <p:cNvSpPr/>
          <p:nvPr/>
        </p:nvSpPr>
        <p:spPr>
          <a:xfrm>
            <a:off x="9779508" y="2308860"/>
            <a:ext cx="192024" cy="0"/>
          </a:xfrm>
          <a:prstGeom prst="line">
            <a:avLst/>
          </a:prstGeom>
          <a:noFill/>
          <a:ln w="13970">
            <a:solidFill>
              <a:srgbClr val="275067"/>
            </a:solidFill>
            <a:prstDash val="solid"/>
            <a:tailEnd type="triangle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8" name="Shape 15"/>
          <p:cNvSpPr/>
          <p:nvPr/>
        </p:nvSpPr>
        <p:spPr>
          <a:xfrm>
            <a:off x="777240" y="1828800"/>
            <a:ext cx="1623060" cy="96012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66A6FF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9" name="Text 16"/>
          <p:cNvSpPr/>
          <p:nvPr/>
        </p:nvSpPr>
        <p:spPr>
          <a:xfrm>
            <a:off x="868680" y="1883664"/>
            <a:ext cx="1440180" cy="8503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GB" sz="125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in-situ state</a:t>
            </a:r>
            <a:endParaRPr lang="en-GB" sz="1250" noProof="0" dirty="0"/>
          </a:p>
        </p:txBody>
      </p:sp>
      <p:sp>
        <p:nvSpPr>
          <p:cNvPr id="20" name="Shape 17"/>
          <p:cNvSpPr/>
          <p:nvPr/>
        </p:nvSpPr>
        <p:spPr>
          <a:xfrm>
            <a:off x="2601468" y="1828800"/>
            <a:ext cx="1623060" cy="96012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F2C14E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1" name="Text 18"/>
          <p:cNvSpPr/>
          <p:nvPr/>
        </p:nvSpPr>
        <p:spPr>
          <a:xfrm>
            <a:off x="2692908" y="1883664"/>
            <a:ext cx="1440180" cy="8503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GB" sz="125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sampling</a:t>
            </a:r>
            <a:endParaRPr lang="en-GB" sz="1250" noProof="0" dirty="0"/>
          </a:p>
        </p:txBody>
      </p:sp>
      <p:sp>
        <p:nvSpPr>
          <p:cNvPr id="22" name="Shape 19"/>
          <p:cNvSpPr/>
          <p:nvPr/>
        </p:nvSpPr>
        <p:spPr>
          <a:xfrm>
            <a:off x="4425696" y="1828800"/>
            <a:ext cx="1623060" cy="96012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66A6FF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3" name="Text 20"/>
          <p:cNvSpPr/>
          <p:nvPr/>
        </p:nvSpPr>
        <p:spPr>
          <a:xfrm>
            <a:off x="4517136" y="1883664"/>
            <a:ext cx="1440180" cy="8503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GB" sz="125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pressure history</a:t>
            </a:r>
            <a:endParaRPr lang="en-GB" sz="1250" noProof="0" dirty="0"/>
          </a:p>
        </p:txBody>
      </p:sp>
      <p:sp>
        <p:nvSpPr>
          <p:cNvPr id="24" name="Shape 21"/>
          <p:cNvSpPr/>
          <p:nvPr/>
        </p:nvSpPr>
        <p:spPr>
          <a:xfrm>
            <a:off x="6249924" y="1828800"/>
            <a:ext cx="1623060" cy="96012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F2C14E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5" name="Text 22"/>
          <p:cNvSpPr/>
          <p:nvPr/>
        </p:nvSpPr>
        <p:spPr>
          <a:xfrm>
            <a:off x="6341364" y="1883664"/>
            <a:ext cx="1440180" cy="8503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GB" sz="125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decompression</a:t>
            </a:r>
            <a:endParaRPr lang="en-GB" sz="1250" noProof="0" dirty="0"/>
          </a:p>
        </p:txBody>
      </p:sp>
      <p:sp>
        <p:nvSpPr>
          <p:cNvPr id="26" name="Shape 23"/>
          <p:cNvSpPr/>
          <p:nvPr/>
        </p:nvSpPr>
        <p:spPr>
          <a:xfrm>
            <a:off x="8074152" y="1828800"/>
            <a:ext cx="1623060" cy="96012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66A6FF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7" name="Text 24"/>
          <p:cNvSpPr/>
          <p:nvPr/>
        </p:nvSpPr>
        <p:spPr>
          <a:xfrm>
            <a:off x="8165592" y="1883664"/>
            <a:ext cx="1440180" cy="8503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GB" sz="125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recovery medium</a:t>
            </a:r>
            <a:endParaRPr lang="en-GB" sz="1250" noProof="0" dirty="0"/>
          </a:p>
        </p:txBody>
      </p:sp>
      <p:sp>
        <p:nvSpPr>
          <p:cNvPr id="28" name="Shape 25"/>
          <p:cNvSpPr/>
          <p:nvPr/>
        </p:nvSpPr>
        <p:spPr>
          <a:xfrm>
            <a:off x="9898380" y="1828800"/>
            <a:ext cx="1623060" cy="96012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F2C14E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9" name="Text 26"/>
          <p:cNvSpPr/>
          <p:nvPr/>
        </p:nvSpPr>
        <p:spPr>
          <a:xfrm>
            <a:off x="9989820" y="1883664"/>
            <a:ext cx="1440180" cy="8503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GB" sz="125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observed phenotype</a:t>
            </a:r>
            <a:endParaRPr lang="en-GB" sz="1250" noProof="0" dirty="0"/>
          </a:p>
        </p:txBody>
      </p:sp>
      <p:sp>
        <p:nvSpPr>
          <p:cNvPr id="30" name="Shape 27"/>
          <p:cNvSpPr/>
          <p:nvPr/>
        </p:nvSpPr>
        <p:spPr>
          <a:xfrm>
            <a:off x="1097280" y="3657600"/>
            <a:ext cx="3017520" cy="123444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FF5A78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31" name="Shape 28"/>
          <p:cNvSpPr/>
          <p:nvPr/>
        </p:nvSpPr>
        <p:spPr>
          <a:xfrm>
            <a:off x="1097280" y="3657600"/>
            <a:ext cx="64008" cy="1234440"/>
          </a:xfrm>
          <a:prstGeom prst="rect">
            <a:avLst/>
          </a:prstGeom>
          <a:solidFill>
            <a:srgbClr val="FF5A78"/>
          </a:solidFill>
          <a:ln w="5080">
            <a:solidFill>
              <a:srgbClr val="FF5A7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32" name="Text 29"/>
          <p:cNvSpPr/>
          <p:nvPr/>
        </p:nvSpPr>
        <p:spPr>
          <a:xfrm>
            <a:off x="1261872" y="379476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can be lost</a:t>
            </a:r>
            <a:endParaRPr lang="en-GB" sz="1700" noProof="0" dirty="0"/>
          </a:p>
        </p:txBody>
      </p:sp>
      <p:sp>
        <p:nvSpPr>
          <p:cNvPr id="33" name="Text 30"/>
          <p:cNvSpPr/>
          <p:nvPr/>
        </p:nvSpPr>
        <p:spPr>
          <a:xfrm>
            <a:off x="1261872" y="4187952"/>
            <a:ext cx="269748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3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labile transcripts, pressure-dependent assemblies, stressed subpopulations.</a:t>
            </a:r>
            <a:endParaRPr lang="en-GB" sz="1350" noProof="0" dirty="0"/>
          </a:p>
        </p:txBody>
      </p:sp>
      <p:sp>
        <p:nvSpPr>
          <p:cNvPr id="34" name="Shape 31"/>
          <p:cNvSpPr/>
          <p:nvPr/>
        </p:nvSpPr>
        <p:spPr>
          <a:xfrm>
            <a:off x="4572000" y="3657600"/>
            <a:ext cx="3017520" cy="123444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FF7A59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35" name="Shape 32"/>
          <p:cNvSpPr/>
          <p:nvPr/>
        </p:nvSpPr>
        <p:spPr>
          <a:xfrm>
            <a:off x="4572000" y="3657600"/>
            <a:ext cx="64008" cy="1234440"/>
          </a:xfrm>
          <a:prstGeom prst="rect">
            <a:avLst/>
          </a:prstGeom>
          <a:solidFill>
            <a:srgbClr val="FF7A59"/>
          </a:solidFill>
          <a:ln w="5080">
            <a:solidFill>
              <a:srgbClr val="FF7A59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36" name="Text 33"/>
          <p:cNvSpPr/>
          <p:nvPr/>
        </p:nvSpPr>
        <p:spPr>
          <a:xfrm>
            <a:off x="4736592" y="379476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can be created</a:t>
            </a:r>
            <a:endParaRPr lang="en-GB" sz="1700" noProof="0" dirty="0"/>
          </a:p>
        </p:txBody>
      </p:sp>
      <p:sp>
        <p:nvSpPr>
          <p:cNvPr id="37" name="Text 34"/>
          <p:cNvSpPr/>
          <p:nvPr/>
        </p:nvSpPr>
        <p:spPr>
          <a:xfrm>
            <a:off x="4736592" y="4187952"/>
            <a:ext cx="269748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3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decompression injury, oxygen exposure, temperature shocks.</a:t>
            </a:r>
            <a:endParaRPr lang="en-GB" sz="1350" noProof="0" dirty="0"/>
          </a:p>
        </p:txBody>
      </p:sp>
      <p:sp>
        <p:nvSpPr>
          <p:cNvPr id="38" name="Shape 35"/>
          <p:cNvSpPr/>
          <p:nvPr/>
        </p:nvSpPr>
        <p:spPr>
          <a:xfrm>
            <a:off x="8046720" y="3657600"/>
            <a:ext cx="3017520" cy="123444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F2C14E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39" name="Shape 36"/>
          <p:cNvSpPr/>
          <p:nvPr/>
        </p:nvSpPr>
        <p:spPr>
          <a:xfrm>
            <a:off x="8046720" y="3657600"/>
            <a:ext cx="64008" cy="1234440"/>
          </a:xfrm>
          <a:prstGeom prst="rect">
            <a:avLst/>
          </a:prstGeom>
          <a:solidFill>
            <a:srgbClr val="F2C14E"/>
          </a:solidFill>
          <a:ln w="5080">
            <a:solidFill>
              <a:srgbClr val="F2C14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40" name="Text 37"/>
          <p:cNvSpPr/>
          <p:nvPr/>
        </p:nvSpPr>
        <p:spPr>
          <a:xfrm>
            <a:off x="8211312" y="379476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to report</a:t>
            </a:r>
            <a:endParaRPr lang="en-GB" sz="1700" noProof="0" dirty="0"/>
          </a:p>
        </p:txBody>
      </p:sp>
      <p:sp>
        <p:nvSpPr>
          <p:cNvPr id="41" name="Text 38"/>
          <p:cNvSpPr/>
          <p:nvPr/>
        </p:nvSpPr>
        <p:spPr>
          <a:xfrm>
            <a:off x="8211312" y="4187952"/>
            <a:ext cx="269748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3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compression rate, hold time, decompression rate, recovery conditions.</a:t>
            </a:r>
            <a:endParaRPr lang="en-GB" sz="1350" noProof="0" dirty="0"/>
          </a:p>
        </p:txBody>
      </p:sp>
      <p:sp>
        <p:nvSpPr>
          <p:cNvPr id="42" name="Text 39"/>
          <p:cNvSpPr/>
          <p:nvPr/>
        </p:nvSpPr>
        <p:spPr>
          <a:xfrm>
            <a:off x="1463040" y="5486400"/>
            <a:ext cx="9235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ctr">
              <a:buNone/>
            </a:pPr>
            <a:r>
              <a:rPr lang="en-GB" sz="21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end point is often a pressure-history phenotype, not a pure pressure phenotype</a:t>
            </a:r>
            <a:endParaRPr lang="en-GB" sz="2100" noProof="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625"/>
          </a:solidFill>
          <a:ln w="5080">
            <a:solidFill>
              <a:srgbClr val="07162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4" name="Shape 2"/>
          <p:cNvSpPr/>
          <p:nvPr/>
        </p:nvSpPr>
        <p:spPr>
          <a:xfrm>
            <a:off x="502920" y="320040"/>
            <a:ext cx="1325880" cy="256032"/>
          </a:xfrm>
          <a:prstGeom prst="roundRect">
            <a:avLst/>
          </a:prstGeom>
          <a:solidFill>
            <a:srgbClr val="F2C14E"/>
          </a:solidFill>
          <a:ln w="5080">
            <a:solidFill>
              <a:srgbClr val="F2C14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ext 3"/>
          <p:cNvSpPr/>
          <p:nvPr/>
        </p:nvSpPr>
        <p:spPr>
          <a:xfrm>
            <a:off x="576072" y="338328"/>
            <a:ext cx="11795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GB" sz="900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METHODS</a:t>
            </a:r>
            <a:endParaRPr lang="en-GB" sz="900" noProof="0" dirty="0"/>
          </a:p>
        </p:txBody>
      </p:sp>
      <p:sp>
        <p:nvSpPr>
          <p:cNvPr id="6" name="Text 4"/>
          <p:cNvSpPr/>
          <p:nvPr/>
        </p:nvSpPr>
        <p:spPr>
          <a:xfrm>
            <a:off x="1938528" y="320040"/>
            <a:ext cx="5303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0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new figure</a:t>
            </a:r>
            <a:endParaRPr lang="en-GB" sz="1000" noProof="0" dirty="0"/>
          </a:p>
        </p:txBody>
      </p:sp>
      <p:sp>
        <p:nvSpPr>
          <p:cNvPr id="7" name="Text 5"/>
          <p:cNvSpPr/>
          <p:nvPr/>
        </p:nvSpPr>
        <p:spPr>
          <a:xfrm>
            <a:off x="502920" y="676656"/>
            <a:ext cx="10424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GB" sz="29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Experimental platforms across the pressure toolbox</a:t>
            </a:r>
          </a:p>
          <a:p>
            <a:pPr marL="0" indent="0" algn="l">
              <a:buNone/>
            </a:pPr>
            <a:r>
              <a:rPr lang="en-GB" noProof="0" dirty="0">
                <a:solidFill>
                  <a:srgbClr val="F7FAF8"/>
                </a:solidFill>
                <a:latin typeface="Aptos Display" pitchFamily="34" charset="0"/>
              </a:rPr>
              <a:t>Choose the instrument after choosing the biological question</a:t>
            </a:r>
            <a:endParaRPr lang="en-GB" noProof="0" dirty="0"/>
          </a:p>
        </p:txBody>
      </p:sp>
      <p:sp>
        <p:nvSpPr>
          <p:cNvPr id="8" name="Shape 6"/>
          <p:cNvSpPr/>
          <p:nvPr/>
        </p:nvSpPr>
        <p:spPr>
          <a:xfrm>
            <a:off x="502920" y="1298448"/>
            <a:ext cx="11064240" cy="0"/>
          </a:xfrm>
          <a:prstGeom prst="line">
            <a:avLst/>
          </a:prstGeom>
          <a:noFill/>
          <a:ln w="10160">
            <a:solidFill>
              <a:srgbClr val="27506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0" name="Text 8"/>
          <p:cNvSpPr/>
          <p:nvPr/>
        </p:nvSpPr>
        <p:spPr>
          <a:xfrm>
            <a:off x="4480560" y="6510528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GB" sz="750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Vass et al. 2010; pressure-retaining sampler literature; DAC studies</a:t>
            </a:r>
            <a:endParaRPr lang="en-GB" sz="750" noProof="0" dirty="0"/>
          </a:p>
        </p:txBody>
      </p:sp>
      <p:sp>
        <p:nvSpPr>
          <p:cNvPr id="11" name="Text 9"/>
          <p:cNvSpPr/>
          <p:nvPr/>
        </p:nvSpPr>
        <p:spPr>
          <a:xfrm>
            <a:off x="11155680" y="647395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GB" sz="950" b="1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24</a:t>
            </a:r>
            <a:endParaRPr lang="en-GB" sz="950" noProof="0" dirty="0"/>
          </a:p>
        </p:txBody>
      </p:sp>
      <p:graphicFrame>
        <p:nvGraphicFramePr>
          <p:cNvPr id="12" name="Diagrama 11">
            <a:extLst>
              <a:ext uri="{FF2B5EF4-FFF2-40B4-BE49-F238E27FC236}">
                <a16:creationId xmlns:a16="http://schemas.microsoft.com/office/drawing/2014/main" id="{79209CC0-F47C-9E45-7A13-82520DD6F5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9053894"/>
              </p:ext>
            </p:extLst>
          </p:nvPr>
        </p:nvGraphicFramePr>
        <p:xfrm>
          <a:off x="284480" y="0"/>
          <a:ext cx="1161288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66344" y="-146304"/>
            <a:ext cx="12191695" cy="6858000"/>
          </a:xfrm>
          <a:prstGeom prst="rect">
            <a:avLst/>
          </a:prstGeom>
          <a:solidFill>
            <a:srgbClr val="071625"/>
          </a:solidFill>
          <a:ln w="5080">
            <a:solidFill>
              <a:srgbClr val="07162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4" name="Shape 2"/>
          <p:cNvSpPr/>
          <p:nvPr/>
        </p:nvSpPr>
        <p:spPr>
          <a:xfrm>
            <a:off x="502920" y="320040"/>
            <a:ext cx="1325880" cy="256032"/>
          </a:xfrm>
          <a:prstGeom prst="roundRect">
            <a:avLst/>
          </a:prstGeom>
          <a:solidFill>
            <a:srgbClr val="F2C14E"/>
          </a:solidFill>
          <a:ln w="5080">
            <a:solidFill>
              <a:srgbClr val="F2C14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ext 3"/>
          <p:cNvSpPr/>
          <p:nvPr/>
        </p:nvSpPr>
        <p:spPr>
          <a:xfrm>
            <a:off x="576072" y="338328"/>
            <a:ext cx="11795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GB" sz="900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METHODS</a:t>
            </a:r>
            <a:endParaRPr lang="en-GB" sz="900" noProof="0" dirty="0"/>
          </a:p>
        </p:txBody>
      </p:sp>
      <p:sp>
        <p:nvSpPr>
          <p:cNvPr id="6" name="Text 4"/>
          <p:cNvSpPr/>
          <p:nvPr/>
        </p:nvSpPr>
        <p:spPr>
          <a:xfrm>
            <a:off x="1938528" y="320040"/>
            <a:ext cx="5303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0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new figure</a:t>
            </a:r>
            <a:endParaRPr lang="en-GB" sz="1000" noProof="0" dirty="0"/>
          </a:p>
        </p:txBody>
      </p:sp>
      <p:sp>
        <p:nvSpPr>
          <p:cNvPr id="7" name="Text 5"/>
          <p:cNvSpPr/>
          <p:nvPr/>
        </p:nvSpPr>
        <p:spPr>
          <a:xfrm>
            <a:off x="502920" y="676656"/>
            <a:ext cx="10424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GB" sz="29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Experimental platforms across the pressure toolbox</a:t>
            </a:r>
          </a:p>
          <a:p>
            <a:pPr marL="0" indent="0" algn="l">
              <a:buNone/>
            </a:pPr>
            <a:r>
              <a:rPr lang="en-GB" sz="2100" noProof="0" dirty="0">
                <a:solidFill>
                  <a:srgbClr val="F7FAF8"/>
                </a:solidFill>
                <a:latin typeface="Aptos Display" pitchFamily="34" charset="0"/>
              </a:rPr>
              <a:t>Choose the instrument after choosing the biological question</a:t>
            </a:r>
            <a:endParaRPr lang="en-GB" sz="2100" noProof="0" dirty="0"/>
          </a:p>
        </p:txBody>
      </p:sp>
      <p:sp>
        <p:nvSpPr>
          <p:cNvPr id="8" name="Shape 6"/>
          <p:cNvSpPr/>
          <p:nvPr/>
        </p:nvSpPr>
        <p:spPr>
          <a:xfrm>
            <a:off x="502920" y="1298448"/>
            <a:ext cx="11064240" cy="0"/>
          </a:xfrm>
          <a:prstGeom prst="line">
            <a:avLst/>
          </a:prstGeom>
          <a:noFill/>
          <a:ln w="10160">
            <a:solidFill>
              <a:srgbClr val="27506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0" name="Text 8"/>
          <p:cNvSpPr/>
          <p:nvPr/>
        </p:nvSpPr>
        <p:spPr>
          <a:xfrm>
            <a:off x="4480560" y="6510528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GB" sz="750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Vass et al. 2010; pressure-retaining sampler literature; DAC studies</a:t>
            </a:r>
            <a:endParaRPr lang="en-GB" sz="750" noProof="0" dirty="0"/>
          </a:p>
        </p:txBody>
      </p:sp>
      <p:sp>
        <p:nvSpPr>
          <p:cNvPr id="11" name="Text 9"/>
          <p:cNvSpPr/>
          <p:nvPr/>
        </p:nvSpPr>
        <p:spPr>
          <a:xfrm>
            <a:off x="11155680" y="647395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GB" sz="950" b="1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24</a:t>
            </a:r>
            <a:endParaRPr lang="en-GB" sz="950" noProof="0" dirty="0"/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646D6262-B406-03B3-DF49-F43FA50606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5595471"/>
              </p:ext>
            </p:extLst>
          </p:nvPr>
        </p:nvGraphicFramePr>
        <p:xfrm>
          <a:off x="-293957" y="1434591"/>
          <a:ext cx="12339320" cy="4335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35705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725E0DA-126D-4491-869E-31B65994FF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graphicEl>
                                              <a:dgm id="{F725E0DA-126D-4491-869E-31B65994FF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8346EFE-B2EA-4D12-A9A2-D07BC59D5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graphicEl>
                                              <a:dgm id="{98346EFE-B2EA-4D12-A9A2-D07BC59D50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DD0D63C-2251-4461-96E7-A72AB5ED60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graphicEl>
                                              <a:dgm id="{2DD0D63C-2251-4461-96E7-A72AB5ED60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0B53A4C-8980-4278-9F83-69A9A191A9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>
                                            <p:graphicEl>
                                              <a:dgm id="{10B53A4C-8980-4278-9F83-69A9A191A9F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76874E8-01E3-40C2-9062-032DB490BA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graphicEl>
                                              <a:dgm id="{B76874E8-01E3-40C2-9062-032DB490BA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955DA8B-13EA-4BC4-88A8-81283EEBEA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>
                                            <p:graphicEl>
                                              <a:dgm id="{6955DA8B-13EA-4BC4-88A8-81283EEBEA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F0516A9-B3CC-4851-8ED4-5E9CB86847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>
                                            <p:graphicEl>
                                              <a:dgm id="{1F0516A9-B3CC-4851-8ED4-5E9CB86847F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767E932-DE10-453D-A154-42B0978BA3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>
                                            <p:graphicEl>
                                              <a:dgm id="{7767E932-DE10-453D-A154-42B0978BA3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0B55408-D3D4-42DA-8B20-2DD522F4B0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>
                                            <p:graphicEl>
                                              <a:dgm id="{F0B55408-D3D4-42DA-8B20-2DD522F4B0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143E344-4E6C-4010-9D92-9DE267644C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>
                                            <p:graphicEl>
                                              <a:dgm id="{0143E344-4E6C-4010-9D92-9DE267644C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F0FB28A-9EBE-4E46-80DB-C926BA02FE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>
                                            <p:graphicEl>
                                              <a:dgm id="{5F0FB28A-9EBE-4E46-80DB-C926BA02FE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lvlOne"/>
        </p:bldSub>
      </p:bldGraphic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625"/>
          </a:solidFill>
          <a:ln w="5080">
            <a:solidFill>
              <a:srgbClr val="07162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4" name="Shape 2"/>
          <p:cNvSpPr/>
          <p:nvPr/>
        </p:nvSpPr>
        <p:spPr>
          <a:xfrm>
            <a:off x="502920" y="320040"/>
            <a:ext cx="1325880" cy="256032"/>
          </a:xfrm>
          <a:prstGeom prst="roundRect">
            <a:avLst/>
          </a:prstGeom>
          <a:solidFill>
            <a:srgbClr val="F2C14E"/>
          </a:solidFill>
          <a:ln w="5080">
            <a:solidFill>
              <a:srgbClr val="F2C14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ext 3"/>
          <p:cNvSpPr/>
          <p:nvPr/>
        </p:nvSpPr>
        <p:spPr>
          <a:xfrm>
            <a:off x="576072" y="338328"/>
            <a:ext cx="11795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GB" sz="900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METHODS</a:t>
            </a:r>
            <a:endParaRPr lang="en-GB" sz="900" noProof="0" dirty="0"/>
          </a:p>
        </p:txBody>
      </p:sp>
      <p:sp>
        <p:nvSpPr>
          <p:cNvPr id="6" name="Text 4"/>
          <p:cNvSpPr/>
          <p:nvPr/>
        </p:nvSpPr>
        <p:spPr>
          <a:xfrm>
            <a:off x="1938528" y="320040"/>
            <a:ext cx="5303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0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maintain the sample’s pressure history</a:t>
            </a:r>
            <a:endParaRPr lang="en-GB" sz="1000" noProof="0" dirty="0"/>
          </a:p>
        </p:txBody>
      </p:sp>
      <p:sp>
        <p:nvSpPr>
          <p:cNvPr id="7" name="Text 5"/>
          <p:cNvSpPr/>
          <p:nvPr/>
        </p:nvSpPr>
        <p:spPr>
          <a:xfrm>
            <a:off x="502920" y="676656"/>
            <a:ext cx="10424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29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Pressure-retaining sampling and cultivation strategies</a:t>
            </a:r>
            <a:endParaRPr lang="en-GB" sz="2900" noProof="0" dirty="0"/>
          </a:p>
        </p:txBody>
      </p:sp>
      <p:sp>
        <p:nvSpPr>
          <p:cNvPr id="8" name="Shape 6"/>
          <p:cNvSpPr/>
          <p:nvPr/>
        </p:nvSpPr>
        <p:spPr>
          <a:xfrm>
            <a:off x="502920" y="1298448"/>
            <a:ext cx="11064240" cy="0"/>
          </a:xfrm>
          <a:prstGeom prst="line">
            <a:avLst/>
          </a:prstGeom>
          <a:noFill/>
          <a:ln w="10160">
            <a:solidFill>
              <a:srgbClr val="27506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1" name="Text 9"/>
          <p:cNvSpPr/>
          <p:nvPr/>
        </p:nvSpPr>
        <p:spPr>
          <a:xfrm>
            <a:off x="11155680" y="647395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GB" sz="950" b="1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25</a:t>
            </a:r>
            <a:endParaRPr lang="en-GB" sz="950" noProof="0" dirty="0"/>
          </a:p>
        </p:txBody>
      </p:sp>
      <p:sp>
        <p:nvSpPr>
          <p:cNvPr id="13" name="Shape 10"/>
          <p:cNvSpPr/>
          <p:nvPr/>
        </p:nvSpPr>
        <p:spPr>
          <a:xfrm>
            <a:off x="868680" y="1600200"/>
            <a:ext cx="3246120" cy="141732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66D17E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4" name="Shape 11"/>
          <p:cNvSpPr/>
          <p:nvPr/>
        </p:nvSpPr>
        <p:spPr>
          <a:xfrm>
            <a:off x="868680" y="1600200"/>
            <a:ext cx="64008" cy="1417320"/>
          </a:xfrm>
          <a:prstGeom prst="rect">
            <a:avLst/>
          </a:prstGeom>
          <a:solidFill>
            <a:srgbClr val="66D17E"/>
          </a:solidFill>
          <a:ln w="5080">
            <a:solidFill>
              <a:srgbClr val="66D1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5" name="Text 12"/>
          <p:cNvSpPr/>
          <p:nvPr/>
        </p:nvSpPr>
        <p:spPr>
          <a:xfrm>
            <a:off x="1033272" y="1737360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10000"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Recover without decompression</a:t>
            </a:r>
            <a:endParaRPr lang="en-GB" sz="1700" noProof="0" dirty="0"/>
          </a:p>
        </p:txBody>
      </p:sp>
      <p:sp>
        <p:nvSpPr>
          <p:cNvPr id="16" name="Text 13"/>
          <p:cNvSpPr/>
          <p:nvPr/>
        </p:nvSpPr>
        <p:spPr>
          <a:xfrm>
            <a:off x="1033272" y="2130552"/>
            <a:ext cx="292608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3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captures cells that may not survive atmospheric handling</a:t>
            </a:r>
            <a:endParaRPr lang="en-GB" sz="1350" noProof="0" dirty="0"/>
          </a:p>
        </p:txBody>
      </p:sp>
      <p:sp>
        <p:nvSpPr>
          <p:cNvPr id="17" name="Shape 14"/>
          <p:cNvSpPr/>
          <p:nvPr/>
        </p:nvSpPr>
        <p:spPr>
          <a:xfrm>
            <a:off x="4480560" y="1600200"/>
            <a:ext cx="3246120" cy="141732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2FD3C4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8" name="Shape 15"/>
          <p:cNvSpPr/>
          <p:nvPr/>
        </p:nvSpPr>
        <p:spPr>
          <a:xfrm>
            <a:off x="4480560" y="1600200"/>
            <a:ext cx="64008" cy="1417320"/>
          </a:xfrm>
          <a:prstGeom prst="rect">
            <a:avLst/>
          </a:prstGeom>
          <a:solidFill>
            <a:srgbClr val="2FD3C4"/>
          </a:solidFill>
          <a:ln w="5080">
            <a:solidFill>
              <a:srgbClr val="2FD3C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9" name="Text 16"/>
          <p:cNvSpPr/>
          <p:nvPr/>
        </p:nvSpPr>
        <p:spPr>
          <a:xfrm>
            <a:off x="4645152" y="1737360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Culture under pressure</a:t>
            </a:r>
            <a:endParaRPr lang="en-GB" sz="1700" noProof="0" dirty="0"/>
          </a:p>
        </p:txBody>
      </p:sp>
      <p:sp>
        <p:nvSpPr>
          <p:cNvPr id="20" name="Text 17"/>
          <p:cNvSpPr/>
          <p:nvPr/>
        </p:nvSpPr>
        <p:spPr>
          <a:xfrm>
            <a:off x="4645152" y="2130552"/>
            <a:ext cx="292608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3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tests growth optima and obligate </a:t>
            </a:r>
            <a:r>
              <a:rPr lang="en-GB" sz="1350" noProof="0" dirty="0" err="1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piezophily</a:t>
            </a:r>
            <a:r>
              <a:rPr lang="en-GB" sz="13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directly</a:t>
            </a:r>
            <a:endParaRPr lang="en-GB" sz="1350" noProof="0" dirty="0"/>
          </a:p>
        </p:txBody>
      </p:sp>
      <p:sp>
        <p:nvSpPr>
          <p:cNvPr id="21" name="Shape 18"/>
          <p:cNvSpPr/>
          <p:nvPr/>
        </p:nvSpPr>
        <p:spPr>
          <a:xfrm>
            <a:off x="8092440" y="1600200"/>
            <a:ext cx="3246120" cy="141732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66A6FF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2" name="Shape 19"/>
          <p:cNvSpPr/>
          <p:nvPr/>
        </p:nvSpPr>
        <p:spPr>
          <a:xfrm>
            <a:off x="8092440" y="1600200"/>
            <a:ext cx="64008" cy="1417320"/>
          </a:xfrm>
          <a:prstGeom prst="rect">
            <a:avLst/>
          </a:prstGeom>
          <a:solidFill>
            <a:srgbClr val="66A6FF"/>
          </a:solidFill>
          <a:ln w="5080">
            <a:solidFill>
              <a:srgbClr val="66A6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3" name="Text 20"/>
          <p:cNvSpPr/>
          <p:nvPr/>
        </p:nvSpPr>
        <p:spPr>
          <a:xfrm>
            <a:off x="8257032" y="1737360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Pair with molecular readouts</a:t>
            </a:r>
            <a:endParaRPr lang="en-GB" sz="1700" noProof="0" dirty="0"/>
          </a:p>
        </p:txBody>
      </p:sp>
      <p:sp>
        <p:nvSpPr>
          <p:cNvPr id="24" name="Text 21"/>
          <p:cNvSpPr/>
          <p:nvPr/>
        </p:nvSpPr>
        <p:spPr>
          <a:xfrm>
            <a:off x="8257032" y="2130552"/>
            <a:ext cx="292608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3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links activity, composition and viable cultivation</a:t>
            </a:r>
            <a:endParaRPr lang="en-GB" sz="1350" noProof="0" dirty="0"/>
          </a:p>
        </p:txBody>
      </p:sp>
      <p:sp>
        <p:nvSpPr>
          <p:cNvPr id="25" name="Shape 22"/>
          <p:cNvSpPr/>
          <p:nvPr/>
        </p:nvSpPr>
        <p:spPr>
          <a:xfrm>
            <a:off x="960120" y="3794760"/>
            <a:ext cx="10287000" cy="1143000"/>
          </a:xfrm>
          <a:prstGeom prst="roundRect">
            <a:avLst/>
          </a:prstGeom>
          <a:solidFill>
            <a:srgbClr val="0B2235"/>
          </a:solidFill>
          <a:ln w="5080">
            <a:solidFill>
              <a:srgbClr val="F2C14E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6" name="Text 23"/>
          <p:cNvSpPr/>
          <p:nvPr/>
        </p:nvSpPr>
        <p:spPr>
          <a:xfrm>
            <a:off x="1234440" y="400507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500" b="1" noProof="0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principle</a:t>
            </a:r>
            <a:endParaRPr lang="en-GB" sz="1500" noProof="0" dirty="0"/>
          </a:p>
        </p:txBody>
      </p:sp>
      <p:sp>
        <p:nvSpPr>
          <p:cNvPr id="27" name="Text 24"/>
          <p:cNvSpPr/>
          <p:nvPr/>
        </p:nvSpPr>
        <p:spPr>
          <a:xfrm>
            <a:off x="3246120" y="3977640"/>
            <a:ext cx="7543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62500" lnSpcReduction="20000"/>
          </a:bodyPr>
          <a:lstStyle/>
          <a:p>
            <a:pPr marL="0" indent="0" algn="l">
              <a:buNone/>
            </a:pPr>
            <a:r>
              <a:rPr lang="en-GB" sz="20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If the scientific claim is about in-situ physiology, the pressure history must be preserved or explicitly modelled</a:t>
            </a:r>
            <a:endParaRPr lang="en-GB" sz="2000" noProof="0" dirty="0"/>
          </a:p>
        </p:txBody>
      </p:sp>
      <p:sp>
        <p:nvSpPr>
          <p:cNvPr id="28" name="Text 25"/>
          <p:cNvSpPr/>
          <p:nvPr/>
        </p:nvSpPr>
        <p:spPr>
          <a:xfrm>
            <a:off x="1234440" y="5349240"/>
            <a:ext cx="9784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GB" sz="15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Pair atmospheric-pressure controls with pressure-retaining workflows to separate decompression sensitivity from true in-situ adaptation</a:t>
            </a:r>
            <a:endParaRPr lang="en-GB" sz="1550" noProof="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625"/>
          </a:solidFill>
          <a:ln w="5080">
            <a:solidFill>
              <a:srgbClr val="07162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4" name="Shape 2"/>
          <p:cNvSpPr/>
          <p:nvPr/>
        </p:nvSpPr>
        <p:spPr>
          <a:xfrm>
            <a:off x="502920" y="320040"/>
            <a:ext cx="1325880" cy="256032"/>
          </a:xfrm>
          <a:prstGeom prst="roundRect">
            <a:avLst/>
          </a:prstGeom>
          <a:solidFill>
            <a:srgbClr val="F2C14E"/>
          </a:solidFill>
          <a:ln w="5080">
            <a:solidFill>
              <a:srgbClr val="F2C14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ext 3"/>
          <p:cNvSpPr/>
          <p:nvPr/>
        </p:nvSpPr>
        <p:spPr>
          <a:xfrm>
            <a:off x="576072" y="338328"/>
            <a:ext cx="11795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GB" sz="900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METHODS</a:t>
            </a:r>
            <a:endParaRPr lang="en-GB" sz="900" noProof="0" dirty="0"/>
          </a:p>
        </p:txBody>
      </p:sp>
      <p:sp>
        <p:nvSpPr>
          <p:cNvPr id="6" name="Text 4"/>
          <p:cNvSpPr/>
          <p:nvPr/>
        </p:nvSpPr>
        <p:spPr>
          <a:xfrm>
            <a:off x="1938528" y="320040"/>
            <a:ext cx="5303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0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seeing pressure response in situ</a:t>
            </a:r>
            <a:endParaRPr lang="en-GB" sz="1000" noProof="0" dirty="0"/>
          </a:p>
        </p:txBody>
      </p:sp>
      <p:sp>
        <p:nvSpPr>
          <p:cNvPr id="7" name="Text 5"/>
          <p:cNvSpPr/>
          <p:nvPr/>
        </p:nvSpPr>
        <p:spPr>
          <a:xfrm>
            <a:off x="502920" y="676656"/>
            <a:ext cx="10424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29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High-pressure microscopy and spectroscopy</a:t>
            </a:r>
            <a:endParaRPr lang="en-GB" sz="2900" noProof="0" dirty="0"/>
          </a:p>
        </p:txBody>
      </p:sp>
      <p:sp>
        <p:nvSpPr>
          <p:cNvPr id="8" name="Shape 6"/>
          <p:cNvSpPr/>
          <p:nvPr/>
        </p:nvSpPr>
        <p:spPr>
          <a:xfrm>
            <a:off x="502920" y="1298448"/>
            <a:ext cx="11064240" cy="0"/>
          </a:xfrm>
          <a:prstGeom prst="line">
            <a:avLst/>
          </a:prstGeom>
          <a:noFill/>
          <a:ln w="10160">
            <a:solidFill>
              <a:srgbClr val="27506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0" name="Text 8"/>
          <p:cNvSpPr/>
          <p:nvPr/>
        </p:nvSpPr>
        <p:spPr>
          <a:xfrm>
            <a:off x="4480560" y="6510528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GB" sz="750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Vass et al. 2010; Sharma et al. 2002</a:t>
            </a:r>
            <a:endParaRPr lang="en-GB" sz="750" noProof="0" dirty="0"/>
          </a:p>
        </p:txBody>
      </p:sp>
      <p:sp>
        <p:nvSpPr>
          <p:cNvPr id="11" name="Text 9"/>
          <p:cNvSpPr/>
          <p:nvPr/>
        </p:nvSpPr>
        <p:spPr>
          <a:xfrm>
            <a:off x="11155680" y="647395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GB" sz="950" b="1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26</a:t>
            </a:r>
            <a:endParaRPr lang="en-GB" sz="950" noProof="0" dirty="0"/>
          </a:p>
        </p:txBody>
      </p:sp>
      <p:sp>
        <p:nvSpPr>
          <p:cNvPr id="13" name="Shape 10"/>
          <p:cNvSpPr/>
          <p:nvPr/>
        </p:nvSpPr>
        <p:spPr>
          <a:xfrm>
            <a:off x="868680" y="1600200"/>
            <a:ext cx="3246120" cy="141732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F2C14E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4" name="Shape 11"/>
          <p:cNvSpPr/>
          <p:nvPr/>
        </p:nvSpPr>
        <p:spPr>
          <a:xfrm>
            <a:off x="868680" y="1600200"/>
            <a:ext cx="64008" cy="1417320"/>
          </a:xfrm>
          <a:prstGeom prst="rect">
            <a:avLst/>
          </a:prstGeom>
          <a:solidFill>
            <a:srgbClr val="F2C14E"/>
          </a:solidFill>
          <a:ln w="5080">
            <a:solidFill>
              <a:srgbClr val="F2C14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5" name="Text 12"/>
          <p:cNvSpPr/>
          <p:nvPr/>
        </p:nvSpPr>
        <p:spPr>
          <a:xfrm>
            <a:off x="1033272" y="1737360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Live morphology</a:t>
            </a:r>
            <a:endParaRPr lang="en-GB" sz="1700" noProof="0" dirty="0"/>
          </a:p>
        </p:txBody>
      </p:sp>
      <p:sp>
        <p:nvSpPr>
          <p:cNvPr id="16" name="Text 13"/>
          <p:cNvSpPr/>
          <p:nvPr/>
        </p:nvSpPr>
        <p:spPr>
          <a:xfrm>
            <a:off x="1033272" y="2130552"/>
            <a:ext cx="292608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3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growth, filamentation, motility and division under controlled P–T.</a:t>
            </a:r>
            <a:endParaRPr lang="en-GB" sz="1350" noProof="0" dirty="0"/>
          </a:p>
        </p:txBody>
      </p:sp>
      <p:sp>
        <p:nvSpPr>
          <p:cNvPr id="17" name="Shape 14"/>
          <p:cNvSpPr/>
          <p:nvPr/>
        </p:nvSpPr>
        <p:spPr>
          <a:xfrm>
            <a:off x="4480560" y="1600200"/>
            <a:ext cx="3246120" cy="141732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2FD3C4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8" name="Shape 15"/>
          <p:cNvSpPr/>
          <p:nvPr/>
        </p:nvSpPr>
        <p:spPr>
          <a:xfrm>
            <a:off x="4480560" y="1600200"/>
            <a:ext cx="64008" cy="1417320"/>
          </a:xfrm>
          <a:prstGeom prst="rect">
            <a:avLst/>
          </a:prstGeom>
          <a:solidFill>
            <a:srgbClr val="2FD3C4"/>
          </a:solidFill>
          <a:ln w="5080">
            <a:solidFill>
              <a:srgbClr val="2FD3C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9" name="Text 16"/>
          <p:cNvSpPr/>
          <p:nvPr/>
        </p:nvSpPr>
        <p:spPr>
          <a:xfrm>
            <a:off x="4645152" y="1737360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Fluorescence</a:t>
            </a:r>
            <a:endParaRPr lang="en-GB" sz="1700" noProof="0" dirty="0"/>
          </a:p>
        </p:txBody>
      </p:sp>
      <p:sp>
        <p:nvSpPr>
          <p:cNvPr id="20" name="Text 17"/>
          <p:cNvSpPr/>
          <p:nvPr/>
        </p:nvSpPr>
        <p:spPr>
          <a:xfrm>
            <a:off x="4645152" y="2130552"/>
            <a:ext cx="292608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3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membrane integrity, reporters and stress markers when optics allow.</a:t>
            </a:r>
            <a:endParaRPr lang="en-GB" sz="1350" noProof="0" dirty="0"/>
          </a:p>
        </p:txBody>
      </p:sp>
      <p:sp>
        <p:nvSpPr>
          <p:cNvPr id="21" name="Shape 18"/>
          <p:cNvSpPr/>
          <p:nvPr/>
        </p:nvSpPr>
        <p:spPr>
          <a:xfrm>
            <a:off x="8092440" y="1600200"/>
            <a:ext cx="3246120" cy="141732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A78BFA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2" name="Shape 19"/>
          <p:cNvSpPr/>
          <p:nvPr/>
        </p:nvSpPr>
        <p:spPr>
          <a:xfrm>
            <a:off x="8092440" y="1600200"/>
            <a:ext cx="64008" cy="1417320"/>
          </a:xfrm>
          <a:prstGeom prst="rect">
            <a:avLst/>
          </a:prstGeom>
          <a:solidFill>
            <a:srgbClr val="A78BFA"/>
          </a:solidFill>
          <a:ln w="5080">
            <a:solidFill>
              <a:srgbClr val="A78B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3" name="Text 20"/>
          <p:cNvSpPr/>
          <p:nvPr/>
        </p:nvSpPr>
        <p:spPr>
          <a:xfrm>
            <a:off x="8257032" y="1737360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Spectroscopy</a:t>
            </a:r>
            <a:endParaRPr lang="en-GB" sz="1700" noProof="0" dirty="0"/>
          </a:p>
        </p:txBody>
      </p:sp>
      <p:sp>
        <p:nvSpPr>
          <p:cNvPr id="24" name="Text 21"/>
          <p:cNvSpPr/>
          <p:nvPr/>
        </p:nvSpPr>
        <p:spPr>
          <a:xfrm>
            <a:off x="8257032" y="2130552"/>
            <a:ext cx="292608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3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metabolite or structural signatures in small high-pressure samples.</a:t>
            </a:r>
            <a:endParaRPr lang="en-GB" sz="1350" noProof="0" dirty="0"/>
          </a:p>
        </p:txBody>
      </p:sp>
      <p:sp>
        <p:nvSpPr>
          <p:cNvPr id="25" name="Shape 22"/>
          <p:cNvSpPr/>
          <p:nvPr/>
        </p:nvSpPr>
        <p:spPr>
          <a:xfrm>
            <a:off x="914400" y="3794760"/>
            <a:ext cx="10332720" cy="128016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275067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6" name="Text 23"/>
          <p:cNvSpPr/>
          <p:nvPr/>
        </p:nvSpPr>
        <p:spPr>
          <a:xfrm>
            <a:off x="1234440" y="4160520"/>
            <a:ext cx="9692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GB" sz="22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small field of view can answer a question that a million colony counts cannot: when does the cell stop dividing?</a:t>
            </a:r>
            <a:endParaRPr lang="en-GB" sz="2200" noProof="0" dirty="0"/>
          </a:p>
        </p:txBody>
      </p:sp>
      <p:sp>
        <p:nvSpPr>
          <p:cNvPr id="27" name="Text 24"/>
          <p:cNvSpPr/>
          <p:nvPr/>
        </p:nvSpPr>
        <p:spPr>
          <a:xfrm>
            <a:off x="1234440" y="5358384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GB" sz="14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Limitations: small sample volume, optical constraints, calibration, and pressure/temperature gradients.</a:t>
            </a:r>
            <a:endParaRPr lang="en-GB" sz="1450" noProof="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625"/>
          </a:solidFill>
          <a:ln w="5080">
            <a:solidFill>
              <a:srgbClr val="07162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4" name="Shape 2"/>
          <p:cNvSpPr/>
          <p:nvPr/>
        </p:nvSpPr>
        <p:spPr>
          <a:xfrm>
            <a:off x="502920" y="320040"/>
            <a:ext cx="1325880" cy="256032"/>
          </a:xfrm>
          <a:prstGeom prst="roundRect">
            <a:avLst/>
          </a:prstGeom>
          <a:solidFill>
            <a:srgbClr val="F2C14E"/>
          </a:solidFill>
          <a:ln w="5080">
            <a:solidFill>
              <a:srgbClr val="F2C14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ext 3"/>
          <p:cNvSpPr/>
          <p:nvPr/>
        </p:nvSpPr>
        <p:spPr>
          <a:xfrm>
            <a:off x="576072" y="338328"/>
            <a:ext cx="11795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GB" sz="900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METHODS</a:t>
            </a:r>
            <a:endParaRPr lang="en-GB" sz="900" noProof="0" dirty="0"/>
          </a:p>
        </p:txBody>
      </p:sp>
      <p:sp>
        <p:nvSpPr>
          <p:cNvPr id="7" name="Text 5"/>
          <p:cNvSpPr/>
          <p:nvPr/>
        </p:nvSpPr>
        <p:spPr>
          <a:xfrm>
            <a:off x="502920" y="676656"/>
            <a:ext cx="10424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GB" sz="29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Omics and systems microbiology under pressure</a:t>
            </a:r>
          </a:p>
          <a:p>
            <a:pPr marL="0" indent="0" algn="l">
              <a:buNone/>
            </a:pPr>
            <a:r>
              <a:rPr lang="en-GB" noProof="0" dirty="0">
                <a:solidFill>
                  <a:srgbClr val="F7FAF8"/>
                </a:solidFill>
                <a:latin typeface="Aptos Display" pitchFamily="34" charset="0"/>
              </a:rPr>
              <a:t>Make pressure history explicit in every sample</a:t>
            </a:r>
            <a:endParaRPr lang="en-GB" noProof="0" dirty="0"/>
          </a:p>
        </p:txBody>
      </p:sp>
      <p:sp>
        <p:nvSpPr>
          <p:cNvPr id="8" name="Shape 6"/>
          <p:cNvSpPr/>
          <p:nvPr/>
        </p:nvSpPr>
        <p:spPr>
          <a:xfrm>
            <a:off x="502920" y="1298448"/>
            <a:ext cx="11064240" cy="0"/>
          </a:xfrm>
          <a:prstGeom prst="line">
            <a:avLst/>
          </a:prstGeom>
          <a:noFill/>
          <a:ln w="10160">
            <a:solidFill>
              <a:srgbClr val="27506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1" name="Text 9"/>
          <p:cNvSpPr/>
          <p:nvPr/>
        </p:nvSpPr>
        <p:spPr>
          <a:xfrm>
            <a:off x="11155680" y="647395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GB" sz="950" b="1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27</a:t>
            </a:r>
            <a:endParaRPr lang="en-GB" sz="950" noProof="0" dirty="0"/>
          </a:p>
        </p:txBody>
      </p:sp>
      <p:sp>
        <p:nvSpPr>
          <p:cNvPr id="12" name="QuadreDeText 11">
            <a:extLst>
              <a:ext uri="{FF2B5EF4-FFF2-40B4-BE49-F238E27FC236}">
                <a16:creationId xmlns:a16="http://schemas.microsoft.com/office/drawing/2014/main" id="{787AD85E-9319-9748-BB97-7DC644A4432E}"/>
              </a:ext>
            </a:extLst>
          </p:cNvPr>
          <p:cNvSpPr txBox="1"/>
          <p:nvPr/>
        </p:nvSpPr>
        <p:spPr>
          <a:xfrm>
            <a:off x="998068" y="6167120"/>
            <a:ext cx="9929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0" dirty="0">
                <a:solidFill>
                  <a:schemeClr val="bg1"/>
                </a:solidFill>
              </a:rPr>
              <a:t>Pressure is metadata, not just a treatment label </a:t>
            </a:r>
          </a:p>
        </p:txBody>
      </p:sp>
      <p:graphicFrame>
        <p:nvGraphicFramePr>
          <p:cNvPr id="14" name="Diagrama 13">
            <a:extLst>
              <a:ext uri="{FF2B5EF4-FFF2-40B4-BE49-F238E27FC236}">
                <a16:creationId xmlns:a16="http://schemas.microsoft.com/office/drawing/2014/main" id="{209CD830-8985-BD7B-F147-5C926F2A81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5799330"/>
              </p:ext>
            </p:extLst>
          </p:nvPr>
        </p:nvGraphicFramePr>
        <p:xfrm>
          <a:off x="685801" y="1307592"/>
          <a:ext cx="10919308" cy="50194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625"/>
          </a:solidFill>
          <a:ln w="5080">
            <a:solidFill>
              <a:srgbClr val="07162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4" name="Shape 2"/>
          <p:cNvSpPr/>
          <p:nvPr/>
        </p:nvSpPr>
        <p:spPr>
          <a:xfrm>
            <a:off x="502920" y="320040"/>
            <a:ext cx="1325880" cy="256032"/>
          </a:xfrm>
          <a:prstGeom prst="roundRect">
            <a:avLst/>
          </a:prstGeom>
          <a:solidFill>
            <a:srgbClr val="2FD3C4"/>
          </a:solidFill>
          <a:ln w="5080">
            <a:solidFill>
              <a:srgbClr val="2FD3C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ext 3"/>
          <p:cNvSpPr/>
          <p:nvPr/>
        </p:nvSpPr>
        <p:spPr>
          <a:xfrm>
            <a:off x="576072" y="338328"/>
            <a:ext cx="11795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GB" sz="900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CONTEXT</a:t>
            </a:r>
            <a:endParaRPr lang="en-GB" sz="900" noProof="0" dirty="0"/>
          </a:p>
        </p:txBody>
      </p:sp>
      <p:sp>
        <p:nvSpPr>
          <p:cNvPr id="7" name="Text 5"/>
          <p:cNvSpPr/>
          <p:nvPr/>
        </p:nvSpPr>
        <p:spPr>
          <a:xfrm>
            <a:off x="502920" y="676656"/>
            <a:ext cx="10424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29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Learning goals and roadmap</a:t>
            </a:r>
            <a:endParaRPr lang="en-GB" sz="2900" noProof="0" dirty="0"/>
          </a:p>
        </p:txBody>
      </p:sp>
      <p:sp>
        <p:nvSpPr>
          <p:cNvPr id="8" name="Shape 6"/>
          <p:cNvSpPr/>
          <p:nvPr/>
        </p:nvSpPr>
        <p:spPr>
          <a:xfrm>
            <a:off x="502920" y="1298448"/>
            <a:ext cx="11064240" cy="0"/>
          </a:xfrm>
          <a:prstGeom prst="line">
            <a:avLst/>
          </a:prstGeom>
          <a:noFill/>
          <a:ln w="10160">
            <a:solidFill>
              <a:srgbClr val="27506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1" name="Text 9"/>
          <p:cNvSpPr/>
          <p:nvPr/>
        </p:nvSpPr>
        <p:spPr>
          <a:xfrm>
            <a:off x="11155680" y="647395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GB" sz="950" b="1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GB" sz="950" noProof="0" dirty="0"/>
          </a:p>
        </p:txBody>
      </p:sp>
      <p:sp>
        <p:nvSpPr>
          <p:cNvPr id="13" name="Shape 10"/>
          <p:cNvSpPr/>
          <p:nvPr/>
        </p:nvSpPr>
        <p:spPr>
          <a:xfrm>
            <a:off x="868680" y="1728216"/>
            <a:ext cx="128016" cy="128016"/>
          </a:xfrm>
          <a:prstGeom prst="ellipse">
            <a:avLst/>
          </a:prstGeom>
          <a:solidFill>
            <a:srgbClr val="2FD3C4"/>
          </a:solidFill>
          <a:ln w="7620">
            <a:solidFill>
              <a:srgbClr val="2FD3C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4" name="Text 11"/>
          <p:cNvSpPr/>
          <p:nvPr/>
        </p:nvSpPr>
        <p:spPr>
          <a:xfrm>
            <a:off x="1088136" y="1691640"/>
            <a:ext cx="5815584" cy="4686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GB" sz="175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pressure scales without over-extrapolating between ecology and processing.</a:t>
            </a:r>
            <a:endParaRPr lang="en-GB" sz="1750" noProof="0" dirty="0"/>
          </a:p>
        </p:txBody>
      </p:sp>
      <p:sp>
        <p:nvSpPr>
          <p:cNvPr id="15" name="Shape 12"/>
          <p:cNvSpPr/>
          <p:nvPr/>
        </p:nvSpPr>
        <p:spPr>
          <a:xfrm>
            <a:off x="868680" y="2242566"/>
            <a:ext cx="128016" cy="128016"/>
          </a:xfrm>
          <a:prstGeom prst="ellipse">
            <a:avLst/>
          </a:prstGeom>
          <a:solidFill>
            <a:srgbClr val="2FD3C4"/>
          </a:solidFill>
          <a:ln w="7620">
            <a:solidFill>
              <a:srgbClr val="2FD3C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6" name="Text 13"/>
          <p:cNvSpPr/>
          <p:nvPr/>
        </p:nvSpPr>
        <p:spPr>
          <a:xfrm>
            <a:off x="1088136" y="2205990"/>
            <a:ext cx="5815584" cy="4686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GB" sz="175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why membranes, proteins, hydration and crowding are pressure-sensitive.</a:t>
            </a:r>
            <a:endParaRPr lang="en-GB" sz="1750" noProof="0" dirty="0"/>
          </a:p>
        </p:txBody>
      </p:sp>
      <p:sp>
        <p:nvSpPr>
          <p:cNvPr id="17" name="Shape 14"/>
          <p:cNvSpPr/>
          <p:nvPr/>
        </p:nvSpPr>
        <p:spPr>
          <a:xfrm>
            <a:off x="868680" y="2756916"/>
            <a:ext cx="128016" cy="128016"/>
          </a:xfrm>
          <a:prstGeom prst="ellipse">
            <a:avLst/>
          </a:prstGeom>
          <a:solidFill>
            <a:srgbClr val="2FD3C4"/>
          </a:solidFill>
          <a:ln w="7620">
            <a:solidFill>
              <a:srgbClr val="2FD3C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8" name="Text 15"/>
          <p:cNvSpPr/>
          <p:nvPr/>
        </p:nvSpPr>
        <p:spPr>
          <a:xfrm>
            <a:off x="1088136" y="2720340"/>
            <a:ext cx="5815584" cy="4686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GB" sz="175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experimental platforms while controlling decompression artefacts.</a:t>
            </a:r>
            <a:endParaRPr lang="en-GB" sz="1750" noProof="0" dirty="0"/>
          </a:p>
        </p:txBody>
      </p:sp>
      <p:sp>
        <p:nvSpPr>
          <p:cNvPr id="19" name="Shape 16"/>
          <p:cNvSpPr/>
          <p:nvPr/>
        </p:nvSpPr>
        <p:spPr>
          <a:xfrm>
            <a:off x="868680" y="3271266"/>
            <a:ext cx="128016" cy="128016"/>
          </a:xfrm>
          <a:prstGeom prst="ellipse">
            <a:avLst/>
          </a:prstGeom>
          <a:solidFill>
            <a:srgbClr val="2FD3C4"/>
          </a:solidFill>
          <a:ln w="7620">
            <a:solidFill>
              <a:srgbClr val="2FD3C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0" name="Text 17"/>
          <p:cNvSpPr/>
          <p:nvPr/>
        </p:nvSpPr>
        <p:spPr>
          <a:xfrm>
            <a:off x="1088136" y="3234690"/>
            <a:ext cx="5815584" cy="4686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5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Interpret HPP survival curves and limits in a mechanistic way.</a:t>
            </a:r>
            <a:endParaRPr lang="en-GB" sz="1750" noProof="0" dirty="0"/>
          </a:p>
        </p:txBody>
      </p:sp>
      <p:sp>
        <p:nvSpPr>
          <p:cNvPr id="21" name="Shape 18"/>
          <p:cNvSpPr/>
          <p:nvPr/>
        </p:nvSpPr>
        <p:spPr>
          <a:xfrm>
            <a:off x="2520696" y="4718304"/>
            <a:ext cx="192024" cy="0"/>
          </a:xfrm>
          <a:prstGeom prst="line">
            <a:avLst/>
          </a:prstGeom>
          <a:noFill/>
          <a:ln w="13970">
            <a:solidFill>
              <a:srgbClr val="275067"/>
            </a:solidFill>
            <a:prstDash val="solid"/>
            <a:tailEnd type="triangle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2" name="Shape 19"/>
          <p:cNvSpPr/>
          <p:nvPr/>
        </p:nvSpPr>
        <p:spPr>
          <a:xfrm>
            <a:off x="4291584" y="4718304"/>
            <a:ext cx="192024" cy="0"/>
          </a:xfrm>
          <a:prstGeom prst="line">
            <a:avLst/>
          </a:prstGeom>
          <a:noFill/>
          <a:ln w="13970">
            <a:solidFill>
              <a:srgbClr val="275067"/>
            </a:solidFill>
            <a:prstDash val="solid"/>
            <a:tailEnd type="triangle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3" name="Shape 20"/>
          <p:cNvSpPr/>
          <p:nvPr/>
        </p:nvSpPr>
        <p:spPr>
          <a:xfrm>
            <a:off x="6062472" y="4718304"/>
            <a:ext cx="192024" cy="0"/>
          </a:xfrm>
          <a:prstGeom prst="line">
            <a:avLst/>
          </a:prstGeom>
          <a:noFill/>
          <a:ln w="13970">
            <a:solidFill>
              <a:srgbClr val="275067"/>
            </a:solidFill>
            <a:prstDash val="solid"/>
            <a:tailEnd type="triangle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4" name="Shape 21"/>
          <p:cNvSpPr/>
          <p:nvPr/>
        </p:nvSpPr>
        <p:spPr>
          <a:xfrm>
            <a:off x="7833360" y="4718304"/>
            <a:ext cx="192024" cy="0"/>
          </a:xfrm>
          <a:prstGeom prst="line">
            <a:avLst/>
          </a:prstGeom>
          <a:noFill/>
          <a:ln w="13970">
            <a:solidFill>
              <a:srgbClr val="275067"/>
            </a:solidFill>
            <a:prstDash val="solid"/>
            <a:tailEnd type="triangle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5" name="Shape 22"/>
          <p:cNvSpPr/>
          <p:nvPr/>
        </p:nvSpPr>
        <p:spPr>
          <a:xfrm>
            <a:off x="9604248" y="4718304"/>
            <a:ext cx="192024" cy="0"/>
          </a:xfrm>
          <a:prstGeom prst="line">
            <a:avLst/>
          </a:prstGeom>
          <a:noFill/>
          <a:ln w="13970">
            <a:solidFill>
              <a:srgbClr val="275067"/>
            </a:solidFill>
            <a:prstDash val="solid"/>
            <a:tailEnd type="triangle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6" name="Shape 23"/>
          <p:cNvSpPr/>
          <p:nvPr/>
        </p:nvSpPr>
        <p:spPr>
          <a:xfrm>
            <a:off x="868680" y="4343400"/>
            <a:ext cx="1569720" cy="749808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66A6FF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7" name="Text 24"/>
          <p:cNvSpPr/>
          <p:nvPr/>
        </p:nvSpPr>
        <p:spPr>
          <a:xfrm>
            <a:off x="960120" y="4398264"/>
            <a:ext cx="138684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GB" sz="125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Scales</a:t>
            </a:r>
            <a:endParaRPr lang="en-GB" sz="1250" noProof="0" dirty="0"/>
          </a:p>
        </p:txBody>
      </p:sp>
      <p:sp>
        <p:nvSpPr>
          <p:cNvPr id="28" name="Shape 25"/>
          <p:cNvSpPr/>
          <p:nvPr/>
        </p:nvSpPr>
        <p:spPr>
          <a:xfrm>
            <a:off x="2639568" y="4343400"/>
            <a:ext cx="1569720" cy="749808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2FD3C4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9" name="Text 26"/>
          <p:cNvSpPr/>
          <p:nvPr/>
        </p:nvSpPr>
        <p:spPr>
          <a:xfrm>
            <a:off x="2731008" y="4398264"/>
            <a:ext cx="138684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GB" sz="125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Soft matter</a:t>
            </a:r>
            <a:endParaRPr lang="en-GB" sz="1250" noProof="0" dirty="0"/>
          </a:p>
        </p:txBody>
      </p:sp>
      <p:sp>
        <p:nvSpPr>
          <p:cNvPr id="30" name="Shape 27"/>
          <p:cNvSpPr/>
          <p:nvPr/>
        </p:nvSpPr>
        <p:spPr>
          <a:xfrm>
            <a:off x="4410456" y="4343400"/>
            <a:ext cx="1569720" cy="749808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66A6FF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31" name="Text 28"/>
          <p:cNvSpPr/>
          <p:nvPr/>
        </p:nvSpPr>
        <p:spPr>
          <a:xfrm>
            <a:off x="4501896" y="4398264"/>
            <a:ext cx="138684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GB" sz="125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Cells</a:t>
            </a:r>
            <a:endParaRPr lang="en-GB" sz="1250" noProof="0" dirty="0"/>
          </a:p>
        </p:txBody>
      </p:sp>
      <p:sp>
        <p:nvSpPr>
          <p:cNvPr id="32" name="Shape 29"/>
          <p:cNvSpPr/>
          <p:nvPr/>
        </p:nvSpPr>
        <p:spPr>
          <a:xfrm>
            <a:off x="6181344" y="4343400"/>
            <a:ext cx="1569720" cy="749808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2FD3C4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33" name="Text 30"/>
          <p:cNvSpPr/>
          <p:nvPr/>
        </p:nvSpPr>
        <p:spPr>
          <a:xfrm>
            <a:off x="6272784" y="4398264"/>
            <a:ext cx="138684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GB" sz="125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Methods</a:t>
            </a:r>
            <a:endParaRPr lang="en-GB" sz="1250" noProof="0" dirty="0"/>
          </a:p>
        </p:txBody>
      </p:sp>
      <p:sp>
        <p:nvSpPr>
          <p:cNvPr id="34" name="Shape 31"/>
          <p:cNvSpPr/>
          <p:nvPr/>
        </p:nvSpPr>
        <p:spPr>
          <a:xfrm>
            <a:off x="7952232" y="4343400"/>
            <a:ext cx="1569720" cy="749808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66A6FF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35" name="Text 32"/>
          <p:cNvSpPr/>
          <p:nvPr/>
        </p:nvSpPr>
        <p:spPr>
          <a:xfrm>
            <a:off x="8043672" y="4398264"/>
            <a:ext cx="138684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GB" sz="125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Applications</a:t>
            </a:r>
            <a:endParaRPr lang="en-GB" sz="1250" noProof="0" dirty="0"/>
          </a:p>
        </p:txBody>
      </p:sp>
      <p:sp>
        <p:nvSpPr>
          <p:cNvPr id="36" name="Shape 33"/>
          <p:cNvSpPr/>
          <p:nvPr/>
        </p:nvSpPr>
        <p:spPr>
          <a:xfrm>
            <a:off x="9723120" y="4343400"/>
            <a:ext cx="1569720" cy="749808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2FD3C4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37" name="Text 34"/>
          <p:cNvSpPr/>
          <p:nvPr/>
        </p:nvSpPr>
        <p:spPr>
          <a:xfrm>
            <a:off x="9814560" y="4398264"/>
            <a:ext cx="138684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GB" sz="125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 questions</a:t>
            </a:r>
            <a:endParaRPr lang="en-GB" sz="1250" noProof="0" dirty="0"/>
          </a:p>
        </p:txBody>
      </p:sp>
      <p:sp>
        <p:nvSpPr>
          <p:cNvPr id="38" name="Text 35"/>
          <p:cNvSpPr/>
          <p:nvPr/>
        </p:nvSpPr>
        <p:spPr>
          <a:xfrm>
            <a:off x="1005840" y="5532120"/>
            <a:ext cx="9875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GB" sz="16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 early-stage researchers: the goal is a reusable mental model, not a catalogue.</a:t>
            </a:r>
            <a:endParaRPr lang="en-GB" sz="1600" noProof="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625"/>
          </a:solidFill>
          <a:ln w="5080">
            <a:solidFill>
              <a:srgbClr val="07162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4" name="Shape 2"/>
          <p:cNvSpPr/>
          <p:nvPr/>
        </p:nvSpPr>
        <p:spPr>
          <a:xfrm>
            <a:off x="502920" y="320040"/>
            <a:ext cx="1325880" cy="256032"/>
          </a:xfrm>
          <a:prstGeom prst="roundRect">
            <a:avLst/>
          </a:prstGeom>
          <a:solidFill>
            <a:srgbClr val="F2C14E"/>
          </a:solidFill>
          <a:ln w="5080">
            <a:solidFill>
              <a:srgbClr val="F2C14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ext 3"/>
          <p:cNvSpPr/>
          <p:nvPr/>
        </p:nvSpPr>
        <p:spPr>
          <a:xfrm>
            <a:off x="576072" y="338328"/>
            <a:ext cx="11795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GB" sz="900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METHODS</a:t>
            </a:r>
            <a:endParaRPr lang="en-GB" sz="900" noProof="0" dirty="0"/>
          </a:p>
        </p:txBody>
      </p:sp>
      <p:sp>
        <p:nvSpPr>
          <p:cNvPr id="6" name="Text 4"/>
          <p:cNvSpPr/>
          <p:nvPr/>
        </p:nvSpPr>
        <p:spPr>
          <a:xfrm>
            <a:off x="1938528" y="320040"/>
            <a:ext cx="5303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0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method selection</a:t>
            </a:r>
            <a:endParaRPr lang="en-GB" sz="1000" noProof="0" dirty="0"/>
          </a:p>
        </p:txBody>
      </p:sp>
      <p:sp>
        <p:nvSpPr>
          <p:cNvPr id="7" name="Text 5"/>
          <p:cNvSpPr/>
          <p:nvPr/>
        </p:nvSpPr>
        <p:spPr>
          <a:xfrm>
            <a:off x="502920" y="676656"/>
            <a:ext cx="10424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29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Comparative table of core experimental methods</a:t>
            </a:r>
            <a:endParaRPr lang="en-GB" sz="2900" noProof="0" dirty="0"/>
          </a:p>
        </p:txBody>
      </p:sp>
      <p:sp>
        <p:nvSpPr>
          <p:cNvPr id="8" name="Shape 6"/>
          <p:cNvSpPr/>
          <p:nvPr/>
        </p:nvSpPr>
        <p:spPr>
          <a:xfrm>
            <a:off x="502920" y="1298448"/>
            <a:ext cx="11064240" cy="0"/>
          </a:xfrm>
          <a:prstGeom prst="line">
            <a:avLst/>
          </a:prstGeom>
          <a:noFill/>
          <a:ln w="10160">
            <a:solidFill>
              <a:srgbClr val="27506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1" name="Text 9"/>
          <p:cNvSpPr/>
          <p:nvPr/>
        </p:nvSpPr>
        <p:spPr>
          <a:xfrm>
            <a:off x="11155680" y="647395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GB" sz="950" b="1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28</a:t>
            </a:r>
            <a:endParaRPr lang="en-GB" sz="950" noProof="0" dirty="0"/>
          </a:p>
        </p:txBody>
      </p:sp>
      <p:pic>
        <p:nvPicPr>
          <p:cNvPr id="13" name="Image 0" descr="/mnt/data/hpp_image_pack/08_method_selection_matrix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" y="1353312"/>
            <a:ext cx="10881360" cy="489204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625"/>
          </a:solidFill>
          <a:ln w="5080">
            <a:solidFill>
              <a:srgbClr val="07162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4" name="Shape 2"/>
          <p:cNvSpPr/>
          <p:nvPr/>
        </p:nvSpPr>
        <p:spPr>
          <a:xfrm>
            <a:off x="502920" y="320040"/>
            <a:ext cx="1325880" cy="256032"/>
          </a:xfrm>
          <a:prstGeom prst="roundRect">
            <a:avLst/>
          </a:prstGeom>
          <a:solidFill>
            <a:srgbClr val="F2C14E"/>
          </a:solidFill>
          <a:ln w="5080">
            <a:solidFill>
              <a:srgbClr val="F2C14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ext 3"/>
          <p:cNvSpPr/>
          <p:nvPr/>
        </p:nvSpPr>
        <p:spPr>
          <a:xfrm>
            <a:off x="576072" y="338328"/>
            <a:ext cx="11795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GB" sz="900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METHODS</a:t>
            </a:r>
            <a:endParaRPr lang="en-GB" sz="900" noProof="0" dirty="0"/>
          </a:p>
        </p:txBody>
      </p:sp>
      <p:sp>
        <p:nvSpPr>
          <p:cNvPr id="6" name="Text 4"/>
          <p:cNvSpPr/>
          <p:nvPr/>
        </p:nvSpPr>
        <p:spPr>
          <a:xfrm>
            <a:off x="1938528" y="320040"/>
            <a:ext cx="5303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0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general principles, not a protocol</a:t>
            </a:r>
            <a:endParaRPr lang="en-GB" sz="1000" noProof="0" dirty="0"/>
          </a:p>
        </p:txBody>
      </p:sp>
      <p:sp>
        <p:nvSpPr>
          <p:cNvPr id="7" name="Text 5"/>
          <p:cNvSpPr/>
          <p:nvPr/>
        </p:nvSpPr>
        <p:spPr>
          <a:xfrm>
            <a:off x="502920" y="676656"/>
            <a:ext cx="10424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29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Safety and operational good practice</a:t>
            </a:r>
            <a:endParaRPr lang="en-GB" sz="2900" noProof="0" dirty="0"/>
          </a:p>
        </p:txBody>
      </p:sp>
      <p:sp>
        <p:nvSpPr>
          <p:cNvPr id="8" name="Shape 6"/>
          <p:cNvSpPr/>
          <p:nvPr/>
        </p:nvSpPr>
        <p:spPr>
          <a:xfrm>
            <a:off x="502920" y="1298448"/>
            <a:ext cx="11064240" cy="0"/>
          </a:xfrm>
          <a:prstGeom prst="line">
            <a:avLst/>
          </a:prstGeom>
          <a:noFill/>
          <a:ln w="10160">
            <a:solidFill>
              <a:srgbClr val="27506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1" name="Text 9"/>
          <p:cNvSpPr/>
          <p:nvPr/>
        </p:nvSpPr>
        <p:spPr>
          <a:xfrm>
            <a:off x="11155680" y="647395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GB" sz="950" b="1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29</a:t>
            </a:r>
            <a:endParaRPr lang="en-GB" sz="950" noProof="0" dirty="0"/>
          </a:p>
        </p:txBody>
      </p:sp>
      <p:sp>
        <p:nvSpPr>
          <p:cNvPr id="13" name="Shape 10"/>
          <p:cNvSpPr/>
          <p:nvPr/>
        </p:nvSpPr>
        <p:spPr>
          <a:xfrm>
            <a:off x="868680" y="1600200"/>
            <a:ext cx="2468880" cy="141732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FF5A78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4" name="Shape 11"/>
          <p:cNvSpPr/>
          <p:nvPr/>
        </p:nvSpPr>
        <p:spPr>
          <a:xfrm>
            <a:off x="868680" y="1600200"/>
            <a:ext cx="64008" cy="1417320"/>
          </a:xfrm>
          <a:prstGeom prst="rect">
            <a:avLst/>
          </a:prstGeom>
          <a:solidFill>
            <a:srgbClr val="FF5A78"/>
          </a:solidFill>
          <a:ln w="5080">
            <a:solidFill>
              <a:srgbClr val="FF5A7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5" name="Text 12"/>
          <p:cNvSpPr/>
          <p:nvPr/>
        </p:nvSpPr>
        <p:spPr>
          <a:xfrm>
            <a:off x="1033272" y="173736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Stored energy</a:t>
            </a:r>
            <a:endParaRPr lang="en-GB" sz="1700" noProof="0" dirty="0"/>
          </a:p>
        </p:txBody>
      </p:sp>
      <p:sp>
        <p:nvSpPr>
          <p:cNvPr id="16" name="Text 13"/>
          <p:cNvSpPr/>
          <p:nvPr/>
        </p:nvSpPr>
        <p:spPr>
          <a:xfrm>
            <a:off x="1033272" y="2130552"/>
            <a:ext cx="214884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3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treat pressure systems as energy-containing equipment</a:t>
            </a:r>
            <a:endParaRPr lang="en-GB" sz="1350" noProof="0" dirty="0"/>
          </a:p>
        </p:txBody>
      </p:sp>
      <p:sp>
        <p:nvSpPr>
          <p:cNvPr id="17" name="Shape 14"/>
          <p:cNvSpPr/>
          <p:nvPr/>
        </p:nvSpPr>
        <p:spPr>
          <a:xfrm>
            <a:off x="3520440" y="1600200"/>
            <a:ext cx="2468880" cy="141732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F2C14E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8" name="Shape 15"/>
          <p:cNvSpPr/>
          <p:nvPr/>
        </p:nvSpPr>
        <p:spPr>
          <a:xfrm>
            <a:off x="3520440" y="1600200"/>
            <a:ext cx="64008" cy="1417320"/>
          </a:xfrm>
          <a:prstGeom prst="rect">
            <a:avLst/>
          </a:prstGeom>
          <a:solidFill>
            <a:srgbClr val="F2C14E"/>
          </a:solidFill>
          <a:ln w="5080">
            <a:solidFill>
              <a:srgbClr val="F2C14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9" name="Text 16"/>
          <p:cNvSpPr/>
          <p:nvPr/>
        </p:nvSpPr>
        <p:spPr>
          <a:xfrm>
            <a:off x="3685032" y="173736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Vessel integrity</a:t>
            </a:r>
            <a:endParaRPr lang="en-GB" sz="1700" noProof="0" dirty="0"/>
          </a:p>
        </p:txBody>
      </p:sp>
      <p:sp>
        <p:nvSpPr>
          <p:cNvPr id="20" name="Text 17"/>
          <p:cNvSpPr/>
          <p:nvPr/>
        </p:nvSpPr>
        <p:spPr>
          <a:xfrm>
            <a:off x="3685032" y="2130552"/>
            <a:ext cx="214884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3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rated components, maintenance logs and interlocks</a:t>
            </a:r>
            <a:endParaRPr lang="en-GB" sz="1350" noProof="0" dirty="0"/>
          </a:p>
        </p:txBody>
      </p:sp>
      <p:sp>
        <p:nvSpPr>
          <p:cNvPr id="21" name="Shape 18"/>
          <p:cNvSpPr/>
          <p:nvPr/>
        </p:nvSpPr>
        <p:spPr>
          <a:xfrm>
            <a:off x="6172200" y="1600200"/>
            <a:ext cx="2468880" cy="141732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FF7A59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2" name="Shape 19"/>
          <p:cNvSpPr/>
          <p:nvPr/>
        </p:nvSpPr>
        <p:spPr>
          <a:xfrm>
            <a:off x="6172200" y="1600200"/>
            <a:ext cx="64008" cy="1417320"/>
          </a:xfrm>
          <a:prstGeom prst="rect">
            <a:avLst/>
          </a:prstGeom>
          <a:solidFill>
            <a:srgbClr val="FF7A59"/>
          </a:solidFill>
          <a:ln w="5080">
            <a:solidFill>
              <a:srgbClr val="FF7A59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3" name="Text 20"/>
          <p:cNvSpPr/>
          <p:nvPr/>
        </p:nvSpPr>
        <p:spPr>
          <a:xfrm>
            <a:off x="6336792" y="173736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Thermal control</a:t>
            </a:r>
            <a:endParaRPr lang="en-GB" sz="1700" noProof="0" dirty="0"/>
          </a:p>
        </p:txBody>
      </p:sp>
      <p:sp>
        <p:nvSpPr>
          <p:cNvPr id="24" name="Text 21"/>
          <p:cNvSpPr/>
          <p:nvPr/>
        </p:nvSpPr>
        <p:spPr>
          <a:xfrm>
            <a:off x="6336792" y="2130552"/>
            <a:ext cx="214884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3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compression heats; decompression cools; both affect biology</a:t>
            </a:r>
            <a:endParaRPr lang="en-GB" sz="1350" noProof="0" dirty="0"/>
          </a:p>
        </p:txBody>
      </p:sp>
      <p:sp>
        <p:nvSpPr>
          <p:cNvPr id="25" name="Shape 22"/>
          <p:cNvSpPr/>
          <p:nvPr/>
        </p:nvSpPr>
        <p:spPr>
          <a:xfrm>
            <a:off x="8823960" y="1600200"/>
            <a:ext cx="2468880" cy="141732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66D17E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6" name="Shape 23"/>
          <p:cNvSpPr/>
          <p:nvPr/>
        </p:nvSpPr>
        <p:spPr>
          <a:xfrm>
            <a:off x="8823960" y="1600200"/>
            <a:ext cx="64008" cy="1417320"/>
          </a:xfrm>
          <a:prstGeom prst="rect">
            <a:avLst/>
          </a:prstGeom>
          <a:solidFill>
            <a:srgbClr val="66D17E"/>
          </a:solidFill>
          <a:ln w="5080">
            <a:solidFill>
              <a:srgbClr val="66D1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7" name="Text 24"/>
          <p:cNvSpPr/>
          <p:nvPr/>
        </p:nvSpPr>
        <p:spPr>
          <a:xfrm>
            <a:off x="8988552" y="173736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Biosafety</a:t>
            </a:r>
            <a:endParaRPr lang="en-GB" sz="1700" noProof="0" dirty="0"/>
          </a:p>
        </p:txBody>
      </p:sp>
      <p:sp>
        <p:nvSpPr>
          <p:cNvPr id="28" name="Text 25"/>
          <p:cNvSpPr/>
          <p:nvPr/>
        </p:nvSpPr>
        <p:spPr>
          <a:xfrm>
            <a:off x="8988552" y="2130552"/>
            <a:ext cx="214884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3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contain viable organisms before, during and after treatment</a:t>
            </a:r>
            <a:endParaRPr lang="en-GB" sz="1350" noProof="0" dirty="0"/>
          </a:p>
        </p:txBody>
      </p:sp>
      <p:sp>
        <p:nvSpPr>
          <p:cNvPr id="29" name="Shape 26"/>
          <p:cNvSpPr/>
          <p:nvPr/>
        </p:nvSpPr>
        <p:spPr>
          <a:xfrm>
            <a:off x="1005840" y="4114800"/>
            <a:ext cx="10149840" cy="1143000"/>
          </a:xfrm>
          <a:prstGeom prst="roundRect">
            <a:avLst/>
          </a:prstGeom>
          <a:solidFill>
            <a:srgbClr val="0B2235"/>
          </a:solidFill>
          <a:ln w="5080">
            <a:solidFill>
              <a:srgbClr val="275067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30" name="Text 27"/>
          <p:cNvSpPr/>
          <p:nvPr/>
        </p:nvSpPr>
        <p:spPr>
          <a:xfrm>
            <a:off x="1371600" y="4462272"/>
            <a:ext cx="9418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GB" sz="24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microbiology under pressure is reproducible engineering plus reproducible biology</a:t>
            </a:r>
            <a:endParaRPr lang="en-GB" sz="2400" noProof="0" dirty="0"/>
          </a:p>
        </p:txBody>
      </p:sp>
      <p:sp>
        <p:nvSpPr>
          <p:cNvPr id="31" name="Text 28"/>
          <p:cNvSpPr/>
          <p:nvPr/>
        </p:nvSpPr>
        <p:spPr>
          <a:xfrm>
            <a:off x="1371600" y="5349240"/>
            <a:ext cx="9418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ctr">
              <a:buNone/>
            </a:pPr>
            <a:r>
              <a:rPr lang="en-GB" sz="14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Report compression rate, decompression rate, temperature profile, vessel loading, sample geometry and recovery conditions</a:t>
            </a:r>
            <a:endParaRPr lang="en-GB" sz="1450" noProof="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625"/>
          </a:solidFill>
          <a:ln w="5080">
            <a:solidFill>
              <a:srgbClr val="07162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4" name="Shape 2"/>
          <p:cNvSpPr/>
          <p:nvPr/>
        </p:nvSpPr>
        <p:spPr>
          <a:xfrm>
            <a:off x="640080" y="685800"/>
            <a:ext cx="1463040" cy="320040"/>
          </a:xfrm>
          <a:prstGeom prst="roundRect">
            <a:avLst/>
          </a:prstGeom>
          <a:solidFill>
            <a:srgbClr val="FF7A59"/>
          </a:solidFill>
          <a:ln w="5080">
            <a:solidFill>
              <a:srgbClr val="FF7A59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ext 3"/>
          <p:cNvSpPr/>
          <p:nvPr/>
        </p:nvSpPr>
        <p:spPr>
          <a:xfrm>
            <a:off x="713232" y="704088"/>
            <a:ext cx="131673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GB" sz="1000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APPLICATIONS</a:t>
            </a:r>
            <a:endParaRPr lang="en-GB" sz="1000" noProof="0" dirty="0"/>
          </a:p>
        </p:txBody>
      </p:sp>
      <p:sp>
        <p:nvSpPr>
          <p:cNvPr id="6" name="Text 4"/>
          <p:cNvSpPr/>
          <p:nvPr/>
        </p:nvSpPr>
        <p:spPr>
          <a:xfrm>
            <a:off x="658368" y="1417320"/>
            <a:ext cx="79095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GB" sz="52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Applications</a:t>
            </a:r>
            <a:endParaRPr lang="en-GB" sz="5200" noProof="0" dirty="0"/>
          </a:p>
          <a:p>
            <a:pPr marL="0" indent="0" algn="l">
              <a:buNone/>
            </a:pPr>
            <a:r>
              <a:rPr lang="en-GB" sz="52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and limits</a:t>
            </a:r>
            <a:endParaRPr lang="en-GB" sz="5200" noProof="0" dirty="0"/>
          </a:p>
        </p:txBody>
      </p:sp>
      <p:sp>
        <p:nvSpPr>
          <p:cNvPr id="7" name="Text 5"/>
          <p:cNvSpPr/>
          <p:nvPr/>
        </p:nvSpPr>
        <p:spPr>
          <a:xfrm>
            <a:off x="713232" y="2926080"/>
            <a:ext cx="6858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21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From microbial inactivation to translation gaps in real matrices.</a:t>
            </a:r>
            <a:endParaRPr lang="en-GB" sz="2100" noProof="0" dirty="0"/>
          </a:p>
        </p:txBody>
      </p:sp>
      <p:sp>
        <p:nvSpPr>
          <p:cNvPr id="8" name="Text 6"/>
          <p:cNvSpPr/>
          <p:nvPr/>
        </p:nvSpPr>
        <p:spPr>
          <a:xfrm>
            <a:off x="9144000" y="960120"/>
            <a:ext cx="22402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GB" sz="6400" b="1" noProof="0" dirty="0">
                <a:solidFill>
                  <a:srgbClr val="FF7A5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04</a:t>
            </a:r>
            <a:endParaRPr lang="en-GB" sz="6400" noProof="0" dirty="0"/>
          </a:p>
        </p:txBody>
      </p:sp>
      <p:sp>
        <p:nvSpPr>
          <p:cNvPr id="11" name="Text 9"/>
          <p:cNvSpPr/>
          <p:nvPr/>
        </p:nvSpPr>
        <p:spPr>
          <a:xfrm>
            <a:off x="11155680" y="647395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GB" sz="950" b="1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30</a:t>
            </a:r>
            <a:endParaRPr lang="en-GB" sz="950" noProof="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625"/>
          </a:solidFill>
          <a:ln w="5080">
            <a:solidFill>
              <a:srgbClr val="07162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4" name="Shape 2"/>
          <p:cNvSpPr/>
          <p:nvPr/>
        </p:nvSpPr>
        <p:spPr>
          <a:xfrm>
            <a:off x="502920" y="320040"/>
            <a:ext cx="1325880" cy="256032"/>
          </a:xfrm>
          <a:prstGeom prst="roundRect">
            <a:avLst/>
          </a:prstGeom>
          <a:solidFill>
            <a:srgbClr val="FF7A59"/>
          </a:solidFill>
          <a:ln w="5080">
            <a:solidFill>
              <a:srgbClr val="FF7A59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ext 3"/>
          <p:cNvSpPr/>
          <p:nvPr/>
        </p:nvSpPr>
        <p:spPr>
          <a:xfrm>
            <a:off x="576072" y="338328"/>
            <a:ext cx="11795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GB" sz="900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APPLICATIONS</a:t>
            </a:r>
            <a:endParaRPr lang="en-GB" sz="900" noProof="0" dirty="0"/>
          </a:p>
        </p:txBody>
      </p:sp>
      <p:sp>
        <p:nvSpPr>
          <p:cNvPr id="6" name="Text 4"/>
          <p:cNvSpPr/>
          <p:nvPr/>
        </p:nvSpPr>
        <p:spPr>
          <a:xfrm>
            <a:off x="1938528" y="320040"/>
            <a:ext cx="5303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0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physics, multiple objectives</a:t>
            </a:r>
            <a:endParaRPr lang="en-GB" sz="1000" noProof="0" dirty="0"/>
          </a:p>
        </p:txBody>
      </p:sp>
      <p:sp>
        <p:nvSpPr>
          <p:cNvPr id="7" name="Text 5"/>
          <p:cNvSpPr/>
          <p:nvPr/>
        </p:nvSpPr>
        <p:spPr>
          <a:xfrm>
            <a:off x="502920" y="676656"/>
            <a:ext cx="10424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29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Application landscape</a:t>
            </a:r>
            <a:endParaRPr lang="en-GB" sz="2900" noProof="0" dirty="0"/>
          </a:p>
        </p:txBody>
      </p:sp>
      <p:sp>
        <p:nvSpPr>
          <p:cNvPr id="8" name="Shape 6"/>
          <p:cNvSpPr/>
          <p:nvPr/>
        </p:nvSpPr>
        <p:spPr>
          <a:xfrm>
            <a:off x="502920" y="1298448"/>
            <a:ext cx="11064240" cy="0"/>
          </a:xfrm>
          <a:prstGeom prst="line">
            <a:avLst/>
          </a:prstGeom>
          <a:noFill/>
          <a:ln w="10160">
            <a:solidFill>
              <a:srgbClr val="27506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1" name="Text 9"/>
          <p:cNvSpPr/>
          <p:nvPr/>
        </p:nvSpPr>
        <p:spPr>
          <a:xfrm>
            <a:off x="11155680" y="647395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GB" sz="950" b="1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31</a:t>
            </a:r>
            <a:endParaRPr lang="en-GB" sz="950" noProof="0" dirty="0"/>
          </a:p>
        </p:txBody>
      </p:sp>
      <p:sp>
        <p:nvSpPr>
          <p:cNvPr id="13" name="Shape 10"/>
          <p:cNvSpPr/>
          <p:nvPr/>
        </p:nvSpPr>
        <p:spPr>
          <a:xfrm>
            <a:off x="868680" y="1600200"/>
            <a:ext cx="2606040" cy="160020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FF7A59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4" name="Shape 11"/>
          <p:cNvSpPr/>
          <p:nvPr/>
        </p:nvSpPr>
        <p:spPr>
          <a:xfrm>
            <a:off x="868680" y="1600200"/>
            <a:ext cx="64008" cy="1600200"/>
          </a:xfrm>
          <a:prstGeom prst="rect">
            <a:avLst/>
          </a:prstGeom>
          <a:solidFill>
            <a:srgbClr val="FF7A59"/>
          </a:solidFill>
          <a:ln w="5080">
            <a:solidFill>
              <a:srgbClr val="FF7A59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5" name="Text 12"/>
          <p:cNvSpPr/>
          <p:nvPr/>
        </p:nvSpPr>
        <p:spPr>
          <a:xfrm>
            <a:off x="1033272" y="1737360"/>
            <a:ext cx="2331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Food HPP</a:t>
            </a:r>
            <a:endParaRPr lang="en-GB" sz="1700" noProof="0" dirty="0"/>
          </a:p>
        </p:txBody>
      </p:sp>
      <p:sp>
        <p:nvSpPr>
          <p:cNvPr id="16" name="Text 13"/>
          <p:cNvSpPr/>
          <p:nvPr/>
        </p:nvSpPr>
        <p:spPr>
          <a:xfrm>
            <a:off x="1033272" y="2130552"/>
            <a:ext cx="2286000" cy="10058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3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safe, fresh-like products; pathogen and spoilage control</a:t>
            </a:r>
            <a:endParaRPr lang="en-GB" sz="1350" noProof="0" dirty="0"/>
          </a:p>
        </p:txBody>
      </p:sp>
      <p:sp>
        <p:nvSpPr>
          <p:cNvPr id="17" name="Shape 14"/>
          <p:cNvSpPr/>
          <p:nvPr/>
        </p:nvSpPr>
        <p:spPr>
          <a:xfrm>
            <a:off x="3657600" y="1600200"/>
            <a:ext cx="2606040" cy="160020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A78BFA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8" name="Shape 15"/>
          <p:cNvSpPr/>
          <p:nvPr/>
        </p:nvSpPr>
        <p:spPr>
          <a:xfrm>
            <a:off x="3657600" y="1600200"/>
            <a:ext cx="64008" cy="1600200"/>
          </a:xfrm>
          <a:prstGeom prst="rect">
            <a:avLst/>
          </a:prstGeom>
          <a:solidFill>
            <a:srgbClr val="A78BFA"/>
          </a:solidFill>
          <a:ln w="5080">
            <a:solidFill>
              <a:srgbClr val="A78B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9" name="Text 16"/>
          <p:cNvSpPr/>
          <p:nvPr/>
        </p:nvSpPr>
        <p:spPr>
          <a:xfrm>
            <a:off x="3822192" y="1737360"/>
            <a:ext cx="2331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Pharma / cosmetics</a:t>
            </a:r>
            <a:endParaRPr lang="en-GB" sz="1700" noProof="0" dirty="0"/>
          </a:p>
        </p:txBody>
      </p:sp>
      <p:sp>
        <p:nvSpPr>
          <p:cNvPr id="20" name="Text 17"/>
          <p:cNvSpPr/>
          <p:nvPr/>
        </p:nvSpPr>
        <p:spPr>
          <a:xfrm>
            <a:off x="3822192" y="2130552"/>
            <a:ext cx="2286000" cy="10058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3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bioburden reduction, formulation stress tests, sensitive matrices</a:t>
            </a:r>
            <a:endParaRPr lang="en-GB" sz="1350" noProof="0" dirty="0"/>
          </a:p>
        </p:txBody>
      </p:sp>
      <p:sp>
        <p:nvSpPr>
          <p:cNvPr id="21" name="Shape 18"/>
          <p:cNvSpPr/>
          <p:nvPr/>
        </p:nvSpPr>
        <p:spPr>
          <a:xfrm>
            <a:off x="6446520" y="1600200"/>
            <a:ext cx="2606040" cy="160020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66D17E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2" name="Shape 19"/>
          <p:cNvSpPr/>
          <p:nvPr/>
        </p:nvSpPr>
        <p:spPr>
          <a:xfrm>
            <a:off x="6446520" y="1600200"/>
            <a:ext cx="64008" cy="1600200"/>
          </a:xfrm>
          <a:prstGeom prst="rect">
            <a:avLst/>
          </a:prstGeom>
          <a:solidFill>
            <a:srgbClr val="66D17E"/>
          </a:solidFill>
          <a:ln w="5080">
            <a:solidFill>
              <a:srgbClr val="66D1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3" name="Text 20"/>
          <p:cNvSpPr/>
          <p:nvPr/>
        </p:nvSpPr>
        <p:spPr>
          <a:xfrm>
            <a:off x="6611112" y="1737360"/>
            <a:ext cx="2331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Biotechnology</a:t>
            </a:r>
            <a:endParaRPr lang="en-GB" sz="1700" noProof="0" dirty="0"/>
          </a:p>
        </p:txBody>
      </p:sp>
      <p:sp>
        <p:nvSpPr>
          <p:cNvPr id="24" name="Text 21"/>
          <p:cNvSpPr/>
          <p:nvPr/>
        </p:nvSpPr>
        <p:spPr>
          <a:xfrm>
            <a:off x="6611112" y="2130552"/>
            <a:ext cx="2286000" cy="10058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3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pressure as perturbation tool for enzymes and cells</a:t>
            </a:r>
            <a:endParaRPr lang="en-GB" sz="1350" noProof="0" dirty="0"/>
          </a:p>
        </p:txBody>
      </p:sp>
      <p:sp>
        <p:nvSpPr>
          <p:cNvPr id="25" name="Shape 22"/>
          <p:cNvSpPr/>
          <p:nvPr/>
        </p:nvSpPr>
        <p:spPr>
          <a:xfrm>
            <a:off x="9235440" y="1600200"/>
            <a:ext cx="2057400" cy="160020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66A6FF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6" name="Shape 23"/>
          <p:cNvSpPr/>
          <p:nvPr/>
        </p:nvSpPr>
        <p:spPr>
          <a:xfrm>
            <a:off x="9235440" y="1600200"/>
            <a:ext cx="64008" cy="1600200"/>
          </a:xfrm>
          <a:prstGeom prst="rect">
            <a:avLst/>
          </a:prstGeom>
          <a:solidFill>
            <a:srgbClr val="66A6FF"/>
          </a:solidFill>
          <a:ln w="5080">
            <a:solidFill>
              <a:srgbClr val="66A6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7" name="Text 24"/>
          <p:cNvSpPr/>
          <p:nvPr/>
        </p:nvSpPr>
        <p:spPr>
          <a:xfrm>
            <a:off x="9400032" y="1737360"/>
            <a:ext cx="1783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Ecology</a:t>
            </a:r>
            <a:endParaRPr lang="en-GB" sz="1700" noProof="0" dirty="0"/>
          </a:p>
        </p:txBody>
      </p:sp>
      <p:sp>
        <p:nvSpPr>
          <p:cNvPr id="28" name="Text 25"/>
          <p:cNvSpPr/>
          <p:nvPr/>
        </p:nvSpPr>
        <p:spPr>
          <a:xfrm>
            <a:off x="9400032" y="2130552"/>
            <a:ext cx="1737360" cy="10058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3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deep life, subsurface, astrobiology analogues</a:t>
            </a:r>
            <a:endParaRPr lang="en-GB" sz="1350" noProof="0" dirty="0"/>
          </a:p>
        </p:txBody>
      </p:sp>
      <p:sp>
        <p:nvSpPr>
          <p:cNvPr id="29" name="Text 26"/>
          <p:cNvSpPr/>
          <p:nvPr/>
        </p:nvSpPr>
        <p:spPr>
          <a:xfrm>
            <a:off x="1280160" y="4114800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GB" sz="26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same mechanism can be useful or harmful depending on the application</a:t>
            </a:r>
            <a:endParaRPr lang="en-GB" sz="2600" noProof="0" dirty="0"/>
          </a:p>
        </p:txBody>
      </p:sp>
      <p:sp>
        <p:nvSpPr>
          <p:cNvPr id="30" name="Text 27"/>
          <p:cNvSpPr/>
          <p:nvPr/>
        </p:nvSpPr>
        <p:spPr>
          <a:xfrm>
            <a:off x="1280160" y="4709160"/>
            <a:ext cx="9509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GB" sz="16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HPP we want irreversible injury; in deep-sea microbiology we try not to create it</a:t>
            </a:r>
            <a:endParaRPr lang="en-GB" sz="1650" noProof="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625"/>
          </a:solidFill>
          <a:ln w="5080">
            <a:solidFill>
              <a:srgbClr val="07162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4" name="Shape 2"/>
          <p:cNvSpPr/>
          <p:nvPr/>
        </p:nvSpPr>
        <p:spPr>
          <a:xfrm>
            <a:off x="502920" y="320040"/>
            <a:ext cx="1325880" cy="256032"/>
          </a:xfrm>
          <a:prstGeom prst="roundRect">
            <a:avLst/>
          </a:prstGeom>
          <a:solidFill>
            <a:srgbClr val="FF7A59"/>
          </a:solidFill>
          <a:ln w="5080">
            <a:solidFill>
              <a:srgbClr val="FF7A59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ext 3"/>
          <p:cNvSpPr/>
          <p:nvPr/>
        </p:nvSpPr>
        <p:spPr>
          <a:xfrm>
            <a:off x="576072" y="338328"/>
            <a:ext cx="11795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GB" sz="900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APPLICATIONS</a:t>
            </a:r>
            <a:endParaRPr lang="en-GB" sz="900" noProof="0" dirty="0"/>
          </a:p>
        </p:txBody>
      </p:sp>
      <p:sp>
        <p:nvSpPr>
          <p:cNvPr id="6" name="Text 4"/>
          <p:cNvSpPr/>
          <p:nvPr/>
        </p:nvSpPr>
        <p:spPr>
          <a:xfrm>
            <a:off x="1938528" y="320040"/>
            <a:ext cx="5303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0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post-packaging pressure treatment</a:t>
            </a:r>
            <a:endParaRPr lang="en-GB" sz="1000" noProof="0" dirty="0"/>
          </a:p>
        </p:txBody>
      </p:sp>
      <p:sp>
        <p:nvSpPr>
          <p:cNvPr id="7" name="Text 5"/>
          <p:cNvSpPr/>
          <p:nvPr/>
        </p:nvSpPr>
        <p:spPr>
          <a:xfrm>
            <a:off x="502920" y="676656"/>
            <a:ext cx="10424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29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High-pressure processing in foods</a:t>
            </a:r>
            <a:endParaRPr lang="en-GB" sz="2900" noProof="0" dirty="0"/>
          </a:p>
        </p:txBody>
      </p:sp>
      <p:sp>
        <p:nvSpPr>
          <p:cNvPr id="8" name="Shape 6"/>
          <p:cNvSpPr/>
          <p:nvPr/>
        </p:nvSpPr>
        <p:spPr>
          <a:xfrm>
            <a:off x="502920" y="1298448"/>
            <a:ext cx="11064240" cy="0"/>
          </a:xfrm>
          <a:prstGeom prst="line">
            <a:avLst/>
          </a:prstGeom>
          <a:noFill/>
          <a:ln w="10160">
            <a:solidFill>
              <a:srgbClr val="27506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0" name="Text 8"/>
          <p:cNvSpPr/>
          <p:nvPr/>
        </p:nvSpPr>
        <p:spPr>
          <a:xfrm>
            <a:off x="4480560" y="6510528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GB" sz="750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Aganovic et al. 2021; HPP reviews</a:t>
            </a:r>
            <a:endParaRPr lang="en-GB" sz="750" noProof="0" dirty="0"/>
          </a:p>
        </p:txBody>
      </p:sp>
      <p:sp>
        <p:nvSpPr>
          <p:cNvPr id="11" name="Text 9"/>
          <p:cNvSpPr/>
          <p:nvPr/>
        </p:nvSpPr>
        <p:spPr>
          <a:xfrm>
            <a:off x="11155680" y="647395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GB" sz="950" b="1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32</a:t>
            </a:r>
            <a:endParaRPr lang="en-GB" sz="950" noProof="0" dirty="0"/>
          </a:p>
        </p:txBody>
      </p:sp>
      <p:sp>
        <p:nvSpPr>
          <p:cNvPr id="13" name="Shape 10"/>
          <p:cNvSpPr/>
          <p:nvPr/>
        </p:nvSpPr>
        <p:spPr>
          <a:xfrm>
            <a:off x="2482596" y="2308860"/>
            <a:ext cx="192024" cy="0"/>
          </a:xfrm>
          <a:prstGeom prst="line">
            <a:avLst/>
          </a:prstGeom>
          <a:noFill/>
          <a:ln w="13970">
            <a:solidFill>
              <a:srgbClr val="275067"/>
            </a:solidFill>
            <a:prstDash val="solid"/>
            <a:tailEnd type="triangle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4" name="Shape 11"/>
          <p:cNvSpPr/>
          <p:nvPr/>
        </p:nvSpPr>
        <p:spPr>
          <a:xfrm>
            <a:off x="4306824" y="2308860"/>
            <a:ext cx="192024" cy="0"/>
          </a:xfrm>
          <a:prstGeom prst="line">
            <a:avLst/>
          </a:prstGeom>
          <a:noFill/>
          <a:ln w="13970">
            <a:solidFill>
              <a:srgbClr val="275067"/>
            </a:solidFill>
            <a:prstDash val="solid"/>
            <a:tailEnd type="triangle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5" name="Shape 12"/>
          <p:cNvSpPr/>
          <p:nvPr/>
        </p:nvSpPr>
        <p:spPr>
          <a:xfrm>
            <a:off x="6131052" y="2308860"/>
            <a:ext cx="192024" cy="0"/>
          </a:xfrm>
          <a:prstGeom prst="line">
            <a:avLst/>
          </a:prstGeom>
          <a:noFill/>
          <a:ln w="13970">
            <a:solidFill>
              <a:srgbClr val="275067"/>
            </a:solidFill>
            <a:prstDash val="solid"/>
            <a:tailEnd type="triangle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6" name="Shape 13"/>
          <p:cNvSpPr/>
          <p:nvPr/>
        </p:nvSpPr>
        <p:spPr>
          <a:xfrm>
            <a:off x="7955280" y="2308860"/>
            <a:ext cx="192024" cy="0"/>
          </a:xfrm>
          <a:prstGeom prst="line">
            <a:avLst/>
          </a:prstGeom>
          <a:noFill/>
          <a:ln w="13970">
            <a:solidFill>
              <a:srgbClr val="275067"/>
            </a:solidFill>
            <a:prstDash val="solid"/>
            <a:tailEnd type="triangle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7" name="Shape 14"/>
          <p:cNvSpPr/>
          <p:nvPr/>
        </p:nvSpPr>
        <p:spPr>
          <a:xfrm>
            <a:off x="9779508" y="2308860"/>
            <a:ext cx="192024" cy="0"/>
          </a:xfrm>
          <a:prstGeom prst="line">
            <a:avLst/>
          </a:prstGeom>
          <a:noFill/>
          <a:ln w="13970">
            <a:solidFill>
              <a:srgbClr val="275067"/>
            </a:solidFill>
            <a:prstDash val="solid"/>
            <a:tailEnd type="triangle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8" name="Shape 15"/>
          <p:cNvSpPr/>
          <p:nvPr/>
        </p:nvSpPr>
        <p:spPr>
          <a:xfrm>
            <a:off x="777240" y="1828800"/>
            <a:ext cx="1623060" cy="96012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66A6FF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9" name="Text 16"/>
          <p:cNvSpPr/>
          <p:nvPr/>
        </p:nvSpPr>
        <p:spPr>
          <a:xfrm>
            <a:off x="868680" y="1883664"/>
            <a:ext cx="1440180" cy="8503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GB" sz="125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packaged food</a:t>
            </a:r>
            <a:endParaRPr lang="en-GB" sz="1250" noProof="0" dirty="0"/>
          </a:p>
        </p:txBody>
      </p:sp>
      <p:sp>
        <p:nvSpPr>
          <p:cNvPr id="20" name="Shape 17"/>
          <p:cNvSpPr/>
          <p:nvPr/>
        </p:nvSpPr>
        <p:spPr>
          <a:xfrm>
            <a:off x="2601468" y="1828800"/>
            <a:ext cx="1623060" cy="96012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FF7A59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1" name="Text 18"/>
          <p:cNvSpPr/>
          <p:nvPr/>
        </p:nvSpPr>
        <p:spPr>
          <a:xfrm>
            <a:off x="2692908" y="1883664"/>
            <a:ext cx="1440180" cy="8503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GB" sz="125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pressure vessel</a:t>
            </a:r>
            <a:endParaRPr lang="en-GB" sz="1250" noProof="0" dirty="0"/>
          </a:p>
        </p:txBody>
      </p:sp>
      <p:sp>
        <p:nvSpPr>
          <p:cNvPr id="22" name="Shape 19"/>
          <p:cNvSpPr/>
          <p:nvPr/>
        </p:nvSpPr>
        <p:spPr>
          <a:xfrm>
            <a:off x="4425696" y="1828800"/>
            <a:ext cx="1623060" cy="96012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66A6FF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3" name="Text 20"/>
          <p:cNvSpPr/>
          <p:nvPr/>
        </p:nvSpPr>
        <p:spPr>
          <a:xfrm>
            <a:off x="4517136" y="1883664"/>
            <a:ext cx="1440180" cy="8503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GB" sz="125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water medium</a:t>
            </a:r>
            <a:endParaRPr lang="en-GB" sz="1250" noProof="0" dirty="0"/>
          </a:p>
        </p:txBody>
      </p:sp>
      <p:sp>
        <p:nvSpPr>
          <p:cNvPr id="24" name="Shape 21"/>
          <p:cNvSpPr/>
          <p:nvPr/>
        </p:nvSpPr>
        <p:spPr>
          <a:xfrm>
            <a:off x="6249924" y="1828800"/>
            <a:ext cx="1623060" cy="96012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FF7A59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5" name="Text 22"/>
          <p:cNvSpPr/>
          <p:nvPr/>
        </p:nvSpPr>
        <p:spPr>
          <a:xfrm>
            <a:off x="6341364" y="1883664"/>
            <a:ext cx="1440180" cy="8503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GB" sz="125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400–600 MPa</a:t>
            </a:r>
            <a:endParaRPr lang="en-GB" sz="1250" noProof="0" dirty="0"/>
          </a:p>
        </p:txBody>
      </p:sp>
      <p:sp>
        <p:nvSpPr>
          <p:cNvPr id="26" name="Shape 23"/>
          <p:cNvSpPr/>
          <p:nvPr/>
        </p:nvSpPr>
        <p:spPr>
          <a:xfrm>
            <a:off x="8074152" y="1828800"/>
            <a:ext cx="1623060" cy="96012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66A6FF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7" name="Text 24"/>
          <p:cNvSpPr/>
          <p:nvPr/>
        </p:nvSpPr>
        <p:spPr>
          <a:xfrm>
            <a:off x="8165592" y="1883664"/>
            <a:ext cx="1440180" cy="8503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GB" sz="125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hold + release</a:t>
            </a:r>
            <a:endParaRPr lang="en-GB" sz="1250" noProof="0" dirty="0"/>
          </a:p>
        </p:txBody>
      </p:sp>
      <p:sp>
        <p:nvSpPr>
          <p:cNvPr id="28" name="Shape 25"/>
          <p:cNvSpPr/>
          <p:nvPr/>
        </p:nvSpPr>
        <p:spPr>
          <a:xfrm>
            <a:off x="9898380" y="1828800"/>
            <a:ext cx="1623060" cy="96012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FF7A59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9" name="Text 26"/>
          <p:cNvSpPr/>
          <p:nvPr/>
        </p:nvSpPr>
        <p:spPr>
          <a:xfrm>
            <a:off x="9989820" y="1883664"/>
            <a:ext cx="1440180" cy="8503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GB" sz="125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chilled shelf life</a:t>
            </a:r>
            <a:endParaRPr lang="en-GB" sz="1250" noProof="0" dirty="0"/>
          </a:p>
        </p:txBody>
      </p:sp>
      <p:sp>
        <p:nvSpPr>
          <p:cNvPr id="30" name="Shape 27"/>
          <p:cNvSpPr/>
          <p:nvPr/>
        </p:nvSpPr>
        <p:spPr>
          <a:xfrm>
            <a:off x="914400" y="3657600"/>
            <a:ext cx="3017520" cy="123444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66D17E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31" name="Shape 28"/>
          <p:cNvSpPr/>
          <p:nvPr/>
        </p:nvSpPr>
        <p:spPr>
          <a:xfrm>
            <a:off x="914400" y="3657600"/>
            <a:ext cx="64008" cy="1234440"/>
          </a:xfrm>
          <a:prstGeom prst="rect">
            <a:avLst/>
          </a:prstGeom>
          <a:solidFill>
            <a:srgbClr val="66D17E"/>
          </a:solidFill>
          <a:ln w="5080">
            <a:solidFill>
              <a:srgbClr val="66D1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32" name="Text 29"/>
          <p:cNvSpPr/>
          <p:nvPr/>
        </p:nvSpPr>
        <p:spPr>
          <a:xfrm>
            <a:off x="1078992" y="379476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Main advantage</a:t>
            </a:r>
            <a:endParaRPr lang="en-GB" sz="1700" noProof="0" dirty="0"/>
          </a:p>
        </p:txBody>
      </p:sp>
      <p:sp>
        <p:nvSpPr>
          <p:cNvPr id="33" name="Text 30"/>
          <p:cNvSpPr/>
          <p:nvPr/>
        </p:nvSpPr>
        <p:spPr>
          <a:xfrm>
            <a:off x="1078992" y="4187952"/>
            <a:ext cx="269748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3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inactivates many vegetative cells with limited covalent chemistry</a:t>
            </a:r>
            <a:endParaRPr lang="en-GB" sz="1350" noProof="0" dirty="0"/>
          </a:p>
        </p:txBody>
      </p:sp>
      <p:sp>
        <p:nvSpPr>
          <p:cNvPr id="34" name="Shape 31"/>
          <p:cNvSpPr/>
          <p:nvPr/>
        </p:nvSpPr>
        <p:spPr>
          <a:xfrm>
            <a:off x="4572000" y="3657600"/>
            <a:ext cx="3017520" cy="123444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F2C14E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35" name="Shape 32"/>
          <p:cNvSpPr/>
          <p:nvPr/>
        </p:nvSpPr>
        <p:spPr>
          <a:xfrm>
            <a:off x="4572000" y="3657600"/>
            <a:ext cx="64008" cy="1234440"/>
          </a:xfrm>
          <a:prstGeom prst="rect">
            <a:avLst/>
          </a:prstGeom>
          <a:solidFill>
            <a:srgbClr val="F2C14E"/>
          </a:solidFill>
          <a:ln w="5080">
            <a:solidFill>
              <a:srgbClr val="F2C14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36" name="Text 33"/>
          <p:cNvSpPr/>
          <p:nvPr/>
        </p:nvSpPr>
        <p:spPr>
          <a:xfrm>
            <a:off x="4736592" y="379476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Main caution</a:t>
            </a:r>
            <a:endParaRPr lang="en-GB" sz="1700" noProof="0" dirty="0"/>
          </a:p>
        </p:txBody>
      </p:sp>
      <p:sp>
        <p:nvSpPr>
          <p:cNvPr id="37" name="Text 34"/>
          <p:cNvSpPr/>
          <p:nvPr/>
        </p:nvSpPr>
        <p:spPr>
          <a:xfrm>
            <a:off x="4736592" y="4187952"/>
            <a:ext cx="269748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3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spores, matrix protection and recovery can dominate validation</a:t>
            </a:r>
            <a:endParaRPr lang="en-GB" sz="1350" noProof="0" dirty="0"/>
          </a:p>
        </p:txBody>
      </p:sp>
      <p:sp>
        <p:nvSpPr>
          <p:cNvPr id="38" name="Shape 35"/>
          <p:cNvSpPr/>
          <p:nvPr/>
        </p:nvSpPr>
        <p:spPr>
          <a:xfrm>
            <a:off x="8229600" y="3657600"/>
            <a:ext cx="3017520" cy="123444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FF7A59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39" name="Shape 36"/>
          <p:cNvSpPr/>
          <p:nvPr/>
        </p:nvSpPr>
        <p:spPr>
          <a:xfrm>
            <a:off x="8229600" y="3657600"/>
            <a:ext cx="64008" cy="1234440"/>
          </a:xfrm>
          <a:prstGeom prst="rect">
            <a:avLst/>
          </a:prstGeom>
          <a:solidFill>
            <a:srgbClr val="FF7A59"/>
          </a:solidFill>
          <a:ln w="5080">
            <a:solidFill>
              <a:srgbClr val="FF7A59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40" name="Text 37"/>
          <p:cNvSpPr/>
          <p:nvPr/>
        </p:nvSpPr>
        <p:spPr>
          <a:xfrm>
            <a:off x="8394192" y="379476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Main design variable</a:t>
            </a:r>
            <a:endParaRPr lang="en-GB" sz="1700" noProof="0" dirty="0"/>
          </a:p>
        </p:txBody>
      </p:sp>
      <p:sp>
        <p:nvSpPr>
          <p:cNvPr id="41" name="Text 38"/>
          <p:cNvSpPr/>
          <p:nvPr/>
        </p:nvSpPr>
        <p:spPr>
          <a:xfrm>
            <a:off x="8394192" y="4187952"/>
            <a:ext cx="269748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3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pressure, temperature, pH, aw and product structure together</a:t>
            </a:r>
            <a:endParaRPr lang="en-GB" sz="1350" noProof="0" dirty="0"/>
          </a:p>
        </p:txBody>
      </p:sp>
      <p:sp>
        <p:nvSpPr>
          <p:cNvPr id="42" name="Text 39"/>
          <p:cNvSpPr/>
          <p:nvPr/>
        </p:nvSpPr>
        <p:spPr>
          <a:xfrm>
            <a:off x="1005840" y="5486400"/>
            <a:ext cx="10149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ctr">
              <a:buNone/>
            </a:pPr>
            <a:r>
              <a:rPr lang="en-GB" sz="21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HPP is not just “MPa × minutes”: it is product-specific microbial ecology under compression.</a:t>
            </a:r>
            <a:endParaRPr lang="en-GB" sz="2100" noProof="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625"/>
          </a:solidFill>
          <a:ln w="5080">
            <a:solidFill>
              <a:srgbClr val="07162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4" name="Shape 2"/>
          <p:cNvSpPr/>
          <p:nvPr/>
        </p:nvSpPr>
        <p:spPr>
          <a:xfrm>
            <a:off x="502920" y="320040"/>
            <a:ext cx="1325880" cy="256032"/>
          </a:xfrm>
          <a:prstGeom prst="roundRect">
            <a:avLst/>
          </a:prstGeom>
          <a:solidFill>
            <a:srgbClr val="FF7A59"/>
          </a:solidFill>
          <a:ln w="5080">
            <a:solidFill>
              <a:srgbClr val="FF7A59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ext 3"/>
          <p:cNvSpPr/>
          <p:nvPr/>
        </p:nvSpPr>
        <p:spPr>
          <a:xfrm>
            <a:off x="576072" y="338328"/>
            <a:ext cx="11795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GB" sz="900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APPLICATIONS</a:t>
            </a:r>
            <a:endParaRPr lang="en-GB" sz="900" noProof="0" dirty="0"/>
          </a:p>
        </p:txBody>
      </p:sp>
      <p:sp>
        <p:nvSpPr>
          <p:cNvPr id="6" name="Text 4"/>
          <p:cNvSpPr/>
          <p:nvPr/>
        </p:nvSpPr>
        <p:spPr>
          <a:xfrm>
            <a:off x="1938528" y="320040"/>
            <a:ext cx="5303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0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multi-target injury</a:t>
            </a:r>
            <a:endParaRPr lang="en-GB" sz="1000" noProof="0" dirty="0"/>
          </a:p>
        </p:txBody>
      </p:sp>
      <p:sp>
        <p:nvSpPr>
          <p:cNvPr id="7" name="Text 5"/>
          <p:cNvSpPr/>
          <p:nvPr/>
        </p:nvSpPr>
        <p:spPr>
          <a:xfrm>
            <a:off x="502920" y="676656"/>
            <a:ext cx="10424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29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pressure inactivates microbes</a:t>
            </a:r>
            <a:endParaRPr lang="en-GB" sz="2900" noProof="0" dirty="0"/>
          </a:p>
        </p:txBody>
      </p:sp>
      <p:sp>
        <p:nvSpPr>
          <p:cNvPr id="8" name="Shape 6"/>
          <p:cNvSpPr/>
          <p:nvPr/>
        </p:nvSpPr>
        <p:spPr>
          <a:xfrm>
            <a:off x="502920" y="1298448"/>
            <a:ext cx="11064240" cy="0"/>
          </a:xfrm>
          <a:prstGeom prst="line">
            <a:avLst/>
          </a:prstGeom>
          <a:noFill/>
          <a:ln w="10160">
            <a:solidFill>
              <a:srgbClr val="27506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0" name="Text 8"/>
          <p:cNvSpPr/>
          <p:nvPr/>
        </p:nvSpPr>
        <p:spPr>
          <a:xfrm>
            <a:off x="4480560" y="6510528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GB" sz="750" noProof="0" dirty="0" err="1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Rendueles</a:t>
            </a:r>
            <a:r>
              <a:rPr lang="en-GB" sz="750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et al.; HPP inactivation reviews</a:t>
            </a:r>
            <a:endParaRPr lang="en-GB" sz="750" noProof="0" dirty="0"/>
          </a:p>
        </p:txBody>
      </p:sp>
      <p:sp>
        <p:nvSpPr>
          <p:cNvPr id="11" name="Text 9"/>
          <p:cNvSpPr/>
          <p:nvPr/>
        </p:nvSpPr>
        <p:spPr>
          <a:xfrm>
            <a:off x="11155680" y="647395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GB" sz="950" b="1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33</a:t>
            </a:r>
            <a:endParaRPr lang="en-GB" sz="950" noProof="0" dirty="0"/>
          </a:p>
        </p:txBody>
      </p:sp>
      <p:sp>
        <p:nvSpPr>
          <p:cNvPr id="13" name="Shape 10"/>
          <p:cNvSpPr/>
          <p:nvPr/>
        </p:nvSpPr>
        <p:spPr>
          <a:xfrm>
            <a:off x="2482596" y="2308860"/>
            <a:ext cx="192024" cy="0"/>
          </a:xfrm>
          <a:prstGeom prst="line">
            <a:avLst/>
          </a:prstGeom>
          <a:noFill/>
          <a:ln w="13970">
            <a:solidFill>
              <a:srgbClr val="275067"/>
            </a:solidFill>
            <a:prstDash val="solid"/>
            <a:tailEnd type="triangle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4" name="Shape 11"/>
          <p:cNvSpPr/>
          <p:nvPr/>
        </p:nvSpPr>
        <p:spPr>
          <a:xfrm>
            <a:off x="4306824" y="2308860"/>
            <a:ext cx="192024" cy="0"/>
          </a:xfrm>
          <a:prstGeom prst="line">
            <a:avLst/>
          </a:prstGeom>
          <a:noFill/>
          <a:ln w="13970">
            <a:solidFill>
              <a:srgbClr val="275067"/>
            </a:solidFill>
            <a:prstDash val="solid"/>
            <a:tailEnd type="triangle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5" name="Shape 12"/>
          <p:cNvSpPr/>
          <p:nvPr/>
        </p:nvSpPr>
        <p:spPr>
          <a:xfrm>
            <a:off x="6131052" y="2308860"/>
            <a:ext cx="192024" cy="0"/>
          </a:xfrm>
          <a:prstGeom prst="line">
            <a:avLst/>
          </a:prstGeom>
          <a:noFill/>
          <a:ln w="13970">
            <a:solidFill>
              <a:srgbClr val="275067"/>
            </a:solidFill>
            <a:prstDash val="solid"/>
            <a:tailEnd type="triangle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6" name="Shape 13"/>
          <p:cNvSpPr/>
          <p:nvPr/>
        </p:nvSpPr>
        <p:spPr>
          <a:xfrm>
            <a:off x="7955280" y="2308860"/>
            <a:ext cx="192024" cy="0"/>
          </a:xfrm>
          <a:prstGeom prst="line">
            <a:avLst/>
          </a:prstGeom>
          <a:noFill/>
          <a:ln w="13970">
            <a:solidFill>
              <a:srgbClr val="275067"/>
            </a:solidFill>
            <a:prstDash val="solid"/>
            <a:tailEnd type="triangle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7" name="Shape 14"/>
          <p:cNvSpPr/>
          <p:nvPr/>
        </p:nvSpPr>
        <p:spPr>
          <a:xfrm>
            <a:off x="9779508" y="2308860"/>
            <a:ext cx="192024" cy="0"/>
          </a:xfrm>
          <a:prstGeom prst="line">
            <a:avLst/>
          </a:prstGeom>
          <a:noFill/>
          <a:ln w="13970">
            <a:solidFill>
              <a:srgbClr val="275067"/>
            </a:solidFill>
            <a:prstDash val="solid"/>
            <a:tailEnd type="triangle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8" name="Shape 15"/>
          <p:cNvSpPr/>
          <p:nvPr/>
        </p:nvSpPr>
        <p:spPr>
          <a:xfrm>
            <a:off x="777240" y="1828800"/>
            <a:ext cx="1623060" cy="96012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66A6FF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9" name="Text 16"/>
          <p:cNvSpPr/>
          <p:nvPr/>
        </p:nvSpPr>
        <p:spPr>
          <a:xfrm>
            <a:off x="868680" y="1883664"/>
            <a:ext cx="1440180" cy="8503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GB" sz="125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membrane permeability</a:t>
            </a:r>
            <a:endParaRPr lang="en-GB" sz="1250" noProof="0" dirty="0"/>
          </a:p>
        </p:txBody>
      </p:sp>
      <p:sp>
        <p:nvSpPr>
          <p:cNvPr id="20" name="Shape 17"/>
          <p:cNvSpPr/>
          <p:nvPr/>
        </p:nvSpPr>
        <p:spPr>
          <a:xfrm>
            <a:off x="2601468" y="1828800"/>
            <a:ext cx="1623060" cy="96012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FF7A59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1" name="Text 18"/>
          <p:cNvSpPr/>
          <p:nvPr/>
        </p:nvSpPr>
        <p:spPr>
          <a:xfrm>
            <a:off x="2692908" y="1883664"/>
            <a:ext cx="1440180" cy="8503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GB" sz="125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ion gradients</a:t>
            </a:r>
            <a:endParaRPr lang="en-GB" sz="1250" noProof="0" dirty="0"/>
          </a:p>
        </p:txBody>
      </p:sp>
      <p:sp>
        <p:nvSpPr>
          <p:cNvPr id="22" name="Shape 19"/>
          <p:cNvSpPr/>
          <p:nvPr/>
        </p:nvSpPr>
        <p:spPr>
          <a:xfrm>
            <a:off x="4425696" y="1828800"/>
            <a:ext cx="1623060" cy="96012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66A6FF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3" name="Text 20"/>
          <p:cNvSpPr/>
          <p:nvPr/>
        </p:nvSpPr>
        <p:spPr>
          <a:xfrm>
            <a:off x="4517136" y="1883664"/>
            <a:ext cx="1440180" cy="8503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GB" sz="125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energy stress</a:t>
            </a:r>
            <a:endParaRPr lang="en-GB" sz="1250" noProof="0" dirty="0"/>
          </a:p>
        </p:txBody>
      </p:sp>
      <p:sp>
        <p:nvSpPr>
          <p:cNvPr id="24" name="Shape 21"/>
          <p:cNvSpPr/>
          <p:nvPr/>
        </p:nvSpPr>
        <p:spPr>
          <a:xfrm>
            <a:off x="6249924" y="1828800"/>
            <a:ext cx="1623060" cy="96012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FF7A59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5" name="Text 22"/>
          <p:cNvSpPr/>
          <p:nvPr/>
        </p:nvSpPr>
        <p:spPr>
          <a:xfrm>
            <a:off x="6341364" y="1883664"/>
            <a:ext cx="1440180" cy="8503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GB" sz="125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protein assemblies</a:t>
            </a:r>
            <a:endParaRPr lang="en-GB" sz="1250" noProof="0" dirty="0"/>
          </a:p>
        </p:txBody>
      </p:sp>
      <p:sp>
        <p:nvSpPr>
          <p:cNvPr id="26" name="Shape 23"/>
          <p:cNvSpPr/>
          <p:nvPr/>
        </p:nvSpPr>
        <p:spPr>
          <a:xfrm>
            <a:off x="8074152" y="1828800"/>
            <a:ext cx="1623060" cy="96012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66A6FF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7" name="Text 24"/>
          <p:cNvSpPr/>
          <p:nvPr/>
        </p:nvSpPr>
        <p:spPr>
          <a:xfrm>
            <a:off x="8165592" y="1883664"/>
            <a:ext cx="1440180" cy="8503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GB" sz="125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division failure</a:t>
            </a:r>
            <a:endParaRPr lang="en-GB" sz="1250" noProof="0" dirty="0"/>
          </a:p>
        </p:txBody>
      </p:sp>
      <p:sp>
        <p:nvSpPr>
          <p:cNvPr id="28" name="Shape 25"/>
          <p:cNvSpPr/>
          <p:nvPr/>
        </p:nvSpPr>
        <p:spPr>
          <a:xfrm>
            <a:off x="9898380" y="1828800"/>
            <a:ext cx="1623060" cy="96012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FF7A59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9" name="Text 26"/>
          <p:cNvSpPr/>
          <p:nvPr/>
        </p:nvSpPr>
        <p:spPr>
          <a:xfrm>
            <a:off x="9989820" y="1883664"/>
            <a:ext cx="1440180" cy="8503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GB" sz="125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injury / death</a:t>
            </a:r>
            <a:endParaRPr lang="en-GB" sz="1250" noProof="0" dirty="0"/>
          </a:p>
        </p:txBody>
      </p:sp>
      <p:sp>
        <p:nvSpPr>
          <p:cNvPr id="30" name="Shape 27"/>
          <p:cNvSpPr/>
          <p:nvPr/>
        </p:nvSpPr>
        <p:spPr>
          <a:xfrm>
            <a:off x="1005840" y="3703320"/>
            <a:ext cx="10104120" cy="132588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FF7A59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31" name="Text 28"/>
          <p:cNvSpPr/>
          <p:nvPr/>
        </p:nvSpPr>
        <p:spPr>
          <a:xfrm>
            <a:off x="1325880" y="4160520"/>
            <a:ext cx="9509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GB" sz="24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lethal event may be a systems-level collapse, not a single broken molecule</a:t>
            </a:r>
            <a:endParaRPr lang="en-GB" sz="2400" noProof="0" dirty="0"/>
          </a:p>
        </p:txBody>
      </p:sp>
      <p:sp>
        <p:nvSpPr>
          <p:cNvPr id="32" name="Text 29"/>
          <p:cNvSpPr/>
          <p:nvPr/>
        </p:nvSpPr>
        <p:spPr>
          <a:xfrm>
            <a:off x="1325880" y="4681728"/>
            <a:ext cx="9509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GB" sz="15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This explains shoulders, tails and strong effects of recovery media in survival curves</a:t>
            </a:r>
            <a:endParaRPr lang="en-GB" sz="1550" noProof="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625"/>
          </a:solidFill>
          <a:ln w="5080">
            <a:solidFill>
              <a:srgbClr val="07162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4" name="Shape 2"/>
          <p:cNvSpPr/>
          <p:nvPr/>
        </p:nvSpPr>
        <p:spPr>
          <a:xfrm>
            <a:off x="502920" y="320040"/>
            <a:ext cx="1325880" cy="256032"/>
          </a:xfrm>
          <a:prstGeom prst="roundRect">
            <a:avLst/>
          </a:prstGeom>
          <a:solidFill>
            <a:srgbClr val="FF7A59"/>
          </a:solidFill>
          <a:ln w="5080">
            <a:solidFill>
              <a:srgbClr val="FF7A59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ext 3"/>
          <p:cNvSpPr/>
          <p:nvPr/>
        </p:nvSpPr>
        <p:spPr>
          <a:xfrm>
            <a:off x="576072" y="338328"/>
            <a:ext cx="11795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GB" sz="900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APPLICATIONS</a:t>
            </a:r>
            <a:endParaRPr lang="en-GB" sz="900" noProof="0" dirty="0"/>
          </a:p>
        </p:txBody>
      </p:sp>
      <p:sp>
        <p:nvSpPr>
          <p:cNvPr id="7" name="Text 5"/>
          <p:cNvSpPr/>
          <p:nvPr/>
        </p:nvSpPr>
        <p:spPr>
          <a:xfrm>
            <a:off x="502920" y="676656"/>
            <a:ext cx="10424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GB" sz="29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Pressure versus survival curves</a:t>
            </a:r>
          </a:p>
          <a:p>
            <a:pPr marL="0" indent="0" algn="l">
              <a:buNone/>
            </a:pPr>
            <a:r>
              <a:rPr lang="en-GB" dirty="0">
                <a:solidFill>
                  <a:srgbClr val="F7FAF8"/>
                </a:solidFill>
                <a:latin typeface="Aptos Display" pitchFamily="34" charset="0"/>
              </a:rPr>
              <a:t>Schematic HPP inactivation: shoulder, tailing and recovery</a:t>
            </a:r>
            <a:endParaRPr lang="en-GB" noProof="0" dirty="0"/>
          </a:p>
        </p:txBody>
      </p:sp>
      <p:sp>
        <p:nvSpPr>
          <p:cNvPr id="8" name="Shape 6"/>
          <p:cNvSpPr/>
          <p:nvPr/>
        </p:nvSpPr>
        <p:spPr>
          <a:xfrm>
            <a:off x="502920" y="1298448"/>
            <a:ext cx="11064240" cy="0"/>
          </a:xfrm>
          <a:prstGeom prst="line">
            <a:avLst/>
          </a:prstGeom>
          <a:noFill/>
          <a:ln w="10160">
            <a:solidFill>
              <a:srgbClr val="27506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9" name="Text 7"/>
          <p:cNvSpPr/>
          <p:nvPr/>
        </p:nvSpPr>
        <p:spPr>
          <a:xfrm>
            <a:off x="502920" y="6510528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850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Microbiology under Pressure — updated deck</a:t>
            </a:r>
            <a:endParaRPr lang="en-GB" sz="850" noProof="0" dirty="0"/>
          </a:p>
        </p:txBody>
      </p:sp>
      <p:sp>
        <p:nvSpPr>
          <p:cNvPr id="10" name="Text 8"/>
          <p:cNvSpPr/>
          <p:nvPr/>
        </p:nvSpPr>
        <p:spPr>
          <a:xfrm>
            <a:off x="4480560" y="6510528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GB" sz="750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HPP kinetics and recovery literature</a:t>
            </a:r>
            <a:endParaRPr lang="en-GB" sz="750" noProof="0" dirty="0"/>
          </a:p>
        </p:txBody>
      </p:sp>
      <p:sp>
        <p:nvSpPr>
          <p:cNvPr id="11" name="Text 9"/>
          <p:cNvSpPr/>
          <p:nvPr/>
        </p:nvSpPr>
        <p:spPr>
          <a:xfrm>
            <a:off x="11155680" y="647395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GB" sz="950" b="1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34</a:t>
            </a:r>
            <a:endParaRPr lang="en-GB" sz="950" noProof="0" dirty="0"/>
          </a:p>
        </p:txBody>
      </p:sp>
      <p:pic>
        <p:nvPicPr>
          <p:cNvPr id="13" name="Image 0" descr="/mnt/data/hpp_image_pack/04_survival_curves_hpp.png"/>
          <p:cNvPicPr>
            <a:picLocks noChangeAspect="1"/>
          </p:cNvPicPr>
          <p:nvPr/>
        </p:nvPicPr>
        <p:blipFill>
          <a:blip r:embed="rId3"/>
          <a:srcRect t="16044" b="12064"/>
          <a:stretch>
            <a:fillRect/>
          </a:stretch>
        </p:blipFill>
        <p:spPr>
          <a:xfrm>
            <a:off x="182880" y="1707091"/>
            <a:ext cx="10881360" cy="3516971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625"/>
          </a:solidFill>
          <a:ln w="5080">
            <a:solidFill>
              <a:srgbClr val="07162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4" name="Shape 2"/>
          <p:cNvSpPr/>
          <p:nvPr/>
        </p:nvSpPr>
        <p:spPr>
          <a:xfrm>
            <a:off x="502920" y="320040"/>
            <a:ext cx="1325880" cy="256032"/>
          </a:xfrm>
          <a:prstGeom prst="roundRect">
            <a:avLst/>
          </a:prstGeom>
          <a:solidFill>
            <a:srgbClr val="FF7A59"/>
          </a:solidFill>
          <a:ln w="5080">
            <a:solidFill>
              <a:srgbClr val="FF7A59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ext 3"/>
          <p:cNvSpPr/>
          <p:nvPr/>
        </p:nvSpPr>
        <p:spPr>
          <a:xfrm>
            <a:off x="576072" y="338328"/>
            <a:ext cx="11795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GB" sz="900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APPLICATIONS</a:t>
            </a:r>
            <a:endParaRPr lang="en-GB" sz="900" noProof="0" dirty="0"/>
          </a:p>
        </p:txBody>
      </p:sp>
      <p:sp>
        <p:nvSpPr>
          <p:cNvPr id="6" name="Text 4"/>
          <p:cNvSpPr/>
          <p:nvPr/>
        </p:nvSpPr>
        <p:spPr>
          <a:xfrm>
            <a:off x="1938528" y="320040"/>
            <a:ext cx="5303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0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HPP is often pasteurization-like, not sterilization</a:t>
            </a:r>
            <a:endParaRPr lang="en-GB" sz="1000" noProof="0" dirty="0"/>
          </a:p>
        </p:txBody>
      </p:sp>
      <p:sp>
        <p:nvSpPr>
          <p:cNvPr id="7" name="Text 5"/>
          <p:cNvSpPr/>
          <p:nvPr/>
        </p:nvSpPr>
        <p:spPr>
          <a:xfrm>
            <a:off x="502920" y="676656"/>
            <a:ext cx="10424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29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Spores, persistence and recovery artefacts</a:t>
            </a:r>
            <a:endParaRPr lang="en-GB" sz="2900" noProof="0" dirty="0"/>
          </a:p>
        </p:txBody>
      </p:sp>
      <p:sp>
        <p:nvSpPr>
          <p:cNvPr id="8" name="Shape 6"/>
          <p:cNvSpPr/>
          <p:nvPr/>
        </p:nvSpPr>
        <p:spPr>
          <a:xfrm>
            <a:off x="502920" y="1298448"/>
            <a:ext cx="11064240" cy="0"/>
          </a:xfrm>
          <a:prstGeom prst="line">
            <a:avLst/>
          </a:prstGeom>
          <a:noFill/>
          <a:ln w="10160">
            <a:solidFill>
              <a:srgbClr val="27506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1" name="Text 9"/>
          <p:cNvSpPr/>
          <p:nvPr/>
        </p:nvSpPr>
        <p:spPr>
          <a:xfrm>
            <a:off x="11155680" y="647395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GB" sz="950" b="1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35</a:t>
            </a:r>
            <a:endParaRPr lang="en-GB" sz="950" noProof="0" dirty="0"/>
          </a:p>
        </p:txBody>
      </p:sp>
      <p:sp>
        <p:nvSpPr>
          <p:cNvPr id="13" name="Shape 10"/>
          <p:cNvSpPr/>
          <p:nvPr/>
        </p:nvSpPr>
        <p:spPr>
          <a:xfrm>
            <a:off x="868680" y="1600200"/>
            <a:ext cx="3200400" cy="141732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F2C14E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4" name="Shape 11"/>
          <p:cNvSpPr/>
          <p:nvPr/>
        </p:nvSpPr>
        <p:spPr>
          <a:xfrm>
            <a:off x="868680" y="1600200"/>
            <a:ext cx="64008" cy="1417320"/>
          </a:xfrm>
          <a:prstGeom prst="rect">
            <a:avLst/>
          </a:prstGeom>
          <a:solidFill>
            <a:srgbClr val="F2C14E"/>
          </a:solidFill>
          <a:ln w="5080">
            <a:solidFill>
              <a:srgbClr val="F2C14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5" name="Text 12"/>
          <p:cNvSpPr/>
          <p:nvPr/>
        </p:nvSpPr>
        <p:spPr>
          <a:xfrm>
            <a:off x="1033272" y="173736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Spores are not small vegetative cells</a:t>
            </a:r>
            <a:endParaRPr lang="en-GB" sz="1700" noProof="0" dirty="0"/>
          </a:p>
        </p:txBody>
      </p:sp>
      <p:sp>
        <p:nvSpPr>
          <p:cNvPr id="16" name="Text 13"/>
          <p:cNvSpPr/>
          <p:nvPr/>
        </p:nvSpPr>
        <p:spPr>
          <a:xfrm>
            <a:off x="1033272" y="2130552"/>
            <a:ext cx="28803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3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low water content, protective layers and dormancy change pressure response.</a:t>
            </a:r>
            <a:endParaRPr lang="en-GB" sz="1350" noProof="0" dirty="0"/>
          </a:p>
        </p:txBody>
      </p:sp>
      <p:sp>
        <p:nvSpPr>
          <p:cNvPr id="17" name="Shape 14"/>
          <p:cNvSpPr/>
          <p:nvPr/>
        </p:nvSpPr>
        <p:spPr>
          <a:xfrm>
            <a:off x="4480560" y="1600200"/>
            <a:ext cx="3200400" cy="141732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66D17E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8" name="Shape 15"/>
          <p:cNvSpPr/>
          <p:nvPr/>
        </p:nvSpPr>
        <p:spPr>
          <a:xfrm>
            <a:off x="4480560" y="1600200"/>
            <a:ext cx="64008" cy="1417320"/>
          </a:xfrm>
          <a:prstGeom prst="rect">
            <a:avLst/>
          </a:prstGeom>
          <a:solidFill>
            <a:srgbClr val="66D17E"/>
          </a:solidFill>
          <a:ln w="5080">
            <a:solidFill>
              <a:srgbClr val="66D1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9" name="Text 16"/>
          <p:cNvSpPr/>
          <p:nvPr/>
        </p:nvSpPr>
        <p:spPr>
          <a:xfrm>
            <a:off x="4645152" y="173736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Germination can help</a:t>
            </a:r>
            <a:endParaRPr lang="en-GB" sz="1700" noProof="0" dirty="0"/>
          </a:p>
        </p:txBody>
      </p:sp>
      <p:sp>
        <p:nvSpPr>
          <p:cNvPr id="20" name="Text 17"/>
          <p:cNvSpPr/>
          <p:nvPr/>
        </p:nvSpPr>
        <p:spPr>
          <a:xfrm>
            <a:off x="4645152" y="2130552"/>
            <a:ext cx="28803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3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pressure-triggered germination may make spores more sensitive to follow-up hurdles.</a:t>
            </a:r>
            <a:endParaRPr lang="en-GB" sz="1350" noProof="0" dirty="0"/>
          </a:p>
        </p:txBody>
      </p:sp>
      <p:sp>
        <p:nvSpPr>
          <p:cNvPr id="21" name="Shape 18"/>
          <p:cNvSpPr/>
          <p:nvPr/>
        </p:nvSpPr>
        <p:spPr>
          <a:xfrm>
            <a:off x="8092440" y="1600200"/>
            <a:ext cx="3200400" cy="141732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FF5A78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2" name="Shape 19"/>
          <p:cNvSpPr/>
          <p:nvPr/>
        </p:nvSpPr>
        <p:spPr>
          <a:xfrm>
            <a:off x="8092440" y="1600200"/>
            <a:ext cx="64008" cy="1417320"/>
          </a:xfrm>
          <a:prstGeom prst="rect">
            <a:avLst/>
          </a:prstGeom>
          <a:solidFill>
            <a:srgbClr val="FF5A78"/>
          </a:solidFill>
          <a:ln w="5080">
            <a:solidFill>
              <a:srgbClr val="FF5A7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3" name="Text 20"/>
          <p:cNvSpPr/>
          <p:nvPr/>
        </p:nvSpPr>
        <p:spPr>
          <a:xfrm>
            <a:off x="8257032" y="173736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10000"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Validation must be conservative</a:t>
            </a:r>
            <a:endParaRPr lang="en-GB" sz="1700" noProof="0" dirty="0"/>
          </a:p>
        </p:txBody>
      </p:sp>
      <p:sp>
        <p:nvSpPr>
          <p:cNvPr id="24" name="Text 21"/>
          <p:cNvSpPr/>
          <p:nvPr/>
        </p:nvSpPr>
        <p:spPr>
          <a:xfrm>
            <a:off x="8257032" y="2130552"/>
            <a:ext cx="28803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3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injured survivors and recovery conditions can change apparent log reductions.</a:t>
            </a:r>
            <a:endParaRPr lang="en-GB" sz="1350" noProof="0" dirty="0"/>
          </a:p>
        </p:txBody>
      </p:sp>
      <p:sp>
        <p:nvSpPr>
          <p:cNvPr id="25" name="Shape 22"/>
          <p:cNvSpPr/>
          <p:nvPr/>
        </p:nvSpPr>
        <p:spPr>
          <a:xfrm>
            <a:off x="1005840" y="3977640"/>
            <a:ext cx="10149840" cy="1097280"/>
          </a:xfrm>
          <a:prstGeom prst="roundRect">
            <a:avLst/>
          </a:prstGeom>
          <a:solidFill>
            <a:srgbClr val="0B2235"/>
          </a:solidFill>
          <a:ln w="5080">
            <a:solidFill>
              <a:srgbClr val="275067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6" name="Text 23"/>
          <p:cNvSpPr/>
          <p:nvPr/>
        </p:nvSpPr>
        <p:spPr>
          <a:xfrm>
            <a:off x="1371600" y="4315968"/>
            <a:ext cx="9418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GB" sz="22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Practical message: HPP is strongest against vegetative cells; spore control usually needs a hurdle strategy.</a:t>
            </a:r>
            <a:endParaRPr lang="en-GB" sz="2200" noProof="0" dirty="0"/>
          </a:p>
        </p:txBody>
      </p:sp>
      <p:sp>
        <p:nvSpPr>
          <p:cNvPr id="27" name="Text 24"/>
          <p:cNvSpPr/>
          <p:nvPr/>
        </p:nvSpPr>
        <p:spPr>
          <a:xfrm>
            <a:off x="1371600" y="5376672"/>
            <a:ext cx="9418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GB" sz="14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non-selective and selective recovery, appropriate incubation windows and product-specific challenge tests.</a:t>
            </a:r>
            <a:endParaRPr lang="en-GB" sz="1450" noProof="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502920" y="320040"/>
            <a:ext cx="1325880" cy="256032"/>
          </a:xfrm>
          <a:prstGeom prst="roundRect">
            <a:avLst/>
          </a:prstGeom>
          <a:solidFill>
            <a:srgbClr val="FF7A59"/>
          </a:solidFill>
          <a:ln w="5080">
            <a:solidFill>
              <a:srgbClr val="FF7A59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ext 3"/>
          <p:cNvSpPr/>
          <p:nvPr/>
        </p:nvSpPr>
        <p:spPr>
          <a:xfrm>
            <a:off x="576072" y="338328"/>
            <a:ext cx="11795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GB" sz="900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APPLICATIONS</a:t>
            </a:r>
            <a:endParaRPr lang="en-GB" sz="900" noProof="0" dirty="0"/>
          </a:p>
        </p:txBody>
      </p:sp>
      <p:sp>
        <p:nvSpPr>
          <p:cNvPr id="7" name="Text 5"/>
          <p:cNvSpPr/>
          <p:nvPr/>
        </p:nvSpPr>
        <p:spPr>
          <a:xfrm>
            <a:off x="502920" y="676656"/>
            <a:ext cx="10424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GB" sz="29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Combined hurdles and intensified processes</a:t>
            </a:r>
          </a:p>
          <a:p>
            <a:pPr marL="0" indent="0" algn="l">
              <a:buNone/>
            </a:pPr>
            <a:r>
              <a:rPr lang="en-GB" b="1" noProof="0" dirty="0">
                <a:solidFill>
                  <a:srgbClr val="F7FAF8"/>
                </a:solidFill>
                <a:latin typeface="Aptos Display" pitchFamily="34" charset="0"/>
              </a:rPr>
              <a:t>Pressure works best when the full environment is designed</a:t>
            </a:r>
            <a:endParaRPr lang="en-GB" noProof="0" dirty="0"/>
          </a:p>
        </p:txBody>
      </p:sp>
      <p:sp>
        <p:nvSpPr>
          <p:cNvPr id="8" name="Shape 6"/>
          <p:cNvSpPr/>
          <p:nvPr/>
        </p:nvSpPr>
        <p:spPr>
          <a:xfrm>
            <a:off x="502920" y="1298448"/>
            <a:ext cx="11064240" cy="0"/>
          </a:xfrm>
          <a:prstGeom prst="line">
            <a:avLst/>
          </a:prstGeom>
          <a:noFill/>
          <a:ln w="10160">
            <a:solidFill>
              <a:srgbClr val="27506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1" name="Text 9"/>
          <p:cNvSpPr/>
          <p:nvPr/>
        </p:nvSpPr>
        <p:spPr>
          <a:xfrm>
            <a:off x="11155680" y="647395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GB" sz="950" b="1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36</a:t>
            </a:r>
            <a:endParaRPr lang="en-GB" sz="950" noProof="0" dirty="0"/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F5E00F05-1CCF-38F1-A895-9BA2A5F06F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4609958"/>
              </p:ext>
            </p:extLst>
          </p:nvPr>
        </p:nvGraphicFramePr>
        <p:xfrm>
          <a:off x="2032000" y="1056642"/>
          <a:ext cx="7987989" cy="50816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QuadreDeText 8">
            <a:extLst>
              <a:ext uri="{FF2B5EF4-FFF2-40B4-BE49-F238E27FC236}">
                <a16:creationId xmlns:a16="http://schemas.microsoft.com/office/drawing/2014/main" id="{F41EA517-E441-1116-ED9D-0179997EA93B}"/>
              </a:ext>
            </a:extLst>
          </p:cNvPr>
          <p:cNvSpPr txBox="1"/>
          <p:nvPr/>
        </p:nvSpPr>
        <p:spPr>
          <a:xfrm>
            <a:off x="2892797" y="6358112"/>
            <a:ext cx="6751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noProof="0" dirty="0">
                <a:solidFill>
                  <a:schemeClr val="bg1"/>
                </a:solidFill>
              </a:rPr>
              <a:t>Do not validate MPa in isolation. Validate the treatment ecosystem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625"/>
          </a:solidFill>
          <a:ln w="5080">
            <a:solidFill>
              <a:srgbClr val="07162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4" name="Shape 2"/>
          <p:cNvSpPr/>
          <p:nvPr/>
        </p:nvSpPr>
        <p:spPr>
          <a:xfrm>
            <a:off x="502920" y="320040"/>
            <a:ext cx="1325880" cy="256032"/>
          </a:xfrm>
          <a:prstGeom prst="roundRect">
            <a:avLst/>
          </a:prstGeom>
          <a:solidFill>
            <a:srgbClr val="FF7A59"/>
          </a:solidFill>
          <a:ln w="5080">
            <a:solidFill>
              <a:srgbClr val="FF7A59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ext 3"/>
          <p:cNvSpPr/>
          <p:nvPr/>
        </p:nvSpPr>
        <p:spPr>
          <a:xfrm>
            <a:off x="576072" y="338328"/>
            <a:ext cx="11795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GB" sz="900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APPLICATIONS</a:t>
            </a:r>
            <a:endParaRPr lang="en-GB" sz="900" noProof="0" dirty="0"/>
          </a:p>
        </p:txBody>
      </p:sp>
      <p:sp>
        <p:nvSpPr>
          <p:cNvPr id="6" name="Text 4"/>
          <p:cNvSpPr/>
          <p:nvPr/>
        </p:nvSpPr>
        <p:spPr>
          <a:xfrm>
            <a:off x="1938528" y="320040"/>
            <a:ext cx="5303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0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application logic</a:t>
            </a:r>
            <a:endParaRPr lang="en-GB" sz="1000" noProof="0" dirty="0"/>
          </a:p>
        </p:txBody>
      </p:sp>
      <p:sp>
        <p:nvSpPr>
          <p:cNvPr id="7" name="Text 5"/>
          <p:cNvSpPr/>
          <p:nvPr/>
        </p:nvSpPr>
        <p:spPr>
          <a:xfrm>
            <a:off x="502920" y="676656"/>
            <a:ext cx="10424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29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Three concrete application examples</a:t>
            </a:r>
            <a:endParaRPr lang="en-GB" sz="2900" noProof="0" dirty="0"/>
          </a:p>
        </p:txBody>
      </p:sp>
      <p:sp>
        <p:nvSpPr>
          <p:cNvPr id="8" name="Shape 6"/>
          <p:cNvSpPr/>
          <p:nvPr/>
        </p:nvSpPr>
        <p:spPr>
          <a:xfrm>
            <a:off x="502920" y="1298448"/>
            <a:ext cx="11064240" cy="0"/>
          </a:xfrm>
          <a:prstGeom prst="line">
            <a:avLst/>
          </a:prstGeom>
          <a:noFill/>
          <a:ln w="10160">
            <a:solidFill>
              <a:srgbClr val="27506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1" name="Text 9"/>
          <p:cNvSpPr/>
          <p:nvPr/>
        </p:nvSpPr>
        <p:spPr>
          <a:xfrm>
            <a:off x="11155680" y="647395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GB" sz="950" b="1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37</a:t>
            </a:r>
            <a:endParaRPr lang="en-GB" sz="950" noProof="0" dirty="0"/>
          </a:p>
        </p:txBody>
      </p:sp>
      <p:sp>
        <p:nvSpPr>
          <p:cNvPr id="13" name="Shape 10"/>
          <p:cNvSpPr/>
          <p:nvPr/>
        </p:nvSpPr>
        <p:spPr>
          <a:xfrm>
            <a:off x="868680" y="1600200"/>
            <a:ext cx="3246120" cy="205740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FF7A59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4" name="Shape 11"/>
          <p:cNvSpPr/>
          <p:nvPr/>
        </p:nvSpPr>
        <p:spPr>
          <a:xfrm>
            <a:off x="868680" y="1600200"/>
            <a:ext cx="64008" cy="2057400"/>
          </a:xfrm>
          <a:prstGeom prst="rect">
            <a:avLst/>
          </a:prstGeom>
          <a:solidFill>
            <a:srgbClr val="FF7A59"/>
          </a:solidFill>
          <a:ln w="5080">
            <a:solidFill>
              <a:srgbClr val="FF7A59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5" name="Text 12"/>
          <p:cNvSpPr/>
          <p:nvPr/>
        </p:nvSpPr>
        <p:spPr>
          <a:xfrm>
            <a:off x="1033272" y="1737360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Ready-to-eat meats</a:t>
            </a:r>
            <a:endParaRPr lang="en-GB" sz="1700" noProof="0" dirty="0"/>
          </a:p>
        </p:txBody>
      </p:sp>
      <p:sp>
        <p:nvSpPr>
          <p:cNvPr id="16" name="Text 13"/>
          <p:cNvSpPr/>
          <p:nvPr/>
        </p:nvSpPr>
        <p:spPr>
          <a:xfrm>
            <a:off x="1033272" y="2130552"/>
            <a:ext cx="2926080" cy="1463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4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Focus: Listeria risk reduction and shelf-life.</a:t>
            </a:r>
            <a:endParaRPr lang="en-GB" sz="1450" noProof="0" dirty="0"/>
          </a:p>
          <a:p>
            <a:pPr marL="0" indent="0" algn="l">
              <a:buNone/>
            </a:pPr>
            <a:r>
              <a:rPr lang="en-GB" sz="14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issue: product formulation and post-process contamination.</a:t>
            </a:r>
            <a:endParaRPr lang="en-GB" sz="1450" noProof="0" dirty="0"/>
          </a:p>
        </p:txBody>
      </p:sp>
      <p:sp>
        <p:nvSpPr>
          <p:cNvPr id="17" name="Shape 14"/>
          <p:cNvSpPr/>
          <p:nvPr/>
        </p:nvSpPr>
        <p:spPr>
          <a:xfrm>
            <a:off x="4480560" y="1600200"/>
            <a:ext cx="3246120" cy="205740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66D17E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8" name="Shape 15"/>
          <p:cNvSpPr/>
          <p:nvPr/>
        </p:nvSpPr>
        <p:spPr>
          <a:xfrm>
            <a:off x="4480560" y="1600200"/>
            <a:ext cx="64008" cy="2057400"/>
          </a:xfrm>
          <a:prstGeom prst="rect">
            <a:avLst/>
          </a:prstGeom>
          <a:solidFill>
            <a:srgbClr val="66D17E"/>
          </a:solidFill>
          <a:ln w="5080">
            <a:solidFill>
              <a:srgbClr val="66D1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9" name="Text 16"/>
          <p:cNvSpPr/>
          <p:nvPr/>
        </p:nvSpPr>
        <p:spPr>
          <a:xfrm>
            <a:off x="4645152" y="1737360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Juices and purées</a:t>
            </a:r>
            <a:endParaRPr lang="en-GB" sz="1700" noProof="0" dirty="0"/>
          </a:p>
        </p:txBody>
      </p:sp>
      <p:sp>
        <p:nvSpPr>
          <p:cNvPr id="20" name="Text 17"/>
          <p:cNvSpPr/>
          <p:nvPr/>
        </p:nvSpPr>
        <p:spPr>
          <a:xfrm>
            <a:off x="4645152" y="2130552"/>
            <a:ext cx="2926080" cy="1463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4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Focus: fresh-like quality in acidic products.</a:t>
            </a:r>
            <a:endParaRPr lang="en-GB" sz="1450" noProof="0" dirty="0"/>
          </a:p>
          <a:p>
            <a:pPr marL="0" indent="0" algn="l">
              <a:buNone/>
            </a:pPr>
            <a:r>
              <a:rPr lang="en-GB" sz="14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issue: yeasts, moulds and enzyme residual activity.</a:t>
            </a:r>
            <a:endParaRPr lang="en-GB" sz="1450" noProof="0" dirty="0"/>
          </a:p>
        </p:txBody>
      </p:sp>
      <p:sp>
        <p:nvSpPr>
          <p:cNvPr id="21" name="Shape 18"/>
          <p:cNvSpPr/>
          <p:nvPr/>
        </p:nvSpPr>
        <p:spPr>
          <a:xfrm>
            <a:off x="8092440" y="1600200"/>
            <a:ext cx="3246120" cy="205740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66A6FF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2" name="Shape 19"/>
          <p:cNvSpPr/>
          <p:nvPr/>
        </p:nvSpPr>
        <p:spPr>
          <a:xfrm>
            <a:off x="8092440" y="1600200"/>
            <a:ext cx="64008" cy="2057400"/>
          </a:xfrm>
          <a:prstGeom prst="rect">
            <a:avLst/>
          </a:prstGeom>
          <a:solidFill>
            <a:srgbClr val="66A6FF"/>
          </a:solidFill>
          <a:ln w="5080">
            <a:solidFill>
              <a:srgbClr val="66A6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3" name="Text 20"/>
          <p:cNvSpPr/>
          <p:nvPr/>
        </p:nvSpPr>
        <p:spPr>
          <a:xfrm>
            <a:off x="8257032" y="1737360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Seafood</a:t>
            </a:r>
            <a:endParaRPr lang="en-GB" sz="1700" noProof="0" dirty="0"/>
          </a:p>
        </p:txBody>
      </p:sp>
      <p:sp>
        <p:nvSpPr>
          <p:cNvPr id="24" name="Text 21"/>
          <p:cNvSpPr/>
          <p:nvPr/>
        </p:nvSpPr>
        <p:spPr>
          <a:xfrm>
            <a:off x="8257032" y="2130552"/>
            <a:ext cx="2926080" cy="1463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4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Focus: pathogen control and shellfish shucking.</a:t>
            </a:r>
            <a:endParaRPr lang="en-GB" sz="1450" noProof="0" dirty="0"/>
          </a:p>
          <a:p>
            <a:pPr marL="0" indent="0" algn="l">
              <a:buNone/>
            </a:pPr>
            <a:r>
              <a:rPr lang="en-GB" sz="14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issue: texture, enzymes and cold chain.</a:t>
            </a:r>
            <a:endParaRPr lang="en-GB" sz="1450" noProof="0" dirty="0"/>
          </a:p>
        </p:txBody>
      </p:sp>
      <p:sp>
        <p:nvSpPr>
          <p:cNvPr id="25" name="Text 22"/>
          <p:cNvSpPr/>
          <p:nvPr/>
        </p:nvSpPr>
        <p:spPr>
          <a:xfrm>
            <a:off x="1645920" y="4892040"/>
            <a:ext cx="8869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GB" sz="25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Each product is its own microbial ecosystem under pressure.</a:t>
            </a:r>
            <a:endParaRPr lang="en-GB" sz="2500" noProof="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502920" y="320040"/>
            <a:ext cx="1325880" cy="256032"/>
          </a:xfrm>
          <a:prstGeom prst="roundRect">
            <a:avLst/>
          </a:prstGeom>
          <a:solidFill>
            <a:srgbClr val="2FD3C4"/>
          </a:solidFill>
          <a:ln w="5080">
            <a:solidFill>
              <a:srgbClr val="2FD3C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ext 3"/>
          <p:cNvSpPr/>
          <p:nvPr/>
        </p:nvSpPr>
        <p:spPr>
          <a:xfrm>
            <a:off x="576072" y="338328"/>
            <a:ext cx="11795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GB" sz="900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CONTEXT</a:t>
            </a:r>
            <a:endParaRPr lang="en-GB" sz="900" noProof="0" dirty="0"/>
          </a:p>
        </p:txBody>
      </p:sp>
      <p:sp>
        <p:nvSpPr>
          <p:cNvPr id="7" name="Text 5"/>
          <p:cNvSpPr/>
          <p:nvPr/>
        </p:nvSpPr>
        <p:spPr>
          <a:xfrm>
            <a:off x="502920" y="676656"/>
            <a:ext cx="10424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29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short timeline of high-pressure microbiology</a:t>
            </a:r>
            <a:endParaRPr lang="en-GB" sz="2900" noProof="0" dirty="0"/>
          </a:p>
        </p:txBody>
      </p:sp>
      <p:sp>
        <p:nvSpPr>
          <p:cNvPr id="8" name="Shape 6"/>
          <p:cNvSpPr/>
          <p:nvPr/>
        </p:nvSpPr>
        <p:spPr>
          <a:xfrm>
            <a:off x="502920" y="1298448"/>
            <a:ext cx="11064240" cy="0"/>
          </a:xfrm>
          <a:prstGeom prst="line">
            <a:avLst/>
          </a:prstGeom>
          <a:noFill/>
          <a:ln w="10160">
            <a:solidFill>
              <a:srgbClr val="27506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1" name="Text 9"/>
          <p:cNvSpPr/>
          <p:nvPr/>
        </p:nvSpPr>
        <p:spPr>
          <a:xfrm>
            <a:off x="11155680" y="647395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GB" sz="950" b="1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GB" sz="950" noProof="0" dirty="0"/>
          </a:p>
        </p:txBody>
      </p:sp>
      <p:sp>
        <p:nvSpPr>
          <p:cNvPr id="13" name="Shape 10"/>
          <p:cNvSpPr/>
          <p:nvPr/>
        </p:nvSpPr>
        <p:spPr>
          <a:xfrm>
            <a:off x="868680" y="2377440"/>
            <a:ext cx="10332720" cy="0"/>
          </a:xfrm>
          <a:prstGeom prst="line">
            <a:avLst/>
          </a:prstGeom>
          <a:noFill/>
          <a:ln w="17780">
            <a:solidFill>
              <a:srgbClr val="275067"/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4" name="Shape 11"/>
          <p:cNvSpPr/>
          <p:nvPr/>
        </p:nvSpPr>
        <p:spPr>
          <a:xfrm>
            <a:off x="795528" y="2304288"/>
            <a:ext cx="146304" cy="146304"/>
          </a:xfrm>
          <a:prstGeom prst="ellipse">
            <a:avLst/>
          </a:prstGeom>
          <a:solidFill>
            <a:srgbClr val="2FD3C4"/>
          </a:solidFill>
          <a:ln w="7620">
            <a:solidFill>
              <a:srgbClr val="2FD3C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5" name="Text 12"/>
          <p:cNvSpPr/>
          <p:nvPr/>
        </p:nvSpPr>
        <p:spPr>
          <a:xfrm>
            <a:off x="457200" y="1874520"/>
            <a:ext cx="822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GB" sz="1200" b="1" noProof="0" dirty="0">
                <a:solidFill>
                  <a:srgbClr val="2FD3C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1870s</a:t>
            </a:r>
            <a:endParaRPr lang="en-GB" sz="1200" noProof="0" dirty="0"/>
          </a:p>
        </p:txBody>
      </p:sp>
      <p:sp>
        <p:nvSpPr>
          <p:cNvPr id="16" name="Text 13"/>
          <p:cNvSpPr/>
          <p:nvPr/>
        </p:nvSpPr>
        <p:spPr>
          <a:xfrm>
            <a:off x="228600" y="2606040"/>
            <a:ext cx="12801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en-GB" sz="102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Challenger expedition challenges the </a:t>
            </a:r>
            <a:r>
              <a:rPr lang="en-GB" sz="1020" noProof="0" dirty="0" err="1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azoic</a:t>
            </a:r>
            <a:r>
              <a:rPr lang="en-GB" sz="102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view</a:t>
            </a:r>
            <a:endParaRPr lang="en-GB" sz="1020" noProof="0" dirty="0"/>
          </a:p>
        </p:txBody>
      </p:sp>
      <p:sp>
        <p:nvSpPr>
          <p:cNvPr id="17" name="Shape 14"/>
          <p:cNvSpPr/>
          <p:nvPr/>
        </p:nvSpPr>
        <p:spPr>
          <a:xfrm>
            <a:off x="2862072" y="2304288"/>
            <a:ext cx="146304" cy="146304"/>
          </a:xfrm>
          <a:prstGeom prst="ellipse">
            <a:avLst/>
          </a:prstGeom>
          <a:solidFill>
            <a:srgbClr val="F2C14E"/>
          </a:solidFill>
          <a:ln w="7620">
            <a:solidFill>
              <a:srgbClr val="2FD3C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8" name="Text 15"/>
          <p:cNvSpPr/>
          <p:nvPr/>
        </p:nvSpPr>
        <p:spPr>
          <a:xfrm>
            <a:off x="2523744" y="1874520"/>
            <a:ext cx="822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GB" sz="1200" b="1" noProof="0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1899</a:t>
            </a:r>
            <a:endParaRPr lang="en-GB" sz="1200" noProof="0" dirty="0"/>
          </a:p>
        </p:txBody>
      </p:sp>
      <p:sp>
        <p:nvSpPr>
          <p:cNvPr id="19" name="Text 16"/>
          <p:cNvSpPr/>
          <p:nvPr/>
        </p:nvSpPr>
        <p:spPr>
          <a:xfrm>
            <a:off x="2295144" y="2606040"/>
            <a:ext cx="12801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en-GB" sz="102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Hite demonstrates pressure preservation of milk</a:t>
            </a:r>
            <a:endParaRPr lang="en-GB" sz="1020" noProof="0" dirty="0"/>
          </a:p>
        </p:txBody>
      </p:sp>
      <p:sp>
        <p:nvSpPr>
          <p:cNvPr id="20" name="Shape 17"/>
          <p:cNvSpPr/>
          <p:nvPr/>
        </p:nvSpPr>
        <p:spPr>
          <a:xfrm>
            <a:off x="4928616" y="2304288"/>
            <a:ext cx="146304" cy="146304"/>
          </a:xfrm>
          <a:prstGeom prst="ellipse">
            <a:avLst/>
          </a:prstGeom>
          <a:solidFill>
            <a:srgbClr val="2FD3C4"/>
          </a:solidFill>
          <a:ln w="7620">
            <a:solidFill>
              <a:srgbClr val="2FD3C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1" name="Text 18"/>
          <p:cNvSpPr/>
          <p:nvPr/>
        </p:nvSpPr>
        <p:spPr>
          <a:xfrm>
            <a:off x="4590288" y="1874520"/>
            <a:ext cx="822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GB" sz="1200" b="1" noProof="0" dirty="0">
                <a:solidFill>
                  <a:srgbClr val="2FD3C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1960</a:t>
            </a:r>
            <a:endParaRPr lang="en-GB" sz="1200" noProof="0" dirty="0"/>
          </a:p>
        </p:txBody>
      </p:sp>
      <p:sp>
        <p:nvSpPr>
          <p:cNvPr id="22" name="Text 19"/>
          <p:cNvSpPr/>
          <p:nvPr/>
        </p:nvSpPr>
        <p:spPr>
          <a:xfrm>
            <a:off x="4361688" y="2606040"/>
            <a:ext cx="12801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en-GB" sz="102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Trieste reaches Challenger Deep</a:t>
            </a:r>
            <a:endParaRPr lang="en-GB" sz="1020" noProof="0" dirty="0"/>
          </a:p>
        </p:txBody>
      </p:sp>
      <p:sp>
        <p:nvSpPr>
          <p:cNvPr id="23" name="Shape 20"/>
          <p:cNvSpPr/>
          <p:nvPr/>
        </p:nvSpPr>
        <p:spPr>
          <a:xfrm>
            <a:off x="6995160" y="2304288"/>
            <a:ext cx="146304" cy="146304"/>
          </a:xfrm>
          <a:prstGeom prst="ellipse">
            <a:avLst/>
          </a:prstGeom>
          <a:solidFill>
            <a:srgbClr val="F2C14E"/>
          </a:solidFill>
          <a:ln w="7620">
            <a:solidFill>
              <a:srgbClr val="2FD3C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4" name="Text 21"/>
          <p:cNvSpPr/>
          <p:nvPr/>
        </p:nvSpPr>
        <p:spPr>
          <a:xfrm>
            <a:off x="6656832" y="1874520"/>
            <a:ext cx="822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GB" sz="1200" b="1" noProof="0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1980s–90s</a:t>
            </a:r>
            <a:endParaRPr lang="en-GB" sz="1200" noProof="0" dirty="0"/>
          </a:p>
        </p:txBody>
      </p:sp>
      <p:sp>
        <p:nvSpPr>
          <p:cNvPr id="25" name="Text 22"/>
          <p:cNvSpPr/>
          <p:nvPr/>
        </p:nvSpPr>
        <p:spPr>
          <a:xfrm>
            <a:off x="6428232" y="2606040"/>
            <a:ext cx="12801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en-GB" sz="102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Commercial HPP and deep-sea microbiology expand</a:t>
            </a:r>
            <a:endParaRPr lang="en-GB" sz="1020" noProof="0" dirty="0"/>
          </a:p>
        </p:txBody>
      </p:sp>
      <p:sp>
        <p:nvSpPr>
          <p:cNvPr id="26" name="Shape 23"/>
          <p:cNvSpPr/>
          <p:nvPr/>
        </p:nvSpPr>
        <p:spPr>
          <a:xfrm>
            <a:off x="9061704" y="2304288"/>
            <a:ext cx="146304" cy="146304"/>
          </a:xfrm>
          <a:prstGeom prst="ellipse">
            <a:avLst/>
          </a:prstGeom>
          <a:solidFill>
            <a:srgbClr val="2FD3C4"/>
          </a:solidFill>
          <a:ln w="7620">
            <a:solidFill>
              <a:srgbClr val="2FD3C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7" name="Text 24"/>
          <p:cNvSpPr/>
          <p:nvPr/>
        </p:nvSpPr>
        <p:spPr>
          <a:xfrm>
            <a:off x="8723376" y="1874520"/>
            <a:ext cx="822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GB" sz="1200" b="1" noProof="0" dirty="0">
                <a:solidFill>
                  <a:srgbClr val="2FD3C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2000s</a:t>
            </a:r>
            <a:endParaRPr lang="en-GB" sz="1200" noProof="0" dirty="0"/>
          </a:p>
        </p:txBody>
      </p:sp>
      <p:sp>
        <p:nvSpPr>
          <p:cNvPr id="28" name="Text 25"/>
          <p:cNvSpPr/>
          <p:nvPr/>
        </p:nvSpPr>
        <p:spPr>
          <a:xfrm>
            <a:off x="8494776" y="2606040"/>
            <a:ext cx="12801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en-GB" sz="102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Pressure-retaining tools and high-pressure microscopy</a:t>
            </a:r>
            <a:endParaRPr lang="en-GB" sz="1020" noProof="0" dirty="0"/>
          </a:p>
        </p:txBody>
      </p:sp>
      <p:sp>
        <p:nvSpPr>
          <p:cNvPr id="29" name="Shape 26"/>
          <p:cNvSpPr/>
          <p:nvPr/>
        </p:nvSpPr>
        <p:spPr>
          <a:xfrm>
            <a:off x="11128248" y="2304288"/>
            <a:ext cx="146304" cy="146304"/>
          </a:xfrm>
          <a:prstGeom prst="ellipse">
            <a:avLst/>
          </a:prstGeom>
          <a:solidFill>
            <a:srgbClr val="F2C14E"/>
          </a:solidFill>
          <a:ln w="7620">
            <a:solidFill>
              <a:srgbClr val="2FD3C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30" name="Text 27"/>
          <p:cNvSpPr/>
          <p:nvPr/>
        </p:nvSpPr>
        <p:spPr>
          <a:xfrm>
            <a:off x="10789920" y="1874520"/>
            <a:ext cx="822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GB" sz="1200" b="1" noProof="0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2020s</a:t>
            </a:r>
            <a:endParaRPr lang="en-GB" sz="1200" noProof="0" dirty="0"/>
          </a:p>
        </p:txBody>
      </p:sp>
      <p:sp>
        <p:nvSpPr>
          <p:cNvPr id="31" name="Text 28"/>
          <p:cNvSpPr/>
          <p:nvPr/>
        </p:nvSpPr>
        <p:spPr>
          <a:xfrm>
            <a:off x="10561320" y="2606040"/>
            <a:ext cx="12801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en-GB" sz="1020" noProof="0" dirty="0" err="1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Lipidomics</a:t>
            </a:r>
            <a:r>
              <a:rPr lang="en-GB" sz="102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, systems biology and refined validation</a:t>
            </a:r>
            <a:endParaRPr lang="en-GB" sz="1020" noProof="0" dirty="0"/>
          </a:p>
        </p:txBody>
      </p:sp>
      <p:sp>
        <p:nvSpPr>
          <p:cNvPr id="32" name="Shape 29"/>
          <p:cNvSpPr/>
          <p:nvPr/>
        </p:nvSpPr>
        <p:spPr>
          <a:xfrm>
            <a:off x="875792" y="4729480"/>
            <a:ext cx="4937760" cy="114300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2FD3C4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33" name="Shape 30"/>
          <p:cNvSpPr/>
          <p:nvPr/>
        </p:nvSpPr>
        <p:spPr>
          <a:xfrm>
            <a:off x="875792" y="4729480"/>
            <a:ext cx="64008" cy="1143000"/>
          </a:xfrm>
          <a:prstGeom prst="rect">
            <a:avLst/>
          </a:prstGeom>
          <a:solidFill>
            <a:srgbClr val="2FD3C4"/>
          </a:solidFill>
          <a:ln w="5080">
            <a:solidFill>
              <a:srgbClr val="2FD3C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34" name="Text 31"/>
          <p:cNvSpPr/>
          <p:nvPr/>
        </p:nvSpPr>
        <p:spPr>
          <a:xfrm>
            <a:off x="1040384" y="4866640"/>
            <a:ext cx="4663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changed?</a:t>
            </a:r>
            <a:endParaRPr lang="en-GB" sz="1700" noProof="0" dirty="0"/>
          </a:p>
        </p:txBody>
      </p:sp>
      <p:sp>
        <p:nvSpPr>
          <p:cNvPr id="35" name="Text 32"/>
          <p:cNvSpPr/>
          <p:nvPr/>
        </p:nvSpPr>
        <p:spPr>
          <a:xfrm>
            <a:off x="1040384" y="5259832"/>
            <a:ext cx="4617720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GB" sz="13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field moved from “can anything live there?” and “can pressure preserve food?” to mechanism-rich questions about interfaces, assemblies and pressure histories.</a:t>
            </a:r>
            <a:endParaRPr lang="en-GB" sz="1350" noProof="0" dirty="0"/>
          </a:p>
        </p:txBody>
      </p:sp>
      <p:sp>
        <p:nvSpPr>
          <p:cNvPr id="36" name="Shape 33"/>
          <p:cNvSpPr/>
          <p:nvPr/>
        </p:nvSpPr>
        <p:spPr>
          <a:xfrm>
            <a:off x="6270752" y="4729480"/>
            <a:ext cx="4937760" cy="114300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F2C14E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37" name="Shape 34"/>
          <p:cNvSpPr/>
          <p:nvPr/>
        </p:nvSpPr>
        <p:spPr>
          <a:xfrm>
            <a:off x="6270752" y="4729480"/>
            <a:ext cx="64008" cy="1143000"/>
          </a:xfrm>
          <a:prstGeom prst="rect">
            <a:avLst/>
          </a:prstGeom>
          <a:solidFill>
            <a:srgbClr val="F2C14E"/>
          </a:solidFill>
          <a:ln w="5080">
            <a:solidFill>
              <a:srgbClr val="F2C14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38" name="Text 35"/>
          <p:cNvSpPr/>
          <p:nvPr/>
        </p:nvSpPr>
        <p:spPr>
          <a:xfrm>
            <a:off x="6435344" y="4866640"/>
            <a:ext cx="4663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remain?</a:t>
            </a:r>
            <a:endParaRPr lang="en-GB" sz="1700" noProof="0" dirty="0"/>
          </a:p>
        </p:txBody>
      </p:sp>
      <p:sp>
        <p:nvSpPr>
          <p:cNvPr id="39" name="Text 36"/>
          <p:cNvSpPr/>
          <p:nvPr/>
        </p:nvSpPr>
        <p:spPr>
          <a:xfrm>
            <a:off x="6435344" y="5259832"/>
            <a:ext cx="4617720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fontScale="92500"/>
          </a:bodyPr>
          <a:lstStyle/>
          <a:p>
            <a:pPr marL="0" indent="0" algn="l">
              <a:buNone/>
            </a:pPr>
            <a:r>
              <a:rPr lang="en-GB" sz="13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Historical anchors are useful, but the updated lecture should prioritize mechanisms and experimental reasoning for new researchers.</a:t>
            </a:r>
            <a:endParaRPr lang="en-GB" sz="1350" noProof="0" dirty="0"/>
          </a:p>
        </p:txBody>
      </p:sp>
      <p:pic>
        <p:nvPicPr>
          <p:cNvPr id="2" name="Picture 21" descr="fjnvc">
            <a:extLst>
              <a:ext uri="{FF2B5EF4-FFF2-40B4-BE49-F238E27FC236}">
                <a16:creationId xmlns:a16="http://schemas.microsoft.com/office/drawing/2014/main" id="{33D067F5-C6B3-A814-F178-71BA3D95E0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00209" y="3108960"/>
            <a:ext cx="1280159" cy="97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7">
            <a:extLst>
              <a:ext uri="{FF2B5EF4-FFF2-40B4-BE49-F238E27FC236}">
                <a16:creationId xmlns:a16="http://schemas.microsoft.com/office/drawing/2014/main" id="{540DD2E4-3600-99AD-C526-3F64F415DC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296497" y="3099816"/>
            <a:ext cx="1240377" cy="971296"/>
          </a:xfrm>
          <a:prstGeom prst="rect">
            <a:avLst/>
          </a:prstGeom>
          <a:noFill/>
        </p:spPr>
      </p:pic>
      <p:pic>
        <p:nvPicPr>
          <p:cNvPr id="12" name="Imatge 11">
            <a:extLst>
              <a:ext uri="{FF2B5EF4-FFF2-40B4-BE49-F238E27FC236}">
                <a16:creationId xmlns:a16="http://schemas.microsoft.com/office/drawing/2014/main" id="{96E0530E-018F-14CC-20BC-B7013BDB1E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23258" y="3095486"/>
            <a:ext cx="1094283" cy="975626"/>
          </a:xfrm>
          <a:prstGeom prst="rect">
            <a:avLst/>
          </a:prstGeom>
        </p:spPr>
      </p:pic>
      <p:pic>
        <p:nvPicPr>
          <p:cNvPr id="40" name="Imatge 39" descr="What is HPP? Infographic">
            <a:extLst>
              <a:ext uri="{FF2B5EF4-FFF2-40B4-BE49-F238E27FC236}">
                <a16:creationId xmlns:a16="http://schemas.microsoft.com/office/drawing/2014/main" id="{E1E21951-41CB-843D-2FF1-416148259C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2663" y="3099816"/>
            <a:ext cx="1711298" cy="962152"/>
          </a:xfrm>
          <a:prstGeom prst="rect">
            <a:avLst/>
          </a:prstGeom>
        </p:spPr>
      </p:pic>
      <p:pic>
        <p:nvPicPr>
          <p:cNvPr id="41" name="Imatge 40" descr="Fig. 1">
            <a:extLst>
              <a:ext uri="{FF2B5EF4-FFF2-40B4-BE49-F238E27FC236}">
                <a16:creationId xmlns:a16="http://schemas.microsoft.com/office/drawing/2014/main" id="{A46172E0-9FCF-A048-047A-0AAC104651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31072" y="3108960"/>
            <a:ext cx="679241" cy="962152"/>
          </a:xfrm>
          <a:prstGeom prst="rect">
            <a:avLst/>
          </a:prstGeom>
        </p:spPr>
      </p:pic>
      <p:pic>
        <p:nvPicPr>
          <p:cNvPr id="42" name="Imatge 41">
            <a:extLst>
              <a:ext uri="{FF2B5EF4-FFF2-40B4-BE49-F238E27FC236}">
                <a16:creationId xmlns:a16="http://schemas.microsoft.com/office/drawing/2014/main" id="{3F70B663-FA57-92A4-BCAA-BC0E1C085C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88585" y="3095400"/>
            <a:ext cx="1479325" cy="9638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502920" y="320040"/>
            <a:ext cx="1325880" cy="256032"/>
          </a:xfrm>
          <a:prstGeom prst="roundRect">
            <a:avLst/>
          </a:prstGeom>
          <a:solidFill>
            <a:srgbClr val="FF7A59"/>
          </a:solidFill>
          <a:ln w="5080">
            <a:solidFill>
              <a:srgbClr val="FF7A59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ext 3"/>
          <p:cNvSpPr/>
          <p:nvPr/>
        </p:nvSpPr>
        <p:spPr>
          <a:xfrm>
            <a:off x="576072" y="338328"/>
            <a:ext cx="11795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GB" sz="900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APPLICATIONS</a:t>
            </a:r>
            <a:endParaRPr lang="en-GB" sz="900" noProof="0" dirty="0"/>
          </a:p>
        </p:txBody>
      </p:sp>
      <p:sp>
        <p:nvSpPr>
          <p:cNvPr id="6" name="Text 4"/>
          <p:cNvSpPr/>
          <p:nvPr/>
        </p:nvSpPr>
        <p:spPr>
          <a:xfrm>
            <a:off x="1938528" y="320040"/>
            <a:ext cx="5303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0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pressure as tool and stressor</a:t>
            </a:r>
            <a:endParaRPr lang="en-GB" sz="1000" noProof="0" dirty="0"/>
          </a:p>
        </p:txBody>
      </p:sp>
      <p:sp>
        <p:nvSpPr>
          <p:cNvPr id="7" name="Text 5"/>
          <p:cNvSpPr/>
          <p:nvPr/>
        </p:nvSpPr>
        <p:spPr>
          <a:xfrm>
            <a:off x="502920" y="676656"/>
            <a:ext cx="10424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29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Biotech, pharma and cosmetics prospects</a:t>
            </a:r>
            <a:endParaRPr lang="en-GB" sz="2900" noProof="0" dirty="0"/>
          </a:p>
        </p:txBody>
      </p:sp>
      <p:sp>
        <p:nvSpPr>
          <p:cNvPr id="8" name="Shape 6"/>
          <p:cNvSpPr/>
          <p:nvPr/>
        </p:nvSpPr>
        <p:spPr>
          <a:xfrm>
            <a:off x="502920" y="1298448"/>
            <a:ext cx="11064240" cy="0"/>
          </a:xfrm>
          <a:prstGeom prst="line">
            <a:avLst/>
          </a:prstGeom>
          <a:noFill/>
          <a:ln w="10160">
            <a:solidFill>
              <a:srgbClr val="27506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1" name="Text 9"/>
          <p:cNvSpPr/>
          <p:nvPr/>
        </p:nvSpPr>
        <p:spPr>
          <a:xfrm>
            <a:off x="11155680" y="647395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GB" sz="950" b="1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38</a:t>
            </a:r>
            <a:endParaRPr lang="en-GB" sz="950" noProof="0" dirty="0"/>
          </a:p>
        </p:txBody>
      </p:sp>
      <p:sp>
        <p:nvSpPr>
          <p:cNvPr id="13" name="Shape 10"/>
          <p:cNvSpPr/>
          <p:nvPr/>
        </p:nvSpPr>
        <p:spPr>
          <a:xfrm>
            <a:off x="868680" y="1600200"/>
            <a:ext cx="3246120" cy="150876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66D17E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4" name="Shape 11"/>
          <p:cNvSpPr/>
          <p:nvPr/>
        </p:nvSpPr>
        <p:spPr>
          <a:xfrm>
            <a:off x="868680" y="1600200"/>
            <a:ext cx="64008" cy="1508760"/>
          </a:xfrm>
          <a:prstGeom prst="rect">
            <a:avLst/>
          </a:prstGeom>
          <a:solidFill>
            <a:srgbClr val="66D17E"/>
          </a:solidFill>
          <a:ln w="5080">
            <a:solidFill>
              <a:srgbClr val="66D1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5" name="Text 12"/>
          <p:cNvSpPr/>
          <p:nvPr/>
        </p:nvSpPr>
        <p:spPr>
          <a:xfrm>
            <a:off x="1033272" y="1737360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Enzyme engineering</a:t>
            </a:r>
            <a:endParaRPr lang="en-GB" sz="1700" noProof="0" dirty="0"/>
          </a:p>
        </p:txBody>
      </p:sp>
      <p:sp>
        <p:nvSpPr>
          <p:cNvPr id="16" name="Text 13"/>
          <p:cNvSpPr/>
          <p:nvPr/>
        </p:nvSpPr>
        <p:spPr>
          <a:xfrm>
            <a:off x="1033272" y="2130552"/>
            <a:ext cx="292608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3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pressure probes cavities, flexibility and catalytic robustness</a:t>
            </a:r>
            <a:endParaRPr lang="en-GB" sz="1350" noProof="0" dirty="0"/>
          </a:p>
        </p:txBody>
      </p:sp>
      <p:sp>
        <p:nvSpPr>
          <p:cNvPr id="17" name="Shape 14"/>
          <p:cNvSpPr/>
          <p:nvPr/>
        </p:nvSpPr>
        <p:spPr>
          <a:xfrm>
            <a:off x="4480560" y="1600200"/>
            <a:ext cx="3246120" cy="150876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A78BFA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8" name="Shape 15"/>
          <p:cNvSpPr/>
          <p:nvPr/>
        </p:nvSpPr>
        <p:spPr>
          <a:xfrm>
            <a:off x="4480560" y="1600200"/>
            <a:ext cx="64008" cy="1508760"/>
          </a:xfrm>
          <a:prstGeom prst="rect">
            <a:avLst/>
          </a:prstGeom>
          <a:solidFill>
            <a:srgbClr val="A78BFA"/>
          </a:solidFill>
          <a:ln w="5080">
            <a:solidFill>
              <a:srgbClr val="A78B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9" name="Text 16"/>
          <p:cNvSpPr/>
          <p:nvPr/>
        </p:nvSpPr>
        <p:spPr>
          <a:xfrm>
            <a:off x="4645152" y="1737360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Formulation stress tests</a:t>
            </a:r>
            <a:endParaRPr lang="en-GB" sz="1700" noProof="0" dirty="0"/>
          </a:p>
        </p:txBody>
      </p:sp>
      <p:sp>
        <p:nvSpPr>
          <p:cNvPr id="20" name="Text 17"/>
          <p:cNvSpPr/>
          <p:nvPr/>
        </p:nvSpPr>
        <p:spPr>
          <a:xfrm>
            <a:off x="4645152" y="2130552"/>
            <a:ext cx="292608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3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biologics, emulsions and cells can be screened for pressure sensitivity</a:t>
            </a:r>
            <a:endParaRPr lang="en-GB" sz="1350" noProof="0" dirty="0"/>
          </a:p>
        </p:txBody>
      </p:sp>
      <p:sp>
        <p:nvSpPr>
          <p:cNvPr id="21" name="Shape 18"/>
          <p:cNvSpPr/>
          <p:nvPr/>
        </p:nvSpPr>
        <p:spPr>
          <a:xfrm>
            <a:off x="8092440" y="1600200"/>
            <a:ext cx="3246120" cy="150876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FF7A59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2" name="Shape 19"/>
          <p:cNvSpPr/>
          <p:nvPr/>
        </p:nvSpPr>
        <p:spPr>
          <a:xfrm>
            <a:off x="8092440" y="1600200"/>
            <a:ext cx="64008" cy="1508760"/>
          </a:xfrm>
          <a:prstGeom prst="rect">
            <a:avLst/>
          </a:prstGeom>
          <a:solidFill>
            <a:srgbClr val="FF7A59"/>
          </a:solidFill>
          <a:ln w="5080">
            <a:solidFill>
              <a:srgbClr val="FF7A59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3" name="Text 20"/>
          <p:cNvSpPr/>
          <p:nvPr/>
        </p:nvSpPr>
        <p:spPr>
          <a:xfrm>
            <a:off x="8257032" y="1737360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Bioburden reduction</a:t>
            </a:r>
            <a:endParaRPr lang="en-GB" sz="1700" noProof="0" dirty="0"/>
          </a:p>
        </p:txBody>
      </p:sp>
      <p:sp>
        <p:nvSpPr>
          <p:cNvPr id="24" name="Text 21"/>
          <p:cNvSpPr/>
          <p:nvPr/>
        </p:nvSpPr>
        <p:spPr>
          <a:xfrm>
            <a:off x="8257032" y="2130552"/>
            <a:ext cx="292608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3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for selected matrices but not a universal sterilization replacement</a:t>
            </a:r>
            <a:endParaRPr lang="en-GB" sz="1350" noProof="0" dirty="0"/>
          </a:p>
        </p:txBody>
      </p:sp>
      <p:sp>
        <p:nvSpPr>
          <p:cNvPr id="25" name="Text 22"/>
          <p:cNvSpPr/>
          <p:nvPr/>
        </p:nvSpPr>
        <p:spPr>
          <a:xfrm>
            <a:off x="868680" y="4160520"/>
            <a:ext cx="10469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GB" sz="25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Translational opportunity: use pressure as a controlled perturbation before using it as a process</a:t>
            </a:r>
            <a:endParaRPr lang="en-GB" sz="2500" noProof="0" dirty="0"/>
          </a:p>
        </p:txBody>
      </p:sp>
      <p:sp>
        <p:nvSpPr>
          <p:cNvPr id="26" name="Text 23"/>
          <p:cNvSpPr/>
          <p:nvPr/>
        </p:nvSpPr>
        <p:spPr>
          <a:xfrm>
            <a:off x="1280160" y="4800600"/>
            <a:ext cx="9601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ctr">
              <a:buNone/>
            </a:pPr>
            <a:r>
              <a:rPr lang="en-GB" sz="15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This is especially useful for early-stage projects because mechanism and application can be linked in the same workflow</a:t>
            </a:r>
            <a:endParaRPr lang="en-GB" sz="1550" noProof="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502920" y="320040"/>
            <a:ext cx="1325880" cy="256032"/>
          </a:xfrm>
          <a:prstGeom prst="roundRect">
            <a:avLst/>
          </a:prstGeom>
          <a:solidFill>
            <a:srgbClr val="FF7A59"/>
          </a:solidFill>
          <a:ln w="5080">
            <a:solidFill>
              <a:srgbClr val="FF7A59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ext 3"/>
          <p:cNvSpPr/>
          <p:nvPr/>
        </p:nvSpPr>
        <p:spPr>
          <a:xfrm>
            <a:off x="576072" y="338328"/>
            <a:ext cx="11795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GB" sz="900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APPLICATIONS</a:t>
            </a:r>
            <a:endParaRPr lang="en-GB" sz="900" noProof="0" dirty="0"/>
          </a:p>
        </p:txBody>
      </p:sp>
      <p:sp>
        <p:nvSpPr>
          <p:cNvPr id="6" name="Text 4"/>
          <p:cNvSpPr/>
          <p:nvPr/>
        </p:nvSpPr>
        <p:spPr>
          <a:xfrm>
            <a:off x="1938528" y="320040"/>
            <a:ext cx="5303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0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make us cautious</a:t>
            </a:r>
            <a:endParaRPr lang="en-GB" sz="1000" noProof="0" dirty="0"/>
          </a:p>
        </p:txBody>
      </p:sp>
      <p:sp>
        <p:nvSpPr>
          <p:cNvPr id="7" name="Text 5"/>
          <p:cNvSpPr/>
          <p:nvPr/>
        </p:nvSpPr>
        <p:spPr>
          <a:xfrm>
            <a:off x="502920" y="676656"/>
            <a:ext cx="10424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29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Key limitations and translation gaps</a:t>
            </a:r>
            <a:endParaRPr lang="en-GB" sz="2900" noProof="0" dirty="0"/>
          </a:p>
        </p:txBody>
      </p:sp>
      <p:sp>
        <p:nvSpPr>
          <p:cNvPr id="8" name="Shape 6"/>
          <p:cNvSpPr/>
          <p:nvPr/>
        </p:nvSpPr>
        <p:spPr>
          <a:xfrm>
            <a:off x="502920" y="1298448"/>
            <a:ext cx="11064240" cy="0"/>
          </a:xfrm>
          <a:prstGeom prst="line">
            <a:avLst/>
          </a:prstGeom>
          <a:noFill/>
          <a:ln w="10160">
            <a:solidFill>
              <a:srgbClr val="27506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1" name="Text 9"/>
          <p:cNvSpPr/>
          <p:nvPr/>
        </p:nvSpPr>
        <p:spPr>
          <a:xfrm>
            <a:off x="11155680" y="647395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GB" sz="950" b="1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39</a:t>
            </a:r>
            <a:endParaRPr lang="en-GB" sz="950" noProof="0" dirty="0"/>
          </a:p>
        </p:txBody>
      </p:sp>
      <p:sp>
        <p:nvSpPr>
          <p:cNvPr id="13" name="Shape 10"/>
          <p:cNvSpPr/>
          <p:nvPr/>
        </p:nvSpPr>
        <p:spPr>
          <a:xfrm>
            <a:off x="868680" y="1600200"/>
            <a:ext cx="3246120" cy="141732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F2C14E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4" name="Shape 11"/>
          <p:cNvSpPr/>
          <p:nvPr/>
        </p:nvSpPr>
        <p:spPr>
          <a:xfrm>
            <a:off x="868680" y="1600200"/>
            <a:ext cx="64008" cy="1417320"/>
          </a:xfrm>
          <a:prstGeom prst="rect">
            <a:avLst/>
          </a:prstGeom>
          <a:solidFill>
            <a:srgbClr val="F2C14E"/>
          </a:solidFill>
          <a:ln w="5080">
            <a:solidFill>
              <a:srgbClr val="F2C14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5" name="Text 12"/>
          <p:cNvSpPr/>
          <p:nvPr/>
        </p:nvSpPr>
        <p:spPr>
          <a:xfrm>
            <a:off x="1033272" y="1737360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Heterogeneity</a:t>
            </a:r>
            <a:endParaRPr lang="en-GB" sz="1700" noProof="0" dirty="0"/>
          </a:p>
        </p:txBody>
      </p:sp>
      <p:sp>
        <p:nvSpPr>
          <p:cNvPr id="16" name="Text 13"/>
          <p:cNvSpPr/>
          <p:nvPr/>
        </p:nvSpPr>
        <p:spPr>
          <a:xfrm>
            <a:off x="1033272" y="2130552"/>
            <a:ext cx="292608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3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subpopulations, physiological state and stress history shape survival</a:t>
            </a:r>
            <a:endParaRPr lang="en-GB" sz="1350" noProof="0" dirty="0"/>
          </a:p>
        </p:txBody>
      </p:sp>
      <p:sp>
        <p:nvSpPr>
          <p:cNvPr id="17" name="Shape 14"/>
          <p:cNvSpPr/>
          <p:nvPr/>
        </p:nvSpPr>
        <p:spPr>
          <a:xfrm>
            <a:off x="4480560" y="1600200"/>
            <a:ext cx="3246120" cy="141732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FF5A78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8" name="Shape 15"/>
          <p:cNvSpPr/>
          <p:nvPr/>
        </p:nvSpPr>
        <p:spPr>
          <a:xfrm>
            <a:off x="4480560" y="1600200"/>
            <a:ext cx="64008" cy="1417320"/>
          </a:xfrm>
          <a:prstGeom prst="rect">
            <a:avLst/>
          </a:prstGeom>
          <a:solidFill>
            <a:srgbClr val="FF5A78"/>
          </a:solidFill>
          <a:ln w="5080">
            <a:solidFill>
              <a:srgbClr val="FF5A7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9" name="Text 16"/>
          <p:cNvSpPr/>
          <p:nvPr/>
        </p:nvSpPr>
        <p:spPr>
          <a:xfrm>
            <a:off x="4645152" y="1737360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Comparability</a:t>
            </a:r>
            <a:endParaRPr lang="en-GB" sz="1700" noProof="0" dirty="0"/>
          </a:p>
        </p:txBody>
      </p:sp>
      <p:sp>
        <p:nvSpPr>
          <p:cNvPr id="20" name="Text 17"/>
          <p:cNvSpPr/>
          <p:nvPr/>
        </p:nvSpPr>
        <p:spPr>
          <a:xfrm>
            <a:off x="4645152" y="2130552"/>
            <a:ext cx="292608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3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pressure, temperature and decompression protocols are often underreported</a:t>
            </a:r>
            <a:endParaRPr lang="en-GB" sz="1350" noProof="0" dirty="0"/>
          </a:p>
        </p:txBody>
      </p:sp>
      <p:sp>
        <p:nvSpPr>
          <p:cNvPr id="21" name="Shape 18"/>
          <p:cNvSpPr/>
          <p:nvPr/>
        </p:nvSpPr>
        <p:spPr>
          <a:xfrm>
            <a:off x="8092440" y="1600200"/>
            <a:ext cx="3246120" cy="141732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66A6FF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2" name="Shape 19"/>
          <p:cNvSpPr/>
          <p:nvPr/>
        </p:nvSpPr>
        <p:spPr>
          <a:xfrm>
            <a:off x="8092440" y="1600200"/>
            <a:ext cx="64008" cy="1417320"/>
          </a:xfrm>
          <a:prstGeom prst="rect">
            <a:avLst/>
          </a:prstGeom>
          <a:solidFill>
            <a:srgbClr val="66A6FF"/>
          </a:solidFill>
          <a:ln w="5080">
            <a:solidFill>
              <a:srgbClr val="66A6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3" name="Text 20"/>
          <p:cNvSpPr/>
          <p:nvPr/>
        </p:nvSpPr>
        <p:spPr>
          <a:xfrm>
            <a:off x="8257032" y="1737360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Transferability</a:t>
            </a:r>
            <a:endParaRPr lang="en-GB" sz="1700" noProof="0" dirty="0"/>
          </a:p>
        </p:txBody>
      </p:sp>
      <p:sp>
        <p:nvSpPr>
          <p:cNvPr id="24" name="Text 21"/>
          <p:cNvSpPr/>
          <p:nvPr/>
        </p:nvSpPr>
        <p:spPr>
          <a:xfrm>
            <a:off x="8257032" y="2130552"/>
            <a:ext cx="292608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3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deep-sea adaptation and HPP inactivation overlap mechanistically but not operationally</a:t>
            </a:r>
            <a:endParaRPr lang="en-GB" sz="1350" noProof="0" dirty="0"/>
          </a:p>
        </p:txBody>
      </p:sp>
      <p:sp>
        <p:nvSpPr>
          <p:cNvPr id="25" name="Shape 22"/>
          <p:cNvSpPr/>
          <p:nvPr/>
        </p:nvSpPr>
        <p:spPr>
          <a:xfrm>
            <a:off x="1005840" y="3977640"/>
            <a:ext cx="10149840" cy="1143000"/>
          </a:xfrm>
          <a:prstGeom prst="roundRect">
            <a:avLst/>
          </a:prstGeom>
          <a:solidFill>
            <a:srgbClr val="0B2235"/>
          </a:solidFill>
          <a:ln w="5080">
            <a:solidFill>
              <a:srgbClr val="275067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6" name="Text 23"/>
          <p:cNvSpPr/>
          <p:nvPr/>
        </p:nvSpPr>
        <p:spPr>
          <a:xfrm>
            <a:off x="1325880" y="4343400"/>
            <a:ext cx="9509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GB" sz="22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biggest errors come from treating pressure as a scalar recipe rather than an experimental history</a:t>
            </a:r>
            <a:endParaRPr lang="en-GB" sz="2200" noProof="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625"/>
          </a:solidFill>
          <a:ln w="5080">
            <a:solidFill>
              <a:srgbClr val="07162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4" name="Shape 2"/>
          <p:cNvSpPr/>
          <p:nvPr/>
        </p:nvSpPr>
        <p:spPr>
          <a:xfrm>
            <a:off x="640080" y="685800"/>
            <a:ext cx="1463040" cy="320040"/>
          </a:xfrm>
          <a:prstGeom prst="roundRect">
            <a:avLst/>
          </a:prstGeom>
          <a:solidFill>
            <a:srgbClr val="A78BFA"/>
          </a:solidFill>
          <a:ln w="5080">
            <a:solidFill>
              <a:srgbClr val="A78B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ext 3"/>
          <p:cNvSpPr/>
          <p:nvPr/>
        </p:nvSpPr>
        <p:spPr>
          <a:xfrm>
            <a:off x="713232" y="704088"/>
            <a:ext cx="131673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GB" sz="1000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SYNTHESIS</a:t>
            </a:r>
            <a:endParaRPr lang="en-GB" sz="1000" noProof="0" dirty="0"/>
          </a:p>
        </p:txBody>
      </p:sp>
      <p:sp>
        <p:nvSpPr>
          <p:cNvPr id="6" name="Text 4"/>
          <p:cNvSpPr/>
          <p:nvPr/>
        </p:nvSpPr>
        <p:spPr>
          <a:xfrm>
            <a:off x="658368" y="1417320"/>
            <a:ext cx="79095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GB" sz="52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Synthesis</a:t>
            </a:r>
            <a:endParaRPr lang="en-GB" sz="5200" noProof="0" dirty="0"/>
          </a:p>
          <a:p>
            <a:pPr marL="0" indent="0" algn="l">
              <a:buNone/>
            </a:pPr>
            <a:r>
              <a:rPr lang="en-GB" sz="52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and discussion</a:t>
            </a:r>
            <a:endParaRPr lang="en-GB" sz="5200" noProof="0" dirty="0"/>
          </a:p>
        </p:txBody>
      </p:sp>
      <p:sp>
        <p:nvSpPr>
          <p:cNvPr id="7" name="Text 5"/>
          <p:cNvSpPr/>
          <p:nvPr/>
        </p:nvSpPr>
        <p:spPr>
          <a:xfrm>
            <a:off x="713232" y="2926080"/>
            <a:ext cx="6858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21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to turn pressure microbiology into good research questions</a:t>
            </a:r>
            <a:endParaRPr lang="en-GB" sz="2100" noProof="0" dirty="0"/>
          </a:p>
        </p:txBody>
      </p:sp>
      <p:sp>
        <p:nvSpPr>
          <p:cNvPr id="8" name="Text 6"/>
          <p:cNvSpPr/>
          <p:nvPr/>
        </p:nvSpPr>
        <p:spPr>
          <a:xfrm>
            <a:off x="9144000" y="960120"/>
            <a:ext cx="22402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GB" sz="6400" b="1" noProof="0" dirty="0">
                <a:solidFill>
                  <a:srgbClr val="A78B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05</a:t>
            </a:r>
            <a:endParaRPr lang="en-GB" sz="6400" noProof="0" dirty="0"/>
          </a:p>
        </p:txBody>
      </p:sp>
      <p:sp>
        <p:nvSpPr>
          <p:cNvPr id="11" name="Text 9"/>
          <p:cNvSpPr/>
          <p:nvPr/>
        </p:nvSpPr>
        <p:spPr>
          <a:xfrm>
            <a:off x="11155680" y="647395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GB" sz="950" b="1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40</a:t>
            </a:r>
            <a:endParaRPr lang="en-GB" sz="950" noProof="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502920" y="320040"/>
            <a:ext cx="1325880" cy="256032"/>
          </a:xfrm>
          <a:prstGeom prst="roundRect">
            <a:avLst/>
          </a:prstGeom>
          <a:solidFill>
            <a:srgbClr val="A78BFA"/>
          </a:solidFill>
          <a:ln w="5080">
            <a:solidFill>
              <a:srgbClr val="A78B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ext 3"/>
          <p:cNvSpPr/>
          <p:nvPr/>
        </p:nvSpPr>
        <p:spPr>
          <a:xfrm>
            <a:off x="576072" y="338328"/>
            <a:ext cx="11795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GB" sz="900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SYNTHESIS</a:t>
            </a:r>
            <a:endParaRPr lang="en-GB" sz="900" noProof="0" dirty="0"/>
          </a:p>
        </p:txBody>
      </p:sp>
      <p:sp>
        <p:nvSpPr>
          <p:cNvPr id="6" name="Text 4"/>
          <p:cNvSpPr/>
          <p:nvPr/>
        </p:nvSpPr>
        <p:spPr>
          <a:xfrm>
            <a:off x="1938528" y="320040"/>
            <a:ext cx="5303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0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questions that connect mechanism and application</a:t>
            </a:r>
            <a:endParaRPr lang="en-GB" sz="1000" noProof="0" dirty="0"/>
          </a:p>
        </p:txBody>
      </p:sp>
      <p:sp>
        <p:nvSpPr>
          <p:cNvPr id="7" name="Text 5"/>
          <p:cNvSpPr/>
          <p:nvPr/>
        </p:nvSpPr>
        <p:spPr>
          <a:xfrm>
            <a:off x="502920" y="676656"/>
            <a:ext cx="10424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29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Open research questions worth showing to ESRs</a:t>
            </a:r>
            <a:endParaRPr lang="en-GB" sz="2900" noProof="0" dirty="0"/>
          </a:p>
        </p:txBody>
      </p:sp>
      <p:sp>
        <p:nvSpPr>
          <p:cNvPr id="8" name="Shape 6"/>
          <p:cNvSpPr/>
          <p:nvPr/>
        </p:nvSpPr>
        <p:spPr>
          <a:xfrm>
            <a:off x="502920" y="1298448"/>
            <a:ext cx="11064240" cy="0"/>
          </a:xfrm>
          <a:prstGeom prst="line">
            <a:avLst/>
          </a:prstGeom>
          <a:noFill/>
          <a:ln w="10160">
            <a:solidFill>
              <a:srgbClr val="27506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1" name="Text 9"/>
          <p:cNvSpPr/>
          <p:nvPr/>
        </p:nvSpPr>
        <p:spPr>
          <a:xfrm>
            <a:off x="11155680" y="647395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GB" sz="950" b="1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41</a:t>
            </a:r>
            <a:endParaRPr lang="en-GB" sz="950" noProof="0" dirty="0"/>
          </a:p>
        </p:txBody>
      </p:sp>
      <p:sp>
        <p:nvSpPr>
          <p:cNvPr id="13" name="Shape 10"/>
          <p:cNvSpPr/>
          <p:nvPr/>
        </p:nvSpPr>
        <p:spPr>
          <a:xfrm>
            <a:off x="868680" y="1600200"/>
            <a:ext cx="3246120" cy="132588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2FD3C4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4" name="Shape 11"/>
          <p:cNvSpPr/>
          <p:nvPr/>
        </p:nvSpPr>
        <p:spPr>
          <a:xfrm>
            <a:off x="868680" y="1600200"/>
            <a:ext cx="64008" cy="1325880"/>
          </a:xfrm>
          <a:prstGeom prst="rect">
            <a:avLst/>
          </a:prstGeom>
          <a:solidFill>
            <a:srgbClr val="2FD3C4"/>
          </a:solidFill>
          <a:ln w="5080">
            <a:solidFill>
              <a:srgbClr val="2FD3C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5" name="Text 12"/>
          <p:cNvSpPr/>
          <p:nvPr/>
        </p:nvSpPr>
        <p:spPr>
          <a:xfrm>
            <a:off x="1033272" y="1737360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GB" sz="14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lipid changes matter most?</a:t>
            </a:r>
            <a:endParaRPr lang="en-GB" sz="1400" noProof="0" dirty="0"/>
          </a:p>
        </p:txBody>
      </p:sp>
      <p:sp>
        <p:nvSpPr>
          <p:cNvPr id="16" name="Text 13"/>
          <p:cNvSpPr/>
          <p:nvPr/>
        </p:nvSpPr>
        <p:spPr>
          <a:xfrm>
            <a:off x="1033272" y="2130552"/>
            <a:ext cx="292608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2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composition vs material state</a:t>
            </a:r>
            <a:endParaRPr lang="en-GB" sz="1200" noProof="0" dirty="0"/>
          </a:p>
        </p:txBody>
      </p:sp>
      <p:sp>
        <p:nvSpPr>
          <p:cNvPr id="17" name="Shape 14"/>
          <p:cNvSpPr/>
          <p:nvPr/>
        </p:nvSpPr>
        <p:spPr>
          <a:xfrm>
            <a:off x="4572000" y="1600200"/>
            <a:ext cx="3246120" cy="132588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66D17E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8" name="Shape 15"/>
          <p:cNvSpPr/>
          <p:nvPr/>
        </p:nvSpPr>
        <p:spPr>
          <a:xfrm>
            <a:off x="4572000" y="1600200"/>
            <a:ext cx="64008" cy="1325880"/>
          </a:xfrm>
          <a:prstGeom prst="rect">
            <a:avLst/>
          </a:prstGeom>
          <a:solidFill>
            <a:srgbClr val="66D17E"/>
          </a:solidFill>
          <a:ln w="5080">
            <a:solidFill>
              <a:srgbClr val="66D1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9" name="Text 16"/>
          <p:cNvSpPr/>
          <p:nvPr/>
        </p:nvSpPr>
        <p:spPr>
          <a:xfrm>
            <a:off x="4736592" y="1737360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GB" sz="12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much is decompression artefact?</a:t>
            </a:r>
            <a:endParaRPr lang="en-GB" sz="1200" noProof="0" dirty="0"/>
          </a:p>
        </p:txBody>
      </p:sp>
      <p:sp>
        <p:nvSpPr>
          <p:cNvPr id="20" name="Text 17"/>
          <p:cNvSpPr/>
          <p:nvPr/>
        </p:nvSpPr>
        <p:spPr>
          <a:xfrm>
            <a:off x="4736592" y="2130552"/>
            <a:ext cx="292608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2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real physiology vs handling</a:t>
            </a:r>
            <a:endParaRPr lang="en-GB" sz="1200" noProof="0" dirty="0"/>
          </a:p>
        </p:txBody>
      </p:sp>
      <p:sp>
        <p:nvSpPr>
          <p:cNvPr id="21" name="Shape 18"/>
          <p:cNvSpPr/>
          <p:nvPr/>
        </p:nvSpPr>
        <p:spPr>
          <a:xfrm>
            <a:off x="8275320" y="1600200"/>
            <a:ext cx="3246120" cy="132588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F2C14E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2" name="Shape 19"/>
          <p:cNvSpPr/>
          <p:nvPr/>
        </p:nvSpPr>
        <p:spPr>
          <a:xfrm>
            <a:off x="8275320" y="1600200"/>
            <a:ext cx="64008" cy="1325880"/>
          </a:xfrm>
          <a:prstGeom prst="rect">
            <a:avLst/>
          </a:prstGeom>
          <a:solidFill>
            <a:srgbClr val="F2C14E"/>
          </a:solidFill>
          <a:ln w="5080">
            <a:solidFill>
              <a:srgbClr val="F2C14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3" name="Text 20"/>
          <p:cNvSpPr/>
          <p:nvPr/>
        </p:nvSpPr>
        <p:spPr>
          <a:xfrm>
            <a:off x="8439912" y="1737360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GB" sz="14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When does injury become death?</a:t>
            </a:r>
            <a:endParaRPr lang="en-GB" sz="1400" noProof="0" dirty="0"/>
          </a:p>
        </p:txBody>
      </p:sp>
      <p:sp>
        <p:nvSpPr>
          <p:cNvPr id="24" name="Text 21"/>
          <p:cNvSpPr/>
          <p:nvPr/>
        </p:nvSpPr>
        <p:spPr>
          <a:xfrm>
            <a:off x="8439912" y="2130552"/>
            <a:ext cx="292608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2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repair thresholds</a:t>
            </a:r>
            <a:endParaRPr lang="en-GB" sz="1200" noProof="0" dirty="0"/>
          </a:p>
        </p:txBody>
      </p:sp>
      <p:sp>
        <p:nvSpPr>
          <p:cNvPr id="25" name="Shape 22"/>
          <p:cNvSpPr/>
          <p:nvPr/>
        </p:nvSpPr>
        <p:spPr>
          <a:xfrm>
            <a:off x="868680" y="3291840"/>
            <a:ext cx="3246120" cy="132588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FF7A59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6" name="Shape 23"/>
          <p:cNvSpPr/>
          <p:nvPr/>
        </p:nvSpPr>
        <p:spPr>
          <a:xfrm>
            <a:off x="868680" y="3291840"/>
            <a:ext cx="64008" cy="1325880"/>
          </a:xfrm>
          <a:prstGeom prst="rect">
            <a:avLst/>
          </a:prstGeom>
          <a:solidFill>
            <a:srgbClr val="FF7A59"/>
          </a:solidFill>
          <a:ln w="5080">
            <a:solidFill>
              <a:srgbClr val="FF7A59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7" name="Text 24"/>
          <p:cNvSpPr/>
          <p:nvPr/>
        </p:nvSpPr>
        <p:spPr>
          <a:xfrm>
            <a:off x="1033272" y="3429000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GB" sz="14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 we predict matrix protection?</a:t>
            </a:r>
            <a:endParaRPr lang="en-GB" sz="1400" noProof="0" dirty="0"/>
          </a:p>
        </p:txBody>
      </p:sp>
      <p:sp>
        <p:nvSpPr>
          <p:cNvPr id="28" name="Text 25"/>
          <p:cNvSpPr/>
          <p:nvPr/>
        </p:nvSpPr>
        <p:spPr>
          <a:xfrm>
            <a:off x="1033272" y="3822192"/>
            <a:ext cx="292608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2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food structure and solutes</a:t>
            </a:r>
            <a:endParaRPr lang="en-GB" sz="1200" noProof="0" dirty="0"/>
          </a:p>
        </p:txBody>
      </p:sp>
      <p:sp>
        <p:nvSpPr>
          <p:cNvPr id="29" name="Shape 26"/>
          <p:cNvSpPr/>
          <p:nvPr/>
        </p:nvSpPr>
        <p:spPr>
          <a:xfrm>
            <a:off x="4572000" y="3291840"/>
            <a:ext cx="3246120" cy="132588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A78BFA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30" name="Shape 27"/>
          <p:cNvSpPr/>
          <p:nvPr/>
        </p:nvSpPr>
        <p:spPr>
          <a:xfrm>
            <a:off x="4572000" y="3291840"/>
            <a:ext cx="64008" cy="1325880"/>
          </a:xfrm>
          <a:prstGeom prst="rect">
            <a:avLst/>
          </a:prstGeom>
          <a:solidFill>
            <a:srgbClr val="A78BFA"/>
          </a:solidFill>
          <a:ln w="5080">
            <a:solidFill>
              <a:srgbClr val="A78B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31" name="Text 28"/>
          <p:cNvSpPr/>
          <p:nvPr/>
        </p:nvSpPr>
        <p:spPr>
          <a:xfrm>
            <a:off x="4736592" y="3429000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GB" sz="12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assemblies are pressure bottlenecks?</a:t>
            </a:r>
            <a:endParaRPr lang="en-GB" sz="1200" noProof="0" dirty="0"/>
          </a:p>
        </p:txBody>
      </p:sp>
      <p:sp>
        <p:nvSpPr>
          <p:cNvPr id="32" name="Text 29"/>
          <p:cNvSpPr/>
          <p:nvPr/>
        </p:nvSpPr>
        <p:spPr>
          <a:xfrm>
            <a:off x="4736592" y="3822192"/>
            <a:ext cx="292608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2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ribosomes, </a:t>
            </a:r>
            <a:r>
              <a:rPr lang="en-GB" sz="1200" noProof="0" dirty="0" err="1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divisome</a:t>
            </a:r>
            <a:r>
              <a:rPr lang="en-GB" sz="12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, respiratory complexes</a:t>
            </a:r>
            <a:endParaRPr lang="en-GB" sz="1200" noProof="0" dirty="0"/>
          </a:p>
        </p:txBody>
      </p:sp>
      <p:sp>
        <p:nvSpPr>
          <p:cNvPr id="33" name="Shape 30"/>
          <p:cNvSpPr/>
          <p:nvPr/>
        </p:nvSpPr>
        <p:spPr>
          <a:xfrm>
            <a:off x="8275320" y="3291840"/>
            <a:ext cx="3246120" cy="132588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66A6FF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34" name="Shape 31"/>
          <p:cNvSpPr/>
          <p:nvPr/>
        </p:nvSpPr>
        <p:spPr>
          <a:xfrm>
            <a:off x="8275320" y="3291840"/>
            <a:ext cx="64008" cy="1325880"/>
          </a:xfrm>
          <a:prstGeom prst="rect">
            <a:avLst/>
          </a:prstGeom>
          <a:solidFill>
            <a:srgbClr val="66A6FF"/>
          </a:solidFill>
          <a:ln w="5080">
            <a:solidFill>
              <a:srgbClr val="66A6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35" name="Text 32"/>
          <p:cNvSpPr/>
          <p:nvPr/>
        </p:nvSpPr>
        <p:spPr>
          <a:xfrm>
            <a:off x="8439912" y="3429000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GB" sz="14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data become comparable?</a:t>
            </a:r>
            <a:endParaRPr lang="en-GB" sz="1400" noProof="0" dirty="0"/>
          </a:p>
        </p:txBody>
      </p:sp>
      <p:sp>
        <p:nvSpPr>
          <p:cNvPr id="36" name="Text 33"/>
          <p:cNvSpPr/>
          <p:nvPr/>
        </p:nvSpPr>
        <p:spPr>
          <a:xfrm>
            <a:off x="8439912" y="3822192"/>
            <a:ext cx="292608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2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metadata and standards</a:t>
            </a:r>
            <a:endParaRPr lang="en-GB" sz="1200" noProof="0" dirty="0"/>
          </a:p>
        </p:txBody>
      </p:sp>
      <p:sp>
        <p:nvSpPr>
          <p:cNvPr id="37" name="Text 34"/>
          <p:cNvSpPr/>
          <p:nvPr/>
        </p:nvSpPr>
        <p:spPr>
          <a:xfrm>
            <a:off x="1371600" y="5212080"/>
            <a:ext cx="9418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GB" sz="23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questions define the pressure history before they define the measurement</a:t>
            </a:r>
            <a:endParaRPr lang="en-GB" sz="2300" noProof="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625"/>
          </a:solidFill>
          <a:ln w="5080">
            <a:solidFill>
              <a:srgbClr val="07162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4" name="Shape 2"/>
          <p:cNvSpPr/>
          <p:nvPr/>
        </p:nvSpPr>
        <p:spPr>
          <a:xfrm>
            <a:off x="502920" y="320040"/>
            <a:ext cx="1325880" cy="256032"/>
          </a:xfrm>
          <a:prstGeom prst="roundRect">
            <a:avLst/>
          </a:prstGeom>
          <a:solidFill>
            <a:srgbClr val="A78BFA"/>
          </a:solidFill>
          <a:ln w="5080">
            <a:solidFill>
              <a:srgbClr val="A78B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ext 3"/>
          <p:cNvSpPr/>
          <p:nvPr/>
        </p:nvSpPr>
        <p:spPr>
          <a:xfrm>
            <a:off x="576072" y="338328"/>
            <a:ext cx="11795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GB" sz="900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SYNTHESIS</a:t>
            </a:r>
            <a:endParaRPr lang="en-GB" sz="900" noProof="0" dirty="0"/>
          </a:p>
        </p:txBody>
      </p:sp>
      <p:sp>
        <p:nvSpPr>
          <p:cNvPr id="6" name="Text 4"/>
          <p:cNvSpPr/>
          <p:nvPr/>
        </p:nvSpPr>
        <p:spPr>
          <a:xfrm>
            <a:off x="1938528" y="320040"/>
            <a:ext cx="5303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0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new figure</a:t>
            </a:r>
            <a:endParaRPr lang="en-GB" sz="1000" noProof="0" dirty="0"/>
          </a:p>
        </p:txBody>
      </p:sp>
      <p:sp>
        <p:nvSpPr>
          <p:cNvPr id="7" name="Text 5"/>
          <p:cNvSpPr/>
          <p:nvPr/>
        </p:nvSpPr>
        <p:spPr>
          <a:xfrm>
            <a:off x="502920" y="676656"/>
            <a:ext cx="10424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29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Good project ideas for early-stage researchers</a:t>
            </a:r>
            <a:endParaRPr lang="en-GB" sz="2900" noProof="0" dirty="0"/>
          </a:p>
        </p:txBody>
      </p:sp>
      <p:sp>
        <p:nvSpPr>
          <p:cNvPr id="8" name="Shape 6"/>
          <p:cNvSpPr/>
          <p:nvPr/>
        </p:nvSpPr>
        <p:spPr>
          <a:xfrm>
            <a:off x="502920" y="1298448"/>
            <a:ext cx="11064240" cy="0"/>
          </a:xfrm>
          <a:prstGeom prst="line">
            <a:avLst/>
          </a:prstGeom>
          <a:noFill/>
          <a:ln w="10160">
            <a:solidFill>
              <a:srgbClr val="27506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1" name="Text 9"/>
          <p:cNvSpPr/>
          <p:nvPr/>
        </p:nvSpPr>
        <p:spPr>
          <a:xfrm>
            <a:off x="11155680" y="647395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GB" sz="950" b="1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42</a:t>
            </a:r>
            <a:endParaRPr lang="en-GB" sz="950" noProof="0" dirty="0"/>
          </a:p>
        </p:txBody>
      </p:sp>
      <p:pic>
        <p:nvPicPr>
          <p:cNvPr id="13" name="Image 0" descr="/mnt/data/hpp_image_pack/12_esr_project_idea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" y="1353312"/>
            <a:ext cx="10881360" cy="489204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625"/>
          </a:solidFill>
          <a:ln w="5080">
            <a:solidFill>
              <a:srgbClr val="07162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4" name="Shape 2"/>
          <p:cNvSpPr/>
          <p:nvPr/>
        </p:nvSpPr>
        <p:spPr>
          <a:xfrm>
            <a:off x="502920" y="320040"/>
            <a:ext cx="1325880" cy="256032"/>
          </a:xfrm>
          <a:prstGeom prst="roundRect">
            <a:avLst/>
          </a:prstGeom>
          <a:solidFill>
            <a:srgbClr val="A78BFA"/>
          </a:solidFill>
          <a:ln w="5080">
            <a:solidFill>
              <a:srgbClr val="A78B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ext 3"/>
          <p:cNvSpPr/>
          <p:nvPr/>
        </p:nvSpPr>
        <p:spPr>
          <a:xfrm>
            <a:off x="576072" y="338328"/>
            <a:ext cx="11795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GB" sz="900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SYNTHESIS</a:t>
            </a:r>
            <a:endParaRPr lang="en-GB" sz="900" noProof="0" dirty="0"/>
          </a:p>
        </p:txBody>
      </p:sp>
      <p:sp>
        <p:nvSpPr>
          <p:cNvPr id="6" name="Text 4"/>
          <p:cNvSpPr/>
          <p:nvPr/>
        </p:nvSpPr>
        <p:spPr>
          <a:xfrm>
            <a:off x="1938528" y="320040"/>
            <a:ext cx="5303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0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four-step heuristic</a:t>
            </a:r>
            <a:endParaRPr lang="en-GB" sz="1000" noProof="0" dirty="0"/>
          </a:p>
        </p:txBody>
      </p:sp>
      <p:sp>
        <p:nvSpPr>
          <p:cNvPr id="7" name="Text 5"/>
          <p:cNvSpPr/>
          <p:nvPr/>
        </p:nvSpPr>
        <p:spPr>
          <a:xfrm>
            <a:off x="502920" y="676656"/>
            <a:ext cx="10424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29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practical framework for interpreting any pressure experiment</a:t>
            </a:r>
            <a:endParaRPr lang="en-GB" sz="2900" noProof="0" dirty="0"/>
          </a:p>
        </p:txBody>
      </p:sp>
      <p:sp>
        <p:nvSpPr>
          <p:cNvPr id="8" name="Shape 6"/>
          <p:cNvSpPr/>
          <p:nvPr/>
        </p:nvSpPr>
        <p:spPr>
          <a:xfrm>
            <a:off x="502920" y="1298448"/>
            <a:ext cx="11064240" cy="0"/>
          </a:xfrm>
          <a:prstGeom prst="line">
            <a:avLst/>
          </a:prstGeom>
          <a:noFill/>
          <a:ln w="10160">
            <a:solidFill>
              <a:srgbClr val="27506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1" name="Text 9"/>
          <p:cNvSpPr/>
          <p:nvPr/>
        </p:nvSpPr>
        <p:spPr>
          <a:xfrm>
            <a:off x="11155680" y="647395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GB" sz="950" b="1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43</a:t>
            </a:r>
            <a:endParaRPr lang="en-GB" sz="950" noProof="0" dirty="0"/>
          </a:p>
        </p:txBody>
      </p:sp>
      <p:sp>
        <p:nvSpPr>
          <p:cNvPr id="13" name="Shape 10"/>
          <p:cNvSpPr/>
          <p:nvPr/>
        </p:nvSpPr>
        <p:spPr>
          <a:xfrm>
            <a:off x="3429000" y="2491740"/>
            <a:ext cx="192024" cy="0"/>
          </a:xfrm>
          <a:prstGeom prst="line">
            <a:avLst/>
          </a:prstGeom>
          <a:noFill/>
          <a:ln w="13970">
            <a:solidFill>
              <a:srgbClr val="275067"/>
            </a:solidFill>
            <a:prstDash val="solid"/>
            <a:tailEnd type="triangle"/>
          </a:ln>
        </p:spPr>
        <p:txBody>
          <a:bodyPr/>
          <a:lstStyle/>
          <a:p>
            <a:endParaRPr lang="en-GB" sz="2400" noProof="0" dirty="0"/>
          </a:p>
        </p:txBody>
      </p:sp>
      <p:sp>
        <p:nvSpPr>
          <p:cNvPr id="14" name="Shape 11"/>
          <p:cNvSpPr/>
          <p:nvPr/>
        </p:nvSpPr>
        <p:spPr>
          <a:xfrm>
            <a:off x="6062472" y="2491740"/>
            <a:ext cx="192024" cy="0"/>
          </a:xfrm>
          <a:prstGeom prst="line">
            <a:avLst/>
          </a:prstGeom>
          <a:noFill/>
          <a:ln w="13970">
            <a:solidFill>
              <a:srgbClr val="275067"/>
            </a:solidFill>
            <a:prstDash val="solid"/>
            <a:tailEnd type="triangle"/>
          </a:ln>
        </p:spPr>
        <p:txBody>
          <a:bodyPr/>
          <a:lstStyle/>
          <a:p>
            <a:endParaRPr lang="en-GB" sz="2400" noProof="0" dirty="0"/>
          </a:p>
        </p:txBody>
      </p:sp>
      <p:sp>
        <p:nvSpPr>
          <p:cNvPr id="15" name="Shape 12"/>
          <p:cNvSpPr/>
          <p:nvPr/>
        </p:nvSpPr>
        <p:spPr>
          <a:xfrm>
            <a:off x="8695944" y="2491740"/>
            <a:ext cx="192024" cy="0"/>
          </a:xfrm>
          <a:prstGeom prst="line">
            <a:avLst/>
          </a:prstGeom>
          <a:noFill/>
          <a:ln w="13970">
            <a:solidFill>
              <a:srgbClr val="275067"/>
            </a:solidFill>
            <a:prstDash val="solid"/>
            <a:tailEnd type="triangle"/>
          </a:ln>
        </p:spPr>
        <p:txBody>
          <a:bodyPr/>
          <a:lstStyle/>
          <a:p>
            <a:endParaRPr lang="en-GB" sz="2400" noProof="0" dirty="0"/>
          </a:p>
        </p:txBody>
      </p:sp>
      <p:sp>
        <p:nvSpPr>
          <p:cNvPr id="16" name="Shape 13"/>
          <p:cNvSpPr/>
          <p:nvPr/>
        </p:nvSpPr>
        <p:spPr>
          <a:xfrm>
            <a:off x="914400" y="1965960"/>
            <a:ext cx="2432304" cy="105156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66A6FF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GB" sz="2400" noProof="0" dirty="0"/>
          </a:p>
        </p:txBody>
      </p:sp>
      <p:sp>
        <p:nvSpPr>
          <p:cNvPr id="17" name="Text 14"/>
          <p:cNvSpPr/>
          <p:nvPr/>
        </p:nvSpPr>
        <p:spPr>
          <a:xfrm>
            <a:off x="1005840" y="2020824"/>
            <a:ext cx="2249424" cy="941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GB" sz="160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Define pressure history</a:t>
            </a:r>
            <a:endParaRPr lang="en-GB" sz="1600" noProof="0" dirty="0"/>
          </a:p>
        </p:txBody>
      </p:sp>
      <p:sp>
        <p:nvSpPr>
          <p:cNvPr id="18" name="Shape 15"/>
          <p:cNvSpPr/>
          <p:nvPr/>
        </p:nvSpPr>
        <p:spPr>
          <a:xfrm>
            <a:off x="3547872" y="1965960"/>
            <a:ext cx="2432304" cy="105156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A78BFA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GB" sz="2400" noProof="0" dirty="0"/>
          </a:p>
        </p:txBody>
      </p:sp>
      <p:sp>
        <p:nvSpPr>
          <p:cNvPr id="19" name="Text 16"/>
          <p:cNvSpPr/>
          <p:nvPr/>
        </p:nvSpPr>
        <p:spPr>
          <a:xfrm>
            <a:off x="3639312" y="2020824"/>
            <a:ext cx="2249424" cy="941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GB" sz="160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Identify soft-matter targets</a:t>
            </a:r>
            <a:endParaRPr lang="en-GB" sz="1600" noProof="0" dirty="0"/>
          </a:p>
        </p:txBody>
      </p:sp>
      <p:sp>
        <p:nvSpPr>
          <p:cNvPr id="20" name="Shape 17"/>
          <p:cNvSpPr/>
          <p:nvPr/>
        </p:nvSpPr>
        <p:spPr>
          <a:xfrm>
            <a:off x="6181344" y="1965960"/>
            <a:ext cx="2432304" cy="105156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66A6FF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GB" sz="2400" noProof="0" dirty="0"/>
          </a:p>
        </p:txBody>
      </p:sp>
      <p:sp>
        <p:nvSpPr>
          <p:cNvPr id="21" name="Text 18"/>
          <p:cNvSpPr/>
          <p:nvPr/>
        </p:nvSpPr>
        <p:spPr>
          <a:xfrm>
            <a:off x="6272784" y="2020824"/>
            <a:ext cx="2249424" cy="941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GB" sz="160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Choose readouts and controls</a:t>
            </a:r>
            <a:endParaRPr lang="en-GB" sz="1600" noProof="0" dirty="0"/>
          </a:p>
        </p:txBody>
      </p:sp>
      <p:sp>
        <p:nvSpPr>
          <p:cNvPr id="22" name="Shape 19"/>
          <p:cNvSpPr/>
          <p:nvPr/>
        </p:nvSpPr>
        <p:spPr>
          <a:xfrm>
            <a:off x="8814816" y="1965960"/>
            <a:ext cx="2432304" cy="105156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A78BFA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GB" sz="2400" noProof="0" dirty="0"/>
          </a:p>
        </p:txBody>
      </p:sp>
      <p:sp>
        <p:nvSpPr>
          <p:cNvPr id="23" name="Text 20"/>
          <p:cNvSpPr/>
          <p:nvPr/>
        </p:nvSpPr>
        <p:spPr>
          <a:xfrm>
            <a:off x="8906256" y="2020824"/>
            <a:ext cx="2249424" cy="941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GB" sz="160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 Interpret recovery explicitly</a:t>
            </a:r>
            <a:endParaRPr lang="en-GB" sz="1600" noProof="0" dirty="0"/>
          </a:p>
        </p:txBody>
      </p:sp>
      <p:sp>
        <p:nvSpPr>
          <p:cNvPr id="24" name="Shape 21"/>
          <p:cNvSpPr/>
          <p:nvPr/>
        </p:nvSpPr>
        <p:spPr>
          <a:xfrm>
            <a:off x="1005840" y="3794760"/>
            <a:ext cx="2331720" cy="114300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2FD3C4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sz="2400" noProof="0" dirty="0"/>
          </a:p>
        </p:txBody>
      </p:sp>
      <p:sp>
        <p:nvSpPr>
          <p:cNvPr id="25" name="Shape 22"/>
          <p:cNvSpPr/>
          <p:nvPr/>
        </p:nvSpPr>
        <p:spPr>
          <a:xfrm>
            <a:off x="1005840" y="3794760"/>
            <a:ext cx="64008" cy="1143000"/>
          </a:xfrm>
          <a:prstGeom prst="rect">
            <a:avLst/>
          </a:prstGeom>
          <a:solidFill>
            <a:srgbClr val="2FD3C4"/>
          </a:solidFill>
          <a:ln w="5080">
            <a:solidFill>
              <a:srgbClr val="2FD3C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sz="2400" noProof="0" dirty="0"/>
          </a:p>
        </p:txBody>
      </p:sp>
      <p:sp>
        <p:nvSpPr>
          <p:cNvPr id="26" name="Text 23"/>
          <p:cNvSpPr/>
          <p:nvPr/>
        </p:nvSpPr>
        <p:spPr>
          <a:xfrm>
            <a:off x="1170432" y="3931920"/>
            <a:ext cx="2057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20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History</a:t>
            </a:r>
            <a:endParaRPr lang="en-GB" sz="2000" noProof="0" dirty="0"/>
          </a:p>
        </p:txBody>
      </p:sp>
      <p:sp>
        <p:nvSpPr>
          <p:cNvPr id="27" name="Text 24"/>
          <p:cNvSpPr/>
          <p:nvPr/>
        </p:nvSpPr>
        <p:spPr>
          <a:xfrm>
            <a:off x="1170432" y="4325112"/>
            <a:ext cx="2011680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Autofit/>
          </a:bodyPr>
          <a:lstStyle/>
          <a:p>
            <a:pPr marL="0" indent="0" algn="l">
              <a:buNone/>
            </a:pPr>
            <a:r>
              <a:rPr lang="en-GB" sz="14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compression, hold, decompression, temperature</a:t>
            </a:r>
            <a:endParaRPr lang="en-GB" sz="1400" noProof="0" dirty="0"/>
          </a:p>
        </p:txBody>
      </p:sp>
      <p:sp>
        <p:nvSpPr>
          <p:cNvPr id="28" name="Shape 25"/>
          <p:cNvSpPr/>
          <p:nvPr/>
        </p:nvSpPr>
        <p:spPr>
          <a:xfrm>
            <a:off x="3611880" y="3794760"/>
            <a:ext cx="2331720" cy="114300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66D17E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sz="2400" noProof="0" dirty="0"/>
          </a:p>
        </p:txBody>
      </p:sp>
      <p:sp>
        <p:nvSpPr>
          <p:cNvPr id="29" name="Shape 26"/>
          <p:cNvSpPr/>
          <p:nvPr/>
        </p:nvSpPr>
        <p:spPr>
          <a:xfrm>
            <a:off x="3611880" y="3794760"/>
            <a:ext cx="64008" cy="1143000"/>
          </a:xfrm>
          <a:prstGeom prst="rect">
            <a:avLst/>
          </a:prstGeom>
          <a:solidFill>
            <a:srgbClr val="66D17E"/>
          </a:solidFill>
          <a:ln w="5080">
            <a:solidFill>
              <a:srgbClr val="66D1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sz="2400" noProof="0" dirty="0"/>
          </a:p>
        </p:txBody>
      </p:sp>
      <p:sp>
        <p:nvSpPr>
          <p:cNvPr id="30" name="Text 27"/>
          <p:cNvSpPr/>
          <p:nvPr/>
        </p:nvSpPr>
        <p:spPr>
          <a:xfrm>
            <a:off x="3776472" y="3931920"/>
            <a:ext cx="2057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20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Targets</a:t>
            </a:r>
            <a:endParaRPr lang="en-GB" sz="2000" noProof="0" dirty="0"/>
          </a:p>
        </p:txBody>
      </p:sp>
      <p:sp>
        <p:nvSpPr>
          <p:cNvPr id="31" name="Text 28"/>
          <p:cNvSpPr/>
          <p:nvPr/>
        </p:nvSpPr>
        <p:spPr>
          <a:xfrm>
            <a:off x="3776472" y="4325112"/>
            <a:ext cx="2011680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Autofit/>
          </a:bodyPr>
          <a:lstStyle/>
          <a:p>
            <a:pPr marL="0" indent="0" algn="l">
              <a:buNone/>
            </a:pPr>
            <a:r>
              <a:rPr lang="en-GB" sz="14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membrane, proteins, ribosomes, wall, cytoplasm</a:t>
            </a:r>
            <a:endParaRPr lang="en-GB" sz="1400" noProof="0" dirty="0"/>
          </a:p>
        </p:txBody>
      </p:sp>
      <p:sp>
        <p:nvSpPr>
          <p:cNvPr id="32" name="Shape 29"/>
          <p:cNvSpPr/>
          <p:nvPr/>
        </p:nvSpPr>
        <p:spPr>
          <a:xfrm>
            <a:off x="6217920" y="3794760"/>
            <a:ext cx="2331720" cy="114300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F2C14E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sz="2400" noProof="0" dirty="0"/>
          </a:p>
        </p:txBody>
      </p:sp>
      <p:sp>
        <p:nvSpPr>
          <p:cNvPr id="33" name="Shape 30"/>
          <p:cNvSpPr/>
          <p:nvPr/>
        </p:nvSpPr>
        <p:spPr>
          <a:xfrm>
            <a:off x="6217920" y="3794760"/>
            <a:ext cx="64008" cy="1143000"/>
          </a:xfrm>
          <a:prstGeom prst="rect">
            <a:avLst/>
          </a:prstGeom>
          <a:solidFill>
            <a:srgbClr val="F2C14E"/>
          </a:solidFill>
          <a:ln w="5080">
            <a:solidFill>
              <a:srgbClr val="F2C14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sz="2400" noProof="0" dirty="0"/>
          </a:p>
        </p:txBody>
      </p:sp>
      <p:sp>
        <p:nvSpPr>
          <p:cNvPr id="34" name="Text 31"/>
          <p:cNvSpPr/>
          <p:nvPr/>
        </p:nvSpPr>
        <p:spPr>
          <a:xfrm>
            <a:off x="6382512" y="3931920"/>
            <a:ext cx="2057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20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Readouts</a:t>
            </a:r>
            <a:endParaRPr lang="en-GB" sz="2000" noProof="0" dirty="0"/>
          </a:p>
        </p:txBody>
      </p:sp>
      <p:sp>
        <p:nvSpPr>
          <p:cNvPr id="35" name="Text 32"/>
          <p:cNvSpPr/>
          <p:nvPr/>
        </p:nvSpPr>
        <p:spPr>
          <a:xfrm>
            <a:off x="6382512" y="4325112"/>
            <a:ext cx="2011680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Autofit/>
          </a:bodyPr>
          <a:lstStyle/>
          <a:p>
            <a:pPr marL="0" indent="0" algn="l">
              <a:buNone/>
            </a:pPr>
            <a:r>
              <a:rPr lang="en-GB" sz="14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growth, viability, morphology, omics, kinetics</a:t>
            </a:r>
            <a:endParaRPr lang="en-GB" sz="1400" noProof="0" dirty="0"/>
          </a:p>
        </p:txBody>
      </p:sp>
      <p:sp>
        <p:nvSpPr>
          <p:cNvPr id="36" name="Shape 33"/>
          <p:cNvSpPr/>
          <p:nvPr/>
        </p:nvSpPr>
        <p:spPr>
          <a:xfrm>
            <a:off x="8823960" y="3794760"/>
            <a:ext cx="2331720" cy="114300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FF7A59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sz="2400" noProof="0" dirty="0"/>
          </a:p>
        </p:txBody>
      </p:sp>
      <p:sp>
        <p:nvSpPr>
          <p:cNvPr id="37" name="Shape 34"/>
          <p:cNvSpPr/>
          <p:nvPr/>
        </p:nvSpPr>
        <p:spPr>
          <a:xfrm>
            <a:off x="8823960" y="3794760"/>
            <a:ext cx="64008" cy="1143000"/>
          </a:xfrm>
          <a:prstGeom prst="rect">
            <a:avLst/>
          </a:prstGeom>
          <a:solidFill>
            <a:srgbClr val="FF7A59"/>
          </a:solidFill>
          <a:ln w="5080">
            <a:solidFill>
              <a:srgbClr val="FF7A59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sz="2400" noProof="0" dirty="0"/>
          </a:p>
        </p:txBody>
      </p:sp>
      <p:sp>
        <p:nvSpPr>
          <p:cNvPr id="38" name="Text 35"/>
          <p:cNvSpPr/>
          <p:nvPr/>
        </p:nvSpPr>
        <p:spPr>
          <a:xfrm>
            <a:off x="8988552" y="3931920"/>
            <a:ext cx="2057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20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Recovery</a:t>
            </a:r>
            <a:endParaRPr lang="en-GB" sz="2000" noProof="0" dirty="0"/>
          </a:p>
        </p:txBody>
      </p:sp>
      <p:sp>
        <p:nvSpPr>
          <p:cNvPr id="39" name="Text 36"/>
          <p:cNvSpPr/>
          <p:nvPr/>
        </p:nvSpPr>
        <p:spPr>
          <a:xfrm>
            <a:off x="8988552" y="4325112"/>
            <a:ext cx="2011680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4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repair, VBNC, tailing, selective media</a:t>
            </a:r>
            <a:endParaRPr lang="en-GB" sz="1400" noProof="0" dirty="0"/>
          </a:p>
        </p:txBody>
      </p:sp>
      <p:sp>
        <p:nvSpPr>
          <p:cNvPr id="40" name="Text 37"/>
          <p:cNvSpPr/>
          <p:nvPr/>
        </p:nvSpPr>
        <p:spPr>
          <a:xfrm>
            <a:off x="1554480" y="5486400"/>
            <a:ext cx="9052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GB" sz="24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pressure experiment is a story of perturbation, response and recovery.</a:t>
            </a:r>
            <a:endParaRPr lang="en-GB" sz="2400" noProof="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625"/>
          </a:solidFill>
          <a:ln w="5080">
            <a:solidFill>
              <a:srgbClr val="07162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4" name="Shape 2"/>
          <p:cNvSpPr/>
          <p:nvPr/>
        </p:nvSpPr>
        <p:spPr>
          <a:xfrm>
            <a:off x="502920" y="320040"/>
            <a:ext cx="1325880" cy="256032"/>
          </a:xfrm>
          <a:prstGeom prst="roundRect">
            <a:avLst/>
          </a:prstGeom>
          <a:solidFill>
            <a:srgbClr val="A78BFA"/>
          </a:solidFill>
          <a:ln w="5080">
            <a:solidFill>
              <a:srgbClr val="A78B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ext 3"/>
          <p:cNvSpPr/>
          <p:nvPr/>
        </p:nvSpPr>
        <p:spPr>
          <a:xfrm>
            <a:off x="576072" y="338328"/>
            <a:ext cx="11795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GB" sz="900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SYNTHESIS</a:t>
            </a:r>
            <a:endParaRPr lang="en-GB" sz="900" noProof="0" dirty="0"/>
          </a:p>
        </p:txBody>
      </p:sp>
      <p:sp>
        <p:nvSpPr>
          <p:cNvPr id="7" name="Text 5"/>
          <p:cNvSpPr/>
          <p:nvPr/>
        </p:nvSpPr>
        <p:spPr>
          <a:xfrm>
            <a:off x="502920" y="676656"/>
            <a:ext cx="10424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29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Take-home messages</a:t>
            </a:r>
            <a:endParaRPr lang="en-GB" sz="2900" noProof="0" dirty="0"/>
          </a:p>
        </p:txBody>
      </p:sp>
      <p:sp>
        <p:nvSpPr>
          <p:cNvPr id="8" name="Shape 6"/>
          <p:cNvSpPr/>
          <p:nvPr/>
        </p:nvSpPr>
        <p:spPr>
          <a:xfrm>
            <a:off x="502920" y="1298448"/>
            <a:ext cx="11064240" cy="0"/>
          </a:xfrm>
          <a:prstGeom prst="line">
            <a:avLst/>
          </a:prstGeom>
          <a:noFill/>
          <a:ln w="10160">
            <a:solidFill>
              <a:srgbClr val="27506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1" name="Text 9"/>
          <p:cNvSpPr/>
          <p:nvPr/>
        </p:nvSpPr>
        <p:spPr>
          <a:xfrm>
            <a:off x="11155680" y="647395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GB" sz="950" b="1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44</a:t>
            </a:r>
            <a:endParaRPr lang="en-GB" sz="950" noProof="0" dirty="0"/>
          </a:p>
        </p:txBody>
      </p:sp>
      <p:sp>
        <p:nvSpPr>
          <p:cNvPr id="13" name="Shape 10"/>
          <p:cNvSpPr/>
          <p:nvPr/>
        </p:nvSpPr>
        <p:spPr>
          <a:xfrm>
            <a:off x="868680" y="1682496"/>
            <a:ext cx="128016" cy="128016"/>
          </a:xfrm>
          <a:prstGeom prst="ellipse">
            <a:avLst/>
          </a:prstGeom>
          <a:solidFill>
            <a:srgbClr val="A78BFA"/>
          </a:solidFill>
          <a:ln w="7620">
            <a:solidFill>
              <a:srgbClr val="A78B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sz="2400" noProof="0" dirty="0"/>
          </a:p>
        </p:txBody>
      </p:sp>
      <p:sp>
        <p:nvSpPr>
          <p:cNvPr id="14" name="Text 11"/>
          <p:cNvSpPr/>
          <p:nvPr/>
        </p:nvSpPr>
        <p:spPr>
          <a:xfrm>
            <a:off x="1088136" y="1645920"/>
            <a:ext cx="9838944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GB" sz="200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Pressure targets hydration, packing, interfaces and weak assemblies before covalent chemistry.</a:t>
            </a:r>
            <a:endParaRPr lang="en-GB" sz="2000" noProof="0" dirty="0"/>
          </a:p>
        </p:txBody>
      </p:sp>
      <p:sp>
        <p:nvSpPr>
          <p:cNvPr id="15" name="Shape 12"/>
          <p:cNvSpPr/>
          <p:nvPr/>
        </p:nvSpPr>
        <p:spPr>
          <a:xfrm>
            <a:off x="868680" y="2313432"/>
            <a:ext cx="128016" cy="128016"/>
          </a:xfrm>
          <a:prstGeom prst="ellipse">
            <a:avLst/>
          </a:prstGeom>
          <a:solidFill>
            <a:srgbClr val="A78BFA"/>
          </a:solidFill>
          <a:ln w="7620">
            <a:solidFill>
              <a:srgbClr val="A78B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sz="2400" noProof="0" dirty="0"/>
          </a:p>
        </p:txBody>
      </p:sp>
      <p:sp>
        <p:nvSpPr>
          <p:cNvPr id="16" name="Text 13"/>
          <p:cNvSpPr/>
          <p:nvPr/>
        </p:nvSpPr>
        <p:spPr>
          <a:xfrm>
            <a:off x="1088136" y="2276856"/>
            <a:ext cx="9838944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200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Ecological pressure and industrial HPP overlap mechanistically, not operationally.</a:t>
            </a:r>
            <a:endParaRPr lang="en-GB" sz="2000" noProof="0" dirty="0"/>
          </a:p>
        </p:txBody>
      </p:sp>
      <p:sp>
        <p:nvSpPr>
          <p:cNvPr id="17" name="Shape 14"/>
          <p:cNvSpPr/>
          <p:nvPr/>
        </p:nvSpPr>
        <p:spPr>
          <a:xfrm>
            <a:off x="868680" y="2944368"/>
            <a:ext cx="128016" cy="128016"/>
          </a:xfrm>
          <a:prstGeom prst="ellipse">
            <a:avLst/>
          </a:prstGeom>
          <a:solidFill>
            <a:srgbClr val="A78BFA"/>
          </a:solidFill>
          <a:ln w="7620">
            <a:solidFill>
              <a:srgbClr val="A78B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sz="2400" noProof="0" dirty="0"/>
          </a:p>
        </p:txBody>
      </p:sp>
      <p:sp>
        <p:nvSpPr>
          <p:cNvPr id="18" name="Text 15"/>
          <p:cNvSpPr/>
          <p:nvPr/>
        </p:nvSpPr>
        <p:spPr>
          <a:xfrm>
            <a:off x="1088136" y="2907792"/>
            <a:ext cx="9838944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200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Membranes, proteins, energy metabolism and division are central bottlenecks.</a:t>
            </a:r>
            <a:endParaRPr lang="en-GB" sz="2000" noProof="0" dirty="0"/>
          </a:p>
        </p:txBody>
      </p:sp>
      <p:sp>
        <p:nvSpPr>
          <p:cNvPr id="19" name="Shape 16"/>
          <p:cNvSpPr/>
          <p:nvPr/>
        </p:nvSpPr>
        <p:spPr>
          <a:xfrm>
            <a:off x="868680" y="3575304"/>
            <a:ext cx="128016" cy="128016"/>
          </a:xfrm>
          <a:prstGeom prst="ellipse">
            <a:avLst/>
          </a:prstGeom>
          <a:solidFill>
            <a:srgbClr val="A78BFA"/>
          </a:solidFill>
          <a:ln w="7620">
            <a:solidFill>
              <a:srgbClr val="A78B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sz="2400" noProof="0" dirty="0"/>
          </a:p>
        </p:txBody>
      </p:sp>
      <p:sp>
        <p:nvSpPr>
          <p:cNvPr id="20" name="Text 17"/>
          <p:cNvSpPr/>
          <p:nvPr/>
        </p:nvSpPr>
        <p:spPr>
          <a:xfrm>
            <a:off x="1088136" y="3538728"/>
            <a:ext cx="9838944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200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Sampling, decompression and recovery conditions can change the answer.</a:t>
            </a:r>
            <a:endParaRPr lang="en-GB" sz="2000" noProof="0" dirty="0"/>
          </a:p>
        </p:txBody>
      </p:sp>
      <p:sp>
        <p:nvSpPr>
          <p:cNvPr id="21" name="Shape 18"/>
          <p:cNvSpPr/>
          <p:nvPr/>
        </p:nvSpPr>
        <p:spPr>
          <a:xfrm>
            <a:off x="868680" y="4206240"/>
            <a:ext cx="128016" cy="128016"/>
          </a:xfrm>
          <a:prstGeom prst="ellipse">
            <a:avLst/>
          </a:prstGeom>
          <a:solidFill>
            <a:srgbClr val="A78BFA"/>
          </a:solidFill>
          <a:ln w="7620">
            <a:solidFill>
              <a:srgbClr val="A78B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sz="2400" noProof="0" dirty="0"/>
          </a:p>
        </p:txBody>
      </p:sp>
      <p:sp>
        <p:nvSpPr>
          <p:cNvPr id="22" name="Text 19"/>
          <p:cNvSpPr/>
          <p:nvPr/>
        </p:nvSpPr>
        <p:spPr>
          <a:xfrm>
            <a:off x="1088136" y="4169664"/>
            <a:ext cx="9838944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200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HPP microbiology designs the whole treatment ecosystem, not MPa alone.</a:t>
            </a:r>
            <a:endParaRPr lang="en-GB" sz="2000" noProof="0" dirty="0"/>
          </a:p>
        </p:txBody>
      </p:sp>
      <p:sp>
        <p:nvSpPr>
          <p:cNvPr id="23" name="Text 20"/>
          <p:cNvSpPr/>
          <p:nvPr/>
        </p:nvSpPr>
        <p:spPr>
          <a:xfrm>
            <a:off x="1371600" y="5303520"/>
            <a:ext cx="9418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ctr">
              <a:buNone/>
            </a:pPr>
            <a:r>
              <a:rPr lang="en-GB" sz="24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pressure experiments are mechanistic, explicit and reproducible</a:t>
            </a:r>
            <a:endParaRPr lang="en-GB" sz="2400" noProof="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625"/>
          </a:solidFill>
          <a:ln w="5080">
            <a:solidFill>
              <a:srgbClr val="07162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4" name="Shape 2"/>
          <p:cNvSpPr/>
          <p:nvPr/>
        </p:nvSpPr>
        <p:spPr>
          <a:xfrm>
            <a:off x="502920" y="320040"/>
            <a:ext cx="1325880" cy="256032"/>
          </a:xfrm>
          <a:prstGeom prst="roundRect">
            <a:avLst/>
          </a:prstGeom>
          <a:solidFill>
            <a:srgbClr val="A78BFA"/>
          </a:solidFill>
          <a:ln w="5080">
            <a:solidFill>
              <a:srgbClr val="A78B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ext 3"/>
          <p:cNvSpPr/>
          <p:nvPr/>
        </p:nvSpPr>
        <p:spPr>
          <a:xfrm>
            <a:off x="576072" y="338328"/>
            <a:ext cx="11795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GB" sz="900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SYNTHESIS</a:t>
            </a:r>
            <a:endParaRPr lang="en-GB" sz="900" noProof="0" dirty="0"/>
          </a:p>
        </p:txBody>
      </p:sp>
      <p:sp>
        <p:nvSpPr>
          <p:cNvPr id="6" name="Text 4"/>
          <p:cNvSpPr/>
          <p:nvPr/>
        </p:nvSpPr>
        <p:spPr>
          <a:xfrm>
            <a:off x="1938528" y="320040"/>
            <a:ext cx="5303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0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discussion</a:t>
            </a:r>
            <a:endParaRPr lang="en-GB" sz="1000" noProof="0" dirty="0"/>
          </a:p>
        </p:txBody>
      </p:sp>
      <p:sp>
        <p:nvSpPr>
          <p:cNvPr id="7" name="Text 5"/>
          <p:cNvSpPr/>
          <p:nvPr/>
        </p:nvSpPr>
        <p:spPr>
          <a:xfrm>
            <a:off x="502920" y="676656"/>
            <a:ext cx="10424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29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Questions</a:t>
            </a:r>
            <a:endParaRPr lang="en-GB" sz="2900" noProof="0" dirty="0"/>
          </a:p>
        </p:txBody>
      </p:sp>
      <p:sp>
        <p:nvSpPr>
          <p:cNvPr id="8" name="Shape 6"/>
          <p:cNvSpPr/>
          <p:nvPr/>
        </p:nvSpPr>
        <p:spPr>
          <a:xfrm>
            <a:off x="502920" y="1298448"/>
            <a:ext cx="11064240" cy="0"/>
          </a:xfrm>
          <a:prstGeom prst="line">
            <a:avLst/>
          </a:prstGeom>
          <a:noFill/>
          <a:ln w="10160">
            <a:solidFill>
              <a:srgbClr val="27506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0" name="Text 8"/>
          <p:cNvSpPr/>
          <p:nvPr/>
        </p:nvSpPr>
        <p:spPr>
          <a:xfrm>
            <a:off x="4480560" y="6510528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endParaRPr lang="en-GB" sz="750" noProof="0" dirty="0"/>
          </a:p>
        </p:txBody>
      </p:sp>
      <p:sp>
        <p:nvSpPr>
          <p:cNvPr id="11" name="Text 9"/>
          <p:cNvSpPr/>
          <p:nvPr/>
        </p:nvSpPr>
        <p:spPr>
          <a:xfrm>
            <a:off x="11155680" y="647395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GB" sz="950" b="1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</a:t>
            </a:r>
            <a:endParaRPr lang="en-GB" sz="950" noProof="0" dirty="0"/>
          </a:p>
        </p:txBody>
      </p:sp>
      <p:sp>
        <p:nvSpPr>
          <p:cNvPr id="13" name="Text 10"/>
          <p:cNvSpPr/>
          <p:nvPr/>
        </p:nvSpPr>
        <p:spPr>
          <a:xfrm>
            <a:off x="868680" y="1691640"/>
            <a:ext cx="10332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GB" sz="39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bottleneck would you test first?</a:t>
            </a:r>
            <a:endParaRPr lang="en-GB" sz="3900" noProof="0" dirty="0"/>
          </a:p>
        </p:txBody>
      </p:sp>
      <p:sp>
        <p:nvSpPr>
          <p:cNvPr id="14" name="Shape 11"/>
          <p:cNvSpPr/>
          <p:nvPr/>
        </p:nvSpPr>
        <p:spPr>
          <a:xfrm>
            <a:off x="1828800" y="2971800"/>
            <a:ext cx="1945640" cy="828040"/>
          </a:xfrm>
          <a:prstGeom prst="roundRect">
            <a:avLst/>
          </a:prstGeom>
          <a:solidFill>
            <a:srgbClr val="2FD3C4"/>
          </a:solidFill>
          <a:ln w="5080">
            <a:solidFill>
              <a:srgbClr val="2FD3C4">
                <a:alpha val="0"/>
              </a:srgbClr>
            </a:solidFill>
            <a:prstDash val="solid"/>
          </a:ln>
        </p:spPr>
        <p:txBody>
          <a:bodyPr/>
          <a:lstStyle/>
          <a:p>
            <a:pPr algn="ctr"/>
            <a:r>
              <a:rPr lang="en-GB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membrane state</a:t>
            </a:r>
            <a:endParaRPr lang="en-GB" noProof="0" dirty="0"/>
          </a:p>
        </p:txBody>
      </p:sp>
      <p:sp>
        <p:nvSpPr>
          <p:cNvPr id="16" name="Shape 13"/>
          <p:cNvSpPr/>
          <p:nvPr/>
        </p:nvSpPr>
        <p:spPr>
          <a:xfrm>
            <a:off x="4069080" y="2971800"/>
            <a:ext cx="1945640" cy="828040"/>
          </a:xfrm>
          <a:prstGeom prst="roundRect">
            <a:avLst/>
          </a:prstGeom>
          <a:solidFill>
            <a:srgbClr val="F2C14E"/>
          </a:solidFill>
          <a:ln w="5080">
            <a:solidFill>
              <a:srgbClr val="F2C14E">
                <a:alpha val="0"/>
              </a:srgbClr>
            </a:solidFill>
            <a:prstDash val="solid"/>
          </a:ln>
        </p:spPr>
        <p:txBody>
          <a:bodyPr/>
          <a:lstStyle/>
          <a:p>
            <a:pPr algn="ctr"/>
            <a:r>
              <a:rPr lang="en-GB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decompression artefact</a:t>
            </a:r>
            <a:endParaRPr lang="en-GB" noProof="0" dirty="0"/>
          </a:p>
        </p:txBody>
      </p:sp>
      <p:sp>
        <p:nvSpPr>
          <p:cNvPr id="18" name="Shape 15"/>
          <p:cNvSpPr/>
          <p:nvPr/>
        </p:nvSpPr>
        <p:spPr>
          <a:xfrm>
            <a:off x="6309360" y="2971800"/>
            <a:ext cx="1945640" cy="828040"/>
          </a:xfrm>
          <a:prstGeom prst="roundRect">
            <a:avLst/>
          </a:prstGeom>
          <a:solidFill>
            <a:srgbClr val="FF7A59"/>
          </a:solidFill>
          <a:ln w="5080">
            <a:solidFill>
              <a:srgbClr val="FF7A59">
                <a:alpha val="0"/>
              </a:srgbClr>
            </a:solidFill>
            <a:prstDash val="solid"/>
          </a:ln>
        </p:spPr>
        <p:txBody>
          <a:bodyPr/>
          <a:lstStyle/>
          <a:p>
            <a:pPr algn="ctr"/>
            <a:r>
              <a:rPr lang="en-GB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spore recovery</a:t>
            </a:r>
            <a:endParaRPr lang="en-GB" noProof="0" dirty="0"/>
          </a:p>
        </p:txBody>
      </p:sp>
      <p:sp>
        <p:nvSpPr>
          <p:cNvPr id="20" name="Shape 17"/>
          <p:cNvSpPr/>
          <p:nvPr/>
        </p:nvSpPr>
        <p:spPr>
          <a:xfrm>
            <a:off x="8549640" y="2971800"/>
            <a:ext cx="1945640" cy="828040"/>
          </a:xfrm>
          <a:prstGeom prst="roundRect">
            <a:avLst/>
          </a:prstGeom>
          <a:solidFill>
            <a:srgbClr val="66D17E"/>
          </a:solidFill>
          <a:ln w="5080">
            <a:solidFill>
              <a:srgbClr val="66D17E">
                <a:alpha val="0"/>
              </a:srgbClr>
            </a:solidFill>
            <a:prstDash val="solid"/>
          </a:ln>
        </p:spPr>
        <p:txBody>
          <a:bodyPr/>
          <a:lstStyle/>
          <a:p>
            <a:pPr algn="ctr"/>
            <a:r>
              <a:rPr lang="en-GB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matrix protection</a:t>
            </a:r>
            <a:endParaRPr lang="en-GB" noProof="0" dirty="0"/>
          </a:p>
        </p:txBody>
      </p:sp>
      <p:sp>
        <p:nvSpPr>
          <p:cNvPr id="22" name="Text 19"/>
          <p:cNvSpPr/>
          <p:nvPr/>
        </p:nvSpPr>
        <p:spPr>
          <a:xfrm>
            <a:off x="3794760" y="4572000"/>
            <a:ext cx="4572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GB" sz="4000" b="1" noProof="0" dirty="0">
                <a:solidFill>
                  <a:srgbClr val="2FD3C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Thank you</a:t>
            </a:r>
            <a:endParaRPr lang="en-GB" sz="4000" noProof="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502920" y="320040"/>
            <a:ext cx="1325880" cy="256032"/>
          </a:xfrm>
          <a:prstGeom prst="roundRect">
            <a:avLst/>
          </a:prstGeom>
          <a:solidFill>
            <a:srgbClr val="6B7E8C"/>
          </a:solidFill>
          <a:ln w="5080">
            <a:solidFill>
              <a:srgbClr val="6B7E8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ext 3"/>
          <p:cNvSpPr/>
          <p:nvPr/>
        </p:nvSpPr>
        <p:spPr>
          <a:xfrm>
            <a:off x="576072" y="338328"/>
            <a:ext cx="11795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GB" sz="900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BACKUP</a:t>
            </a:r>
            <a:endParaRPr lang="en-GB" sz="900" noProof="0" dirty="0"/>
          </a:p>
        </p:txBody>
      </p:sp>
      <p:sp>
        <p:nvSpPr>
          <p:cNvPr id="6" name="Text 4"/>
          <p:cNvSpPr/>
          <p:nvPr/>
        </p:nvSpPr>
        <p:spPr>
          <a:xfrm>
            <a:off x="1938528" y="320040"/>
            <a:ext cx="5303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0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optional </a:t>
            </a:r>
            <a:r>
              <a:rPr lang="en-GB" sz="1000" noProof="0" dirty="0" err="1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deail</a:t>
            </a:r>
            <a:endParaRPr lang="en-GB" sz="1000" noProof="0" dirty="0"/>
          </a:p>
        </p:txBody>
      </p:sp>
      <p:sp>
        <p:nvSpPr>
          <p:cNvPr id="7" name="Text 5"/>
          <p:cNvSpPr/>
          <p:nvPr/>
        </p:nvSpPr>
        <p:spPr>
          <a:xfrm>
            <a:off x="502920" y="676656"/>
            <a:ext cx="10424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29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Backup: additional species and edge cases</a:t>
            </a:r>
            <a:endParaRPr lang="en-GB" sz="2900" noProof="0" dirty="0"/>
          </a:p>
        </p:txBody>
      </p:sp>
      <p:sp>
        <p:nvSpPr>
          <p:cNvPr id="8" name="Shape 6"/>
          <p:cNvSpPr/>
          <p:nvPr/>
        </p:nvSpPr>
        <p:spPr>
          <a:xfrm>
            <a:off x="502920" y="1298448"/>
            <a:ext cx="11064240" cy="0"/>
          </a:xfrm>
          <a:prstGeom prst="line">
            <a:avLst/>
          </a:prstGeom>
          <a:noFill/>
          <a:ln w="10160">
            <a:solidFill>
              <a:srgbClr val="27506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3" name="Shape 10"/>
          <p:cNvSpPr/>
          <p:nvPr/>
        </p:nvSpPr>
        <p:spPr>
          <a:xfrm>
            <a:off x="777240" y="1691640"/>
            <a:ext cx="10561320" cy="685800"/>
          </a:xfrm>
          <a:prstGeom prst="roundRect">
            <a:avLst/>
          </a:prstGeom>
          <a:solidFill>
            <a:srgbClr val="6B7E8C">
              <a:alpha val="20000"/>
            </a:srgbClr>
          </a:solidFill>
          <a:ln w="5080">
            <a:solidFill>
              <a:srgbClr val="6B7E8C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GB" sz="3600" noProof="0" dirty="0"/>
          </a:p>
        </p:txBody>
      </p:sp>
      <p:sp>
        <p:nvSpPr>
          <p:cNvPr id="14" name="Text 11"/>
          <p:cNvSpPr/>
          <p:nvPr/>
        </p:nvSpPr>
        <p:spPr>
          <a:xfrm>
            <a:off x="841248" y="1755648"/>
            <a:ext cx="279806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</a:t>
            </a:r>
            <a:endParaRPr lang="en-GB" noProof="0" dirty="0"/>
          </a:p>
        </p:txBody>
      </p:sp>
      <p:sp>
        <p:nvSpPr>
          <p:cNvPr id="15" name="Text 12"/>
          <p:cNvSpPr/>
          <p:nvPr/>
        </p:nvSpPr>
        <p:spPr>
          <a:xfrm>
            <a:off x="3767328" y="1755648"/>
            <a:ext cx="375818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Reported context</a:t>
            </a:r>
            <a:endParaRPr lang="en-GB" noProof="0" dirty="0"/>
          </a:p>
        </p:txBody>
      </p:sp>
      <p:sp>
        <p:nvSpPr>
          <p:cNvPr id="16" name="Text 13"/>
          <p:cNvSpPr/>
          <p:nvPr/>
        </p:nvSpPr>
        <p:spPr>
          <a:xfrm>
            <a:off x="7653528" y="1755648"/>
            <a:ext cx="362102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Teaching angle</a:t>
            </a:r>
            <a:endParaRPr lang="en-GB" noProof="0" dirty="0"/>
          </a:p>
        </p:txBody>
      </p:sp>
      <p:sp>
        <p:nvSpPr>
          <p:cNvPr id="17" name="Shape 14"/>
          <p:cNvSpPr/>
          <p:nvPr/>
        </p:nvSpPr>
        <p:spPr>
          <a:xfrm>
            <a:off x="777240" y="2377440"/>
            <a:ext cx="10561320" cy="0"/>
          </a:xfrm>
          <a:prstGeom prst="line">
            <a:avLst/>
          </a:prstGeom>
          <a:noFill/>
          <a:ln w="7620">
            <a:solidFill>
              <a:srgbClr val="275067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GB" sz="4000" noProof="0" dirty="0"/>
          </a:p>
        </p:txBody>
      </p:sp>
      <p:sp>
        <p:nvSpPr>
          <p:cNvPr id="18" name="Text 15"/>
          <p:cNvSpPr/>
          <p:nvPr/>
        </p:nvSpPr>
        <p:spPr>
          <a:xfrm>
            <a:off x="841248" y="2441448"/>
            <a:ext cx="279806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600" i="1" noProof="0" dirty="0" err="1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Pyrococcus</a:t>
            </a:r>
            <a:r>
              <a:rPr lang="en-GB" sz="1600" i="1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GB" sz="1600" i="1" noProof="0" dirty="0" err="1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yayanosii</a:t>
            </a:r>
            <a:endParaRPr lang="en-GB" sz="1600" i="1" noProof="0" dirty="0"/>
          </a:p>
        </p:txBody>
      </p:sp>
      <p:sp>
        <p:nvSpPr>
          <p:cNvPr id="19" name="Text 16"/>
          <p:cNvSpPr/>
          <p:nvPr/>
        </p:nvSpPr>
        <p:spPr>
          <a:xfrm>
            <a:off x="3767328" y="2441448"/>
            <a:ext cx="375818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6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obligate </a:t>
            </a:r>
            <a:r>
              <a:rPr lang="en-GB" sz="1600" noProof="0" dirty="0" err="1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piezophilic</a:t>
            </a:r>
            <a:r>
              <a:rPr lang="en-GB" sz="16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GB" sz="1600" noProof="0" dirty="0" err="1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hyperthermophilic</a:t>
            </a:r>
            <a:r>
              <a:rPr lang="en-GB" sz="16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GB" sz="1600" noProof="0" dirty="0" err="1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archea</a:t>
            </a:r>
            <a:endParaRPr lang="en-GB" sz="1600" noProof="0" dirty="0"/>
          </a:p>
        </p:txBody>
      </p:sp>
      <p:sp>
        <p:nvSpPr>
          <p:cNvPr id="20" name="Text 17"/>
          <p:cNvSpPr/>
          <p:nvPr/>
        </p:nvSpPr>
        <p:spPr>
          <a:xfrm>
            <a:off x="7653528" y="2441448"/>
            <a:ext cx="362102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6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high P–T limits and archaeal adaptation</a:t>
            </a:r>
            <a:endParaRPr lang="en-GB" sz="1600" noProof="0" dirty="0"/>
          </a:p>
        </p:txBody>
      </p:sp>
      <p:sp>
        <p:nvSpPr>
          <p:cNvPr id="21" name="Shape 18"/>
          <p:cNvSpPr/>
          <p:nvPr/>
        </p:nvSpPr>
        <p:spPr>
          <a:xfrm>
            <a:off x="777240" y="3063240"/>
            <a:ext cx="10561320" cy="0"/>
          </a:xfrm>
          <a:prstGeom prst="line">
            <a:avLst/>
          </a:prstGeom>
          <a:noFill/>
          <a:ln w="7620">
            <a:solidFill>
              <a:srgbClr val="275067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GB" sz="4000" noProof="0" dirty="0"/>
          </a:p>
        </p:txBody>
      </p:sp>
      <p:sp>
        <p:nvSpPr>
          <p:cNvPr id="22" name="Text 19"/>
          <p:cNvSpPr/>
          <p:nvPr/>
        </p:nvSpPr>
        <p:spPr>
          <a:xfrm>
            <a:off x="841248" y="3127248"/>
            <a:ext cx="279806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600" i="1" noProof="0" dirty="0" err="1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Marinitoga</a:t>
            </a:r>
            <a:r>
              <a:rPr lang="en-GB" sz="1600" i="1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GB" sz="1600" i="1" noProof="0" dirty="0" err="1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piezophila</a:t>
            </a:r>
            <a:endParaRPr lang="en-GB" sz="1600" i="1" noProof="0" dirty="0"/>
          </a:p>
        </p:txBody>
      </p:sp>
      <p:sp>
        <p:nvSpPr>
          <p:cNvPr id="23" name="Text 20"/>
          <p:cNvSpPr/>
          <p:nvPr/>
        </p:nvSpPr>
        <p:spPr>
          <a:xfrm>
            <a:off x="3767328" y="3127248"/>
            <a:ext cx="375818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6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thermo-</a:t>
            </a:r>
            <a:r>
              <a:rPr lang="en-GB" sz="1600" noProof="0" dirty="0" err="1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piezophilic</a:t>
            </a:r>
            <a:r>
              <a:rPr lang="en-GB" sz="16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bacterium from hydrothermal vent</a:t>
            </a:r>
            <a:endParaRPr lang="en-GB" sz="1600" noProof="0" dirty="0"/>
          </a:p>
        </p:txBody>
      </p:sp>
      <p:sp>
        <p:nvSpPr>
          <p:cNvPr id="24" name="Text 21"/>
          <p:cNvSpPr/>
          <p:nvPr/>
        </p:nvSpPr>
        <p:spPr>
          <a:xfrm>
            <a:off x="7653528" y="3127248"/>
            <a:ext cx="362102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6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pressure + temperature + morphology</a:t>
            </a:r>
            <a:endParaRPr lang="en-GB" sz="1600" noProof="0" dirty="0"/>
          </a:p>
        </p:txBody>
      </p:sp>
      <p:sp>
        <p:nvSpPr>
          <p:cNvPr id="25" name="Shape 22"/>
          <p:cNvSpPr/>
          <p:nvPr/>
        </p:nvSpPr>
        <p:spPr>
          <a:xfrm>
            <a:off x="777240" y="3749040"/>
            <a:ext cx="10561320" cy="0"/>
          </a:xfrm>
          <a:prstGeom prst="line">
            <a:avLst/>
          </a:prstGeom>
          <a:noFill/>
          <a:ln w="7620">
            <a:solidFill>
              <a:srgbClr val="275067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GB" sz="4000" noProof="0" dirty="0"/>
          </a:p>
        </p:txBody>
      </p:sp>
      <p:sp>
        <p:nvSpPr>
          <p:cNvPr id="26" name="Text 23"/>
          <p:cNvSpPr/>
          <p:nvPr/>
        </p:nvSpPr>
        <p:spPr>
          <a:xfrm>
            <a:off x="841248" y="3813048"/>
            <a:ext cx="279806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600" i="1" noProof="0" dirty="0" err="1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Colwellia</a:t>
            </a:r>
            <a:r>
              <a:rPr lang="en-GB" sz="1600" i="1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GB" sz="1600" i="1" noProof="0" dirty="0" err="1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marinimaniae</a:t>
            </a:r>
            <a:endParaRPr lang="en-GB" sz="1600" i="1" noProof="0" dirty="0"/>
          </a:p>
        </p:txBody>
      </p:sp>
      <p:sp>
        <p:nvSpPr>
          <p:cNvPr id="27" name="Text 24"/>
          <p:cNvSpPr/>
          <p:nvPr/>
        </p:nvSpPr>
        <p:spPr>
          <a:xfrm>
            <a:off x="3767328" y="3813048"/>
            <a:ext cx="375818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600" noProof="0" dirty="0" err="1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hyperpiezophile</a:t>
            </a:r>
            <a:r>
              <a:rPr lang="en-GB" sz="16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from Mariana Trench context</a:t>
            </a:r>
            <a:endParaRPr lang="en-GB" sz="1600" noProof="0" dirty="0"/>
          </a:p>
        </p:txBody>
      </p:sp>
      <p:sp>
        <p:nvSpPr>
          <p:cNvPr id="28" name="Text 25"/>
          <p:cNvSpPr/>
          <p:nvPr/>
        </p:nvSpPr>
        <p:spPr>
          <a:xfrm>
            <a:off x="7653528" y="3813048"/>
            <a:ext cx="362102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6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growth near / above hadal pressures</a:t>
            </a:r>
            <a:endParaRPr lang="en-GB" sz="1600" noProof="0" dirty="0"/>
          </a:p>
        </p:txBody>
      </p:sp>
      <p:sp>
        <p:nvSpPr>
          <p:cNvPr id="29" name="Shape 26"/>
          <p:cNvSpPr/>
          <p:nvPr/>
        </p:nvSpPr>
        <p:spPr>
          <a:xfrm>
            <a:off x="777240" y="4434840"/>
            <a:ext cx="10561320" cy="0"/>
          </a:xfrm>
          <a:prstGeom prst="line">
            <a:avLst/>
          </a:prstGeom>
          <a:noFill/>
          <a:ln w="7620">
            <a:solidFill>
              <a:srgbClr val="275067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GB" sz="4000" noProof="0" dirty="0"/>
          </a:p>
        </p:txBody>
      </p:sp>
      <p:sp>
        <p:nvSpPr>
          <p:cNvPr id="30" name="Text 27"/>
          <p:cNvSpPr/>
          <p:nvPr/>
        </p:nvSpPr>
        <p:spPr>
          <a:xfrm>
            <a:off x="841248" y="4498848"/>
            <a:ext cx="279806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600" i="1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E. coli </a:t>
            </a:r>
            <a:r>
              <a:rPr lang="en-GB" sz="16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under pressure</a:t>
            </a:r>
            <a:endParaRPr lang="en-GB" sz="1600" noProof="0" dirty="0"/>
          </a:p>
        </p:txBody>
      </p:sp>
      <p:sp>
        <p:nvSpPr>
          <p:cNvPr id="31" name="Text 28"/>
          <p:cNvSpPr/>
          <p:nvPr/>
        </p:nvSpPr>
        <p:spPr>
          <a:xfrm>
            <a:off x="3767328" y="4498848"/>
            <a:ext cx="375818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6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mesophile model in microscopy studies</a:t>
            </a:r>
            <a:endParaRPr lang="en-GB" sz="1600" noProof="0" dirty="0"/>
          </a:p>
        </p:txBody>
      </p:sp>
      <p:sp>
        <p:nvSpPr>
          <p:cNvPr id="32" name="Text 29"/>
          <p:cNvSpPr/>
          <p:nvPr/>
        </p:nvSpPr>
        <p:spPr>
          <a:xfrm>
            <a:off x="7653528" y="4498848"/>
            <a:ext cx="362102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6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division, morphology and non-adapted response</a:t>
            </a:r>
            <a:endParaRPr lang="en-GB" sz="1600" noProof="0" dirty="0"/>
          </a:p>
        </p:txBody>
      </p:sp>
      <p:sp>
        <p:nvSpPr>
          <p:cNvPr id="33" name="Text 30"/>
          <p:cNvSpPr/>
          <p:nvPr/>
        </p:nvSpPr>
        <p:spPr>
          <a:xfrm>
            <a:off x="1554480" y="544068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GB" sz="21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edge cases to illuminate mechanisms, not to make universal claims</a:t>
            </a:r>
            <a:endParaRPr lang="en-GB" sz="2100" noProof="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625"/>
          </a:solidFill>
          <a:ln w="5080">
            <a:solidFill>
              <a:srgbClr val="07162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4" name="Shape 2"/>
          <p:cNvSpPr/>
          <p:nvPr/>
        </p:nvSpPr>
        <p:spPr>
          <a:xfrm>
            <a:off x="502920" y="320040"/>
            <a:ext cx="1325880" cy="256032"/>
          </a:xfrm>
          <a:prstGeom prst="roundRect">
            <a:avLst/>
          </a:prstGeom>
          <a:solidFill>
            <a:srgbClr val="6B7E8C"/>
          </a:solidFill>
          <a:ln w="5080">
            <a:solidFill>
              <a:srgbClr val="6B7E8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ext 3"/>
          <p:cNvSpPr/>
          <p:nvPr/>
        </p:nvSpPr>
        <p:spPr>
          <a:xfrm>
            <a:off x="576072" y="338328"/>
            <a:ext cx="11795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GB" sz="900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BACKUP</a:t>
            </a:r>
            <a:endParaRPr lang="en-GB" sz="900" noProof="0" dirty="0"/>
          </a:p>
        </p:txBody>
      </p:sp>
      <p:sp>
        <p:nvSpPr>
          <p:cNvPr id="7" name="Text 5"/>
          <p:cNvSpPr/>
          <p:nvPr/>
        </p:nvSpPr>
        <p:spPr>
          <a:xfrm>
            <a:off x="502920" y="676656"/>
            <a:ext cx="10424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29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Backup: kinetic language and glossary</a:t>
            </a:r>
            <a:endParaRPr lang="en-GB" sz="2900" noProof="0" dirty="0"/>
          </a:p>
        </p:txBody>
      </p:sp>
      <p:sp>
        <p:nvSpPr>
          <p:cNvPr id="8" name="Shape 6"/>
          <p:cNvSpPr/>
          <p:nvPr/>
        </p:nvSpPr>
        <p:spPr>
          <a:xfrm>
            <a:off x="502920" y="1298448"/>
            <a:ext cx="11064240" cy="0"/>
          </a:xfrm>
          <a:prstGeom prst="line">
            <a:avLst/>
          </a:prstGeom>
          <a:noFill/>
          <a:ln w="10160">
            <a:solidFill>
              <a:srgbClr val="27506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GB" sz="2400" noProof="0" dirty="0"/>
          </a:p>
        </p:txBody>
      </p:sp>
      <p:sp>
        <p:nvSpPr>
          <p:cNvPr id="13" name="Shape 10"/>
          <p:cNvSpPr/>
          <p:nvPr/>
        </p:nvSpPr>
        <p:spPr>
          <a:xfrm>
            <a:off x="868680" y="1600200"/>
            <a:ext cx="5074920" cy="100584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2FD3C4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sz="2400" noProof="0" dirty="0"/>
          </a:p>
        </p:txBody>
      </p:sp>
      <p:sp>
        <p:nvSpPr>
          <p:cNvPr id="14" name="Shape 11"/>
          <p:cNvSpPr/>
          <p:nvPr/>
        </p:nvSpPr>
        <p:spPr>
          <a:xfrm>
            <a:off x="868680" y="1600200"/>
            <a:ext cx="64008" cy="1005840"/>
          </a:xfrm>
          <a:prstGeom prst="rect">
            <a:avLst/>
          </a:prstGeom>
          <a:solidFill>
            <a:srgbClr val="2FD3C4"/>
          </a:solidFill>
          <a:ln w="5080">
            <a:solidFill>
              <a:srgbClr val="2FD3C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sz="2400" noProof="0" dirty="0"/>
          </a:p>
        </p:txBody>
      </p:sp>
      <p:sp>
        <p:nvSpPr>
          <p:cNvPr id="15" name="Text 12"/>
          <p:cNvSpPr/>
          <p:nvPr/>
        </p:nvSpPr>
        <p:spPr>
          <a:xfrm>
            <a:off x="1033272" y="1737360"/>
            <a:ext cx="4800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log reduction</a:t>
            </a:r>
            <a:endParaRPr lang="en-GB" noProof="0" dirty="0"/>
          </a:p>
        </p:txBody>
      </p:sp>
      <p:sp>
        <p:nvSpPr>
          <p:cNvPr id="16" name="Text 13"/>
          <p:cNvSpPr/>
          <p:nvPr/>
        </p:nvSpPr>
        <p:spPr>
          <a:xfrm>
            <a:off x="1033272" y="2130552"/>
            <a:ext cx="47548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Autofit/>
          </a:bodyPr>
          <a:lstStyle/>
          <a:p>
            <a:pPr marL="0" indent="0" algn="l">
              <a:buNone/>
            </a:pPr>
            <a:r>
              <a:rPr lang="en-GB" sz="16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decimal decrease in survivors; read with recovery conditions in mind</a:t>
            </a:r>
            <a:endParaRPr lang="en-GB" sz="1600" noProof="0" dirty="0"/>
          </a:p>
        </p:txBody>
      </p:sp>
      <p:sp>
        <p:nvSpPr>
          <p:cNvPr id="17" name="Shape 14"/>
          <p:cNvSpPr/>
          <p:nvPr/>
        </p:nvSpPr>
        <p:spPr>
          <a:xfrm>
            <a:off x="6400800" y="1600200"/>
            <a:ext cx="5074920" cy="100584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66D17E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sz="2400" noProof="0" dirty="0"/>
          </a:p>
        </p:txBody>
      </p:sp>
      <p:sp>
        <p:nvSpPr>
          <p:cNvPr id="18" name="Shape 15"/>
          <p:cNvSpPr/>
          <p:nvPr/>
        </p:nvSpPr>
        <p:spPr>
          <a:xfrm>
            <a:off x="6400800" y="1600200"/>
            <a:ext cx="64008" cy="1005840"/>
          </a:xfrm>
          <a:prstGeom prst="rect">
            <a:avLst/>
          </a:prstGeom>
          <a:solidFill>
            <a:srgbClr val="66D17E"/>
          </a:solidFill>
          <a:ln w="5080">
            <a:solidFill>
              <a:srgbClr val="66D1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sz="2400" noProof="0" dirty="0"/>
          </a:p>
        </p:txBody>
      </p:sp>
      <p:sp>
        <p:nvSpPr>
          <p:cNvPr id="19" name="Text 16"/>
          <p:cNvSpPr/>
          <p:nvPr/>
        </p:nvSpPr>
        <p:spPr>
          <a:xfrm>
            <a:off x="6565392" y="1737360"/>
            <a:ext cx="4800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shoulder</a:t>
            </a:r>
            <a:endParaRPr lang="en-GB" noProof="0" dirty="0"/>
          </a:p>
        </p:txBody>
      </p:sp>
      <p:sp>
        <p:nvSpPr>
          <p:cNvPr id="20" name="Text 17"/>
          <p:cNvSpPr/>
          <p:nvPr/>
        </p:nvSpPr>
        <p:spPr>
          <a:xfrm>
            <a:off x="6565392" y="2130552"/>
            <a:ext cx="47548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6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initial region with little apparent inactivation</a:t>
            </a:r>
            <a:endParaRPr lang="en-GB" sz="1600" noProof="0" dirty="0"/>
          </a:p>
        </p:txBody>
      </p:sp>
      <p:sp>
        <p:nvSpPr>
          <p:cNvPr id="21" name="Shape 18"/>
          <p:cNvSpPr/>
          <p:nvPr/>
        </p:nvSpPr>
        <p:spPr>
          <a:xfrm>
            <a:off x="868680" y="2834640"/>
            <a:ext cx="5074920" cy="100584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F2C14E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sz="2400" noProof="0" dirty="0"/>
          </a:p>
        </p:txBody>
      </p:sp>
      <p:sp>
        <p:nvSpPr>
          <p:cNvPr id="22" name="Shape 19"/>
          <p:cNvSpPr/>
          <p:nvPr/>
        </p:nvSpPr>
        <p:spPr>
          <a:xfrm>
            <a:off x="868680" y="2834640"/>
            <a:ext cx="64008" cy="1005840"/>
          </a:xfrm>
          <a:prstGeom prst="rect">
            <a:avLst/>
          </a:prstGeom>
          <a:solidFill>
            <a:srgbClr val="F2C14E"/>
          </a:solidFill>
          <a:ln w="5080">
            <a:solidFill>
              <a:srgbClr val="F2C14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sz="2400" noProof="0" dirty="0"/>
          </a:p>
        </p:txBody>
      </p:sp>
      <p:sp>
        <p:nvSpPr>
          <p:cNvPr id="23" name="Text 20"/>
          <p:cNvSpPr/>
          <p:nvPr/>
        </p:nvSpPr>
        <p:spPr>
          <a:xfrm>
            <a:off x="1033272" y="2971800"/>
            <a:ext cx="4800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tailing</a:t>
            </a:r>
            <a:endParaRPr lang="en-GB" noProof="0" dirty="0"/>
          </a:p>
        </p:txBody>
      </p:sp>
      <p:sp>
        <p:nvSpPr>
          <p:cNvPr id="24" name="Text 21"/>
          <p:cNvSpPr/>
          <p:nvPr/>
        </p:nvSpPr>
        <p:spPr>
          <a:xfrm>
            <a:off x="1033272" y="3364992"/>
            <a:ext cx="47548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Autofit/>
          </a:bodyPr>
          <a:lstStyle/>
          <a:p>
            <a:pPr marL="0" indent="0" algn="l">
              <a:buNone/>
            </a:pPr>
            <a:r>
              <a:rPr lang="en-GB" sz="16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persistent survivor fraction or protected subpopulation</a:t>
            </a:r>
            <a:endParaRPr lang="en-GB" sz="1600" noProof="0" dirty="0"/>
          </a:p>
        </p:txBody>
      </p:sp>
      <p:sp>
        <p:nvSpPr>
          <p:cNvPr id="25" name="Shape 22"/>
          <p:cNvSpPr/>
          <p:nvPr/>
        </p:nvSpPr>
        <p:spPr>
          <a:xfrm>
            <a:off x="6400800" y="2834640"/>
            <a:ext cx="5074920" cy="100584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FF7A59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sz="2400" noProof="0" dirty="0"/>
          </a:p>
        </p:txBody>
      </p:sp>
      <p:sp>
        <p:nvSpPr>
          <p:cNvPr id="26" name="Shape 23"/>
          <p:cNvSpPr/>
          <p:nvPr/>
        </p:nvSpPr>
        <p:spPr>
          <a:xfrm>
            <a:off x="6400800" y="2834640"/>
            <a:ext cx="64008" cy="1005840"/>
          </a:xfrm>
          <a:prstGeom prst="rect">
            <a:avLst/>
          </a:prstGeom>
          <a:solidFill>
            <a:srgbClr val="FF7A59"/>
          </a:solidFill>
          <a:ln w="5080">
            <a:solidFill>
              <a:srgbClr val="FF7A59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sz="2400" noProof="0" dirty="0"/>
          </a:p>
        </p:txBody>
      </p:sp>
      <p:sp>
        <p:nvSpPr>
          <p:cNvPr id="27" name="Text 24"/>
          <p:cNvSpPr/>
          <p:nvPr/>
        </p:nvSpPr>
        <p:spPr>
          <a:xfrm>
            <a:off x="6565392" y="2971800"/>
            <a:ext cx="4800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VBNC</a:t>
            </a:r>
            <a:endParaRPr lang="en-GB" noProof="0" dirty="0"/>
          </a:p>
        </p:txBody>
      </p:sp>
      <p:sp>
        <p:nvSpPr>
          <p:cNvPr id="28" name="Text 25"/>
          <p:cNvSpPr/>
          <p:nvPr/>
        </p:nvSpPr>
        <p:spPr>
          <a:xfrm>
            <a:off x="6565392" y="3364992"/>
            <a:ext cx="47548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Autofit/>
          </a:bodyPr>
          <a:lstStyle/>
          <a:p>
            <a:pPr marL="0" indent="0" algn="l">
              <a:buNone/>
            </a:pPr>
            <a:r>
              <a:rPr lang="en-GB" sz="16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viable but non-culturable state; method-dependent interpretation</a:t>
            </a:r>
            <a:endParaRPr lang="en-GB" sz="1600" noProof="0" dirty="0"/>
          </a:p>
        </p:txBody>
      </p:sp>
      <p:sp>
        <p:nvSpPr>
          <p:cNvPr id="29" name="Shape 26"/>
          <p:cNvSpPr/>
          <p:nvPr/>
        </p:nvSpPr>
        <p:spPr>
          <a:xfrm>
            <a:off x="868680" y="4069080"/>
            <a:ext cx="5074920" cy="100584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A78BFA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sz="2400" noProof="0" dirty="0"/>
          </a:p>
        </p:txBody>
      </p:sp>
      <p:sp>
        <p:nvSpPr>
          <p:cNvPr id="30" name="Shape 27"/>
          <p:cNvSpPr/>
          <p:nvPr/>
        </p:nvSpPr>
        <p:spPr>
          <a:xfrm>
            <a:off x="868680" y="4069080"/>
            <a:ext cx="64008" cy="1005840"/>
          </a:xfrm>
          <a:prstGeom prst="rect">
            <a:avLst/>
          </a:prstGeom>
          <a:solidFill>
            <a:srgbClr val="A78BFA"/>
          </a:solidFill>
          <a:ln w="5080">
            <a:solidFill>
              <a:srgbClr val="A78B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sz="2400" noProof="0" dirty="0"/>
          </a:p>
        </p:txBody>
      </p:sp>
      <p:sp>
        <p:nvSpPr>
          <p:cNvPr id="31" name="Text 28"/>
          <p:cNvSpPr/>
          <p:nvPr/>
        </p:nvSpPr>
        <p:spPr>
          <a:xfrm>
            <a:off x="1033272" y="4206240"/>
            <a:ext cx="4800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PATP</a:t>
            </a:r>
            <a:endParaRPr lang="en-GB" noProof="0" dirty="0"/>
          </a:p>
        </p:txBody>
      </p:sp>
      <p:sp>
        <p:nvSpPr>
          <p:cNvPr id="32" name="Text 29"/>
          <p:cNvSpPr/>
          <p:nvPr/>
        </p:nvSpPr>
        <p:spPr>
          <a:xfrm>
            <a:off x="1033272" y="4599432"/>
            <a:ext cx="47548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6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pressure-assisted thermal processing</a:t>
            </a:r>
            <a:endParaRPr lang="en-GB" sz="1600" noProof="0" dirty="0"/>
          </a:p>
        </p:txBody>
      </p:sp>
      <p:sp>
        <p:nvSpPr>
          <p:cNvPr id="33" name="Shape 30"/>
          <p:cNvSpPr/>
          <p:nvPr/>
        </p:nvSpPr>
        <p:spPr>
          <a:xfrm>
            <a:off x="6400800" y="4069080"/>
            <a:ext cx="5074920" cy="100584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66A6FF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sz="2400" noProof="0" dirty="0"/>
          </a:p>
        </p:txBody>
      </p:sp>
      <p:sp>
        <p:nvSpPr>
          <p:cNvPr id="34" name="Shape 31"/>
          <p:cNvSpPr/>
          <p:nvPr/>
        </p:nvSpPr>
        <p:spPr>
          <a:xfrm>
            <a:off x="6400800" y="4069080"/>
            <a:ext cx="64008" cy="1005840"/>
          </a:xfrm>
          <a:prstGeom prst="rect">
            <a:avLst/>
          </a:prstGeom>
          <a:solidFill>
            <a:srgbClr val="66A6FF"/>
          </a:solidFill>
          <a:ln w="5080">
            <a:solidFill>
              <a:srgbClr val="66A6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sz="2400" noProof="0" dirty="0"/>
          </a:p>
        </p:txBody>
      </p:sp>
      <p:sp>
        <p:nvSpPr>
          <p:cNvPr id="35" name="Text 32"/>
          <p:cNvSpPr/>
          <p:nvPr/>
        </p:nvSpPr>
        <p:spPr>
          <a:xfrm>
            <a:off x="6565392" y="4206240"/>
            <a:ext cx="4800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UHPH</a:t>
            </a:r>
            <a:endParaRPr lang="en-GB" noProof="0" dirty="0"/>
          </a:p>
        </p:txBody>
      </p:sp>
      <p:sp>
        <p:nvSpPr>
          <p:cNvPr id="36" name="Text 33"/>
          <p:cNvSpPr/>
          <p:nvPr/>
        </p:nvSpPr>
        <p:spPr>
          <a:xfrm>
            <a:off x="6565392" y="4599432"/>
            <a:ext cx="47548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GB" sz="16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ultra-high-pressure homogenization; continuous liquid treatment</a:t>
            </a:r>
            <a:endParaRPr lang="en-GB" sz="1600" noProof="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84175" y="4892040"/>
            <a:ext cx="11064240" cy="859535"/>
          </a:xfrm>
          <a:prstGeom prst="rect">
            <a:avLst/>
          </a:prstGeom>
          <a:solidFill>
            <a:srgbClr val="071625"/>
          </a:solidFill>
          <a:ln w="5080">
            <a:solidFill>
              <a:srgbClr val="071625">
                <a:alpha val="0"/>
              </a:srgbClr>
            </a:solidFill>
            <a:prstDash val="solid"/>
          </a:ln>
        </p:spPr>
        <p:txBody>
          <a:bodyPr/>
          <a:lstStyle/>
          <a:p>
            <a:pPr algn="ctr"/>
            <a:r>
              <a:rPr lang="en-GB" sz="2000" b="1" noProof="0" dirty="0">
                <a:solidFill>
                  <a:schemeClr val="bg1"/>
                </a:solidFill>
              </a:rPr>
              <a:t>Ecological pressure ≠ industrial pressure</a:t>
            </a:r>
          </a:p>
          <a:p>
            <a:pPr algn="ctr"/>
            <a:r>
              <a:rPr lang="en-GB" sz="1400" noProof="0" dirty="0">
                <a:solidFill>
                  <a:schemeClr val="bg1"/>
                </a:solidFill>
              </a:rPr>
              <a:t>but the same soft-matter principles help to interpret both</a:t>
            </a:r>
          </a:p>
        </p:txBody>
      </p:sp>
      <p:sp>
        <p:nvSpPr>
          <p:cNvPr id="4" name="Shape 2"/>
          <p:cNvSpPr/>
          <p:nvPr/>
        </p:nvSpPr>
        <p:spPr>
          <a:xfrm>
            <a:off x="502920" y="320040"/>
            <a:ext cx="1325880" cy="256032"/>
          </a:xfrm>
          <a:prstGeom prst="roundRect">
            <a:avLst/>
          </a:prstGeom>
          <a:solidFill>
            <a:srgbClr val="2FD3C4"/>
          </a:solidFill>
          <a:ln w="5080">
            <a:solidFill>
              <a:srgbClr val="2FD3C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ext 3"/>
          <p:cNvSpPr/>
          <p:nvPr/>
        </p:nvSpPr>
        <p:spPr>
          <a:xfrm>
            <a:off x="576072" y="338328"/>
            <a:ext cx="11795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GB" sz="900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CONTEXT</a:t>
            </a:r>
            <a:endParaRPr lang="en-GB" sz="900" noProof="0" dirty="0"/>
          </a:p>
        </p:txBody>
      </p:sp>
      <p:sp>
        <p:nvSpPr>
          <p:cNvPr id="7" name="Text 5"/>
          <p:cNvSpPr/>
          <p:nvPr/>
        </p:nvSpPr>
        <p:spPr>
          <a:xfrm>
            <a:off x="502920" y="676656"/>
            <a:ext cx="10424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GB" sz="29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Pressure scales from cell physiology to industrial processing</a:t>
            </a:r>
          </a:p>
          <a:p>
            <a:pPr marL="0" indent="0" algn="l">
              <a:buNone/>
            </a:pPr>
            <a:r>
              <a:rPr lang="en-GB" noProof="0" dirty="0">
                <a:solidFill>
                  <a:srgbClr val="F7FAF8"/>
                </a:solidFill>
                <a:latin typeface="Aptos Display" pitchFamily="34" charset="0"/>
              </a:rPr>
              <a:t>Same unit, different biological meaning</a:t>
            </a:r>
            <a:endParaRPr lang="en-GB" noProof="0" dirty="0"/>
          </a:p>
        </p:txBody>
      </p:sp>
      <p:sp>
        <p:nvSpPr>
          <p:cNvPr id="8" name="Shape 6"/>
          <p:cNvSpPr/>
          <p:nvPr/>
        </p:nvSpPr>
        <p:spPr>
          <a:xfrm>
            <a:off x="502920" y="1298448"/>
            <a:ext cx="11064240" cy="0"/>
          </a:xfrm>
          <a:prstGeom prst="line">
            <a:avLst/>
          </a:prstGeom>
          <a:noFill/>
          <a:ln w="10160">
            <a:solidFill>
              <a:srgbClr val="27506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1" name="Text 9"/>
          <p:cNvSpPr/>
          <p:nvPr/>
        </p:nvSpPr>
        <p:spPr>
          <a:xfrm>
            <a:off x="11155680" y="647395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GB" sz="950" b="1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GB" sz="950" noProof="0" dirty="0"/>
          </a:p>
        </p:txBody>
      </p:sp>
      <p:pic>
        <p:nvPicPr>
          <p:cNvPr id="13" name="Image 0" descr="/mnt/data/hpp_image_pack/05_pressure_scales_map.png"/>
          <p:cNvPicPr>
            <a:picLocks noChangeAspect="1"/>
          </p:cNvPicPr>
          <p:nvPr/>
        </p:nvPicPr>
        <p:blipFill>
          <a:blip r:embed="rId3"/>
          <a:srcRect l="6815" t="27476" r="5976" b="32440"/>
          <a:stretch>
            <a:fillRect/>
          </a:stretch>
        </p:blipFill>
        <p:spPr>
          <a:xfrm>
            <a:off x="1290320" y="2651761"/>
            <a:ext cx="9489440" cy="19608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625"/>
          </a:solidFill>
          <a:ln w="5080">
            <a:solidFill>
              <a:srgbClr val="07162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4" name="Shape 2"/>
          <p:cNvSpPr/>
          <p:nvPr/>
        </p:nvSpPr>
        <p:spPr>
          <a:xfrm>
            <a:off x="640080" y="685800"/>
            <a:ext cx="1463040" cy="320040"/>
          </a:xfrm>
          <a:prstGeom prst="roundRect">
            <a:avLst/>
          </a:prstGeom>
          <a:solidFill>
            <a:srgbClr val="67E8F9"/>
          </a:solidFill>
          <a:ln w="5080">
            <a:solidFill>
              <a:srgbClr val="67E8F9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ext 3"/>
          <p:cNvSpPr/>
          <p:nvPr/>
        </p:nvSpPr>
        <p:spPr>
          <a:xfrm>
            <a:off x="713232" y="704088"/>
            <a:ext cx="131673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GB" sz="1000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</a:t>
            </a:r>
            <a:endParaRPr lang="en-GB" sz="1000" noProof="0" dirty="0"/>
          </a:p>
        </p:txBody>
      </p:sp>
      <p:sp>
        <p:nvSpPr>
          <p:cNvPr id="6" name="Text 4"/>
          <p:cNvSpPr/>
          <p:nvPr/>
        </p:nvSpPr>
        <p:spPr>
          <a:xfrm>
            <a:off x="658368" y="1417320"/>
            <a:ext cx="79095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GB" sz="52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Soft-matter</a:t>
            </a:r>
            <a:endParaRPr lang="en-GB" sz="5200" noProof="0" dirty="0"/>
          </a:p>
          <a:p>
            <a:pPr marL="0" indent="0" algn="l">
              <a:buNone/>
            </a:pPr>
            <a:r>
              <a:rPr lang="en-GB" sz="52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primer</a:t>
            </a:r>
            <a:endParaRPr lang="en-GB" sz="5200" noProof="0" dirty="0"/>
          </a:p>
        </p:txBody>
      </p:sp>
      <p:sp>
        <p:nvSpPr>
          <p:cNvPr id="7" name="Text 5"/>
          <p:cNvSpPr/>
          <p:nvPr/>
        </p:nvSpPr>
        <p:spPr>
          <a:xfrm>
            <a:off x="713232" y="2926080"/>
            <a:ext cx="6858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21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minimum physics needed to understand microbial pressure response.</a:t>
            </a:r>
            <a:endParaRPr lang="en-GB" sz="2100" noProof="0" dirty="0"/>
          </a:p>
        </p:txBody>
      </p:sp>
      <p:sp>
        <p:nvSpPr>
          <p:cNvPr id="8" name="Text 6"/>
          <p:cNvSpPr/>
          <p:nvPr/>
        </p:nvSpPr>
        <p:spPr>
          <a:xfrm>
            <a:off x="9144000" y="960120"/>
            <a:ext cx="22402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GB" sz="6400" b="1" noProof="0" dirty="0">
                <a:solidFill>
                  <a:srgbClr val="67E8F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01</a:t>
            </a:r>
            <a:endParaRPr lang="en-GB" sz="6400" noProof="0" dirty="0"/>
          </a:p>
        </p:txBody>
      </p:sp>
      <p:sp>
        <p:nvSpPr>
          <p:cNvPr id="11" name="Text 9"/>
          <p:cNvSpPr/>
          <p:nvPr/>
        </p:nvSpPr>
        <p:spPr>
          <a:xfrm>
            <a:off x="11155680" y="647395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GB" sz="950" b="1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GB" sz="950" noProof="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625"/>
          </a:solidFill>
          <a:ln w="5080">
            <a:solidFill>
              <a:srgbClr val="07162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4" name="Shape 2"/>
          <p:cNvSpPr/>
          <p:nvPr/>
        </p:nvSpPr>
        <p:spPr>
          <a:xfrm>
            <a:off x="502920" y="320040"/>
            <a:ext cx="1325880" cy="256032"/>
          </a:xfrm>
          <a:prstGeom prst="roundRect">
            <a:avLst/>
          </a:prstGeom>
          <a:solidFill>
            <a:srgbClr val="67E8F9"/>
          </a:solidFill>
          <a:ln w="5080">
            <a:solidFill>
              <a:srgbClr val="67E8F9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ext 3"/>
          <p:cNvSpPr/>
          <p:nvPr/>
        </p:nvSpPr>
        <p:spPr>
          <a:xfrm>
            <a:off x="576072" y="338328"/>
            <a:ext cx="11795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GB" sz="900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</a:t>
            </a:r>
            <a:endParaRPr lang="en-GB" sz="900" noProof="0" dirty="0"/>
          </a:p>
        </p:txBody>
      </p:sp>
      <p:sp>
        <p:nvSpPr>
          <p:cNvPr id="6" name="Text 4"/>
          <p:cNvSpPr/>
          <p:nvPr/>
        </p:nvSpPr>
        <p:spPr>
          <a:xfrm>
            <a:off x="1938528" y="320040"/>
            <a:ext cx="5303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0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pressure selects volume-sensitive states</a:t>
            </a:r>
            <a:endParaRPr lang="en-GB" sz="1000" noProof="0" dirty="0"/>
          </a:p>
        </p:txBody>
      </p:sp>
      <p:sp>
        <p:nvSpPr>
          <p:cNvPr id="7" name="Text 5"/>
          <p:cNvSpPr/>
          <p:nvPr/>
        </p:nvSpPr>
        <p:spPr>
          <a:xfrm>
            <a:off x="502920" y="676656"/>
            <a:ext cx="10424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29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Thermodynamic intuition for non-specialists</a:t>
            </a:r>
            <a:endParaRPr lang="en-GB" sz="2900" noProof="0" dirty="0"/>
          </a:p>
        </p:txBody>
      </p:sp>
      <p:sp>
        <p:nvSpPr>
          <p:cNvPr id="8" name="Shape 6"/>
          <p:cNvSpPr/>
          <p:nvPr/>
        </p:nvSpPr>
        <p:spPr>
          <a:xfrm>
            <a:off x="502920" y="1298448"/>
            <a:ext cx="11064240" cy="0"/>
          </a:xfrm>
          <a:prstGeom prst="line">
            <a:avLst/>
          </a:prstGeom>
          <a:noFill/>
          <a:ln w="10160">
            <a:solidFill>
              <a:srgbClr val="27506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0" name="Text 8"/>
          <p:cNvSpPr/>
          <p:nvPr/>
        </p:nvSpPr>
        <p:spPr>
          <a:xfrm>
            <a:off x="4480560" y="6510528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GB" sz="750" noProof="0" dirty="0" err="1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Balny</a:t>
            </a:r>
            <a:r>
              <a:rPr lang="en-GB" sz="750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et al. 2002; Oger &amp; </a:t>
            </a:r>
            <a:r>
              <a:rPr lang="en-GB" sz="750" noProof="0" dirty="0" err="1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Jebbar</a:t>
            </a:r>
            <a:r>
              <a:rPr lang="en-GB" sz="750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2010</a:t>
            </a:r>
            <a:endParaRPr lang="en-GB" sz="750" noProof="0" dirty="0"/>
          </a:p>
        </p:txBody>
      </p:sp>
      <p:sp>
        <p:nvSpPr>
          <p:cNvPr id="11" name="Text 9"/>
          <p:cNvSpPr/>
          <p:nvPr/>
        </p:nvSpPr>
        <p:spPr>
          <a:xfrm>
            <a:off x="11155680" y="647395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GB" sz="950" b="1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GB" sz="950" noProof="0" dirty="0"/>
          </a:p>
        </p:txBody>
      </p:sp>
      <p:sp>
        <p:nvSpPr>
          <p:cNvPr id="13" name="Shape 10"/>
          <p:cNvSpPr/>
          <p:nvPr/>
        </p:nvSpPr>
        <p:spPr>
          <a:xfrm>
            <a:off x="868680" y="1691640"/>
            <a:ext cx="4709160" cy="329184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2FD3C4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4" name="Text 11"/>
          <p:cNvSpPr/>
          <p:nvPr/>
        </p:nvSpPr>
        <p:spPr>
          <a:xfrm>
            <a:off x="1143000" y="1975104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buNone/>
            </a:pPr>
            <a:r>
              <a:rPr lang="en-GB" sz="1500" b="1" noProof="0" dirty="0">
                <a:solidFill>
                  <a:srgbClr val="2FD3C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Constant temperature</a:t>
            </a:r>
            <a:endParaRPr lang="en-GB" sz="1500" noProof="0" dirty="0"/>
          </a:p>
        </p:txBody>
      </p:sp>
      <p:sp>
        <p:nvSpPr>
          <p:cNvPr id="15" name="Text 12"/>
          <p:cNvSpPr/>
          <p:nvPr/>
        </p:nvSpPr>
        <p:spPr>
          <a:xfrm>
            <a:off x="1143000" y="2395728"/>
            <a:ext cx="41148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GB" sz="23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Pressure shifts equilibria toward states with lower partial molar volume</a:t>
            </a:r>
            <a:endParaRPr lang="en-GB" sz="2300" noProof="0" dirty="0"/>
          </a:p>
        </p:txBody>
      </p:sp>
      <p:sp>
        <p:nvSpPr>
          <p:cNvPr id="16" name="Text 13"/>
          <p:cNvSpPr/>
          <p:nvPr/>
        </p:nvSpPr>
        <p:spPr>
          <a:xfrm>
            <a:off x="1234440" y="3657600"/>
            <a:ext cx="3017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GB" sz="3000" b="1" noProof="0" dirty="0" err="1">
                <a:solidFill>
                  <a:srgbClr val="F2C1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dG</a:t>
            </a:r>
            <a:r>
              <a:rPr lang="en-GB" sz="3000" b="1" noProof="0" dirty="0">
                <a:solidFill>
                  <a:srgbClr val="F2C1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= </a:t>
            </a:r>
            <a:r>
              <a:rPr lang="en-GB" sz="3000" b="1" noProof="0" dirty="0" err="1">
                <a:solidFill>
                  <a:srgbClr val="F2C1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VdP</a:t>
            </a:r>
            <a:r>
              <a:rPr lang="en-GB" sz="3000" b="1" noProof="0" dirty="0">
                <a:solidFill>
                  <a:srgbClr val="F2C1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− </a:t>
            </a:r>
            <a:r>
              <a:rPr lang="en-GB" sz="3000" b="1" noProof="0" dirty="0" err="1">
                <a:solidFill>
                  <a:srgbClr val="F2C1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SdT</a:t>
            </a:r>
            <a:endParaRPr lang="en-GB" sz="3000" noProof="0" dirty="0"/>
          </a:p>
        </p:txBody>
      </p:sp>
      <p:sp>
        <p:nvSpPr>
          <p:cNvPr id="17" name="Text 14"/>
          <p:cNvSpPr/>
          <p:nvPr/>
        </p:nvSpPr>
        <p:spPr>
          <a:xfrm>
            <a:off x="1143000" y="4279392"/>
            <a:ext cx="4114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GB" sz="14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Simplified lesson: ask where volume, cavities, hydration and interfaces change</a:t>
            </a:r>
            <a:endParaRPr lang="en-GB" sz="1450" noProof="0" dirty="0"/>
          </a:p>
        </p:txBody>
      </p:sp>
      <p:sp>
        <p:nvSpPr>
          <p:cNvPr id="18" name="Shape 15"/>
          <p:cNvSpPr/>
          <p:nvPr/>
        </p:nvSpPr>
        <p:spPr>
          <a:xfrm>
            <a:off x="6172200" y="1691640"/>
            <a:ext cx="5166360" cy="329184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F2C14E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9" name="Text 16"/>
          <p:cNvSpPr/>
          <p:nvPr/>
        </p:nvSpPr>
        <p:spPr>
          <a:xfrm>
            <a:off x="6446520" y="1975104"/>
            <a:ext cx="4389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500" b="1" noProof="0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 not teach it as “temperature backwards”</a:t>
            </a:r>
            <a:endParaRPr lang="en-GB" sz="1500" noProof="0" dirty="0"/>
          </a:p>
        </p:txBody>
      </p:sp>
      <p:sp>
        <p:nvSpPr>
          <p:cNvPr id="20" name="Shape 17"/>
          <p:cNvSpPr/>
          <p:nvPr/>
        </p:nvSpPr>
        <p:spPr>
          <a:xfrm>
            <a:off x="6446520" y="2578608"/>
            <a:ext cx="128016" cy="128016"/>
          </a:xfrm>
          <a:prstGeom prst="ellipse">
            <a:avLst/>
          </a:prstGeom>
          <a:solidFill>
            <a:srgbClr val="F2C14E"/>
          </a:solidFill>
          <a:ln w="7620">
            <a:solidFill>
              <a:srgbClr val="F2C14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1" name="Text 18"/>
          <p:cNvSpPr/>
          <p:nvPr/>
        </p:nvSpPr>
        <p:spPr>
          <a:xfrm>
            <a:off x="6665976" y="2542032"/>
            <a:ext cx="4261104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60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Temperature changes kinetic energy and heat flow</a:t>
            </a:r>
            <a:endParaRPr lang="en-GB" sz="1600" noProof="0" dirty="0"/>
          </a:p>
        </p:txBody>
      </p:sp>
      <p:sp>
        <p:nvSpPr>
          <p:cNvPr id="22" name="Shape 19"/>
          <p:cNvSpPr/>
          <p:nvPr/>
        </p:nvSpPr>
        <p:spPr>
          <a:xfrm>
            <a:off x="6446520" y="3112008"/>
            <a:ext cx="128016" cy="128016"/>
          </a:xfrm>
          <a:prstGeom prst="ellipse">
            <a:avLst/>
          </a:prstGeom>
          <a:solidFill>
            <a:srgbClr val="F2C14E"/>
          </a:solidFill>
          <a:ln w="7620">
            <a:solidFill>
              <a:srgbClr val="F2C14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3" name="Text 20"/>
          <p:cNvSpPr/>
          <p:nvPr/>
        </p:nvSpPr>
        <p:spPr>
          <a:xfrm>
            <a:off x="6665976" y="3075432"/>
            <a:ext cx="4261104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60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Pressure changes volume, packing, hydration and equilibria</a:t>
            </a:r>
            <a:endParaRPr lang="en-GB" sz="1600" noProof="0" dirty="0"/>
          </a:p>
        </p:txBody>
      </p:sp>
      <p:sp>
        <p:nvSpPr>
          <p:cNvPr id="24" name="Shape 21"/>
          <p:cNvSpPr/>
          <p:nvPr/>
        </p:nvSpPr>
        <p:spPr>
          <a:xfrm>
            <a:off x="6446520" y="3645408"/>
            <a:ext cx="128016" cy="128016"/>
          </a:xfrm>
          <a:prstGeom prst="ellipse">
            <a:avLst/>
          </a:prstGeom>
          <a:solidFill>
            <a:srgbClr val="F2C14E"/>
          </a:solidFill>
          <a:ln w="7620">
            <a:solidFill>
              <a:srgbClr val="F2C14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5" name="Text 22"/>
          <p:cNvSpPr/>
          <p:nvPr/>
        </p:nvSpPr>
        <p:spPr>
          <a:xfrm>
            <a:off x="6665976" y="3608832"/>
            <a:ext cx="4261104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60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P–T combinations can be synergistic or antagonistic</a:t>
            </a:r>
            <a:endParaRPr lang="en-GB" sz="1600" noProof="0" dirty="0"/>
          </a:p>
        </p:txBody>
      </p:sp>
      <p:sp>
        <p:nvSpPr>
          <p:cNvPr id="26" name="Text 23"/>
          <p:cNvSpPr/>
          <p:nvPr/>
        </p:nvSpPr>
        <p:spPr>
          <a:xfrm>
            <a:off x="1874520" y="5532120"/>
            <a:ext cx="8412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ctr">
              <a:buNone/>
            </a:pPr>
            <a:r>
              <a:rPr lang="en-GB" sz="1900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Pressure-sensitive systems are often those with voids, interfaces or weak assemblies.</a:t>
            </a:r>
            <a:endParaRPr lang="en-GB" sz="1900" noProof="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625"/>
          </a:solidFill>
          <a:ln w="5080">
            <a:solidFill>
              <a:srgbClr val="07162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4" name="Shape 2"/>
          <p:cNvSpPr/>
          <p:nvPr/>
        </p:nvSpPr>
        <p:spPr>
          <a:xfrm>
            <a:off x="502920" y="320040"/>
            <a:ext cx="1325880" cy="256032"/>
          </a:xfrm>
          <a:prstGeom prst="roundRect">
            <a:avLst/>
          </a:prstGeom>
          <a:solidFill>
            <a:srgbClr val="67E8F9"/>
          </a:solidFill>
          <a:ln w="5080">
            <a:solidFill>
              <a:srgbClr val="67E8F9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ext 3"/>
          <p:cNvSpPr/>
          <p:nvPr/>
        </p:nvSpPr>
        <p:spPr>
          <a:xfrm>
            <a:off x="576072" y="338328"/>
            <a:ext cx="11795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GB" sz="900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</a:t>
            </a:r>
            <a:endParaRPr lang="en-GB" sz="900" noProof="0" dirty="0"/>
          </a:p>
        </p:txBody>
      </p:sp>
      <p:sp>
        <p:nvSpPr>
          <p:cNvPr id="6" name="Text 4"/>
          <p:cNvSpPr/>
          <p:nvPr/>
        </p:nvSpPr>
        <p:spPr>
          <a:xfrm>
            <a:off x="1938528" y="320040"/>
            <a:ext cx="5303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00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matters biologically</a:t>
            </a:r>
            <a:endParaRPr lang="en-GB" sz="1000" noProof="0" dirty="0"/>
          </a:p>
        </p:txBody>
      </p:sp>
      <p:sp>
        <p:nvSpPr>
          <p:cNvPr id="7" name="Text 5"/>
          <p:cNvSpPr/>
          <p:nvPr/>
        </p:nvSpPr>
        <p:spPr>
          <a:xfrm>
            <a:off x="502920" y="676656"/>
            <a:ext cx="10424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29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Soft-matter essentials relevant to microbial cells</a:t>
            </a:r>
            <a:endParaRPr lang="en-GB" sz="2900" noProof="0" dirty="0"/>
          </a:p>
        </p:txBody>
      </p:sp>
      <p:sp>
        <p:nvSpPr>
          <p:cNvPr id="8" name="Shape 6"/>
          <p:cNvSpPr/>
          <p:nvPr/>
        </p:nvSpPr>
        <p:spPr>
          <a:xfrm>
            <a:off x="502920" y="1298448"/>
            <a:ext cx="11064240" cy="0"/>
          </a:xfrm>
          <a:prstGeom prst="line">
            <a:avLst/>
          </a:prstGeom>
          <a:noFill/>
          <a:ln w="10160">
            <a:solidFill>
              <a:srgbClr val="27506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0" name="Text 8"/>
          <p:cNvSpPr/>
          <p:nvPr/>
        </p:nvSpPr>
        <p:spPr>
          <a:xfrm>
            <a:off x="4480560" y="6510528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GB" sz="750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Winter &amp; </a:t>
            </a:r>
            <a:r>
              <a:rPr lang="en-GB" sz="750" noProof="0" dirty="0" err="1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Jeworrek</a:t>
            </a:r>
            <a:r>
              <a:rPr lang="en-GB" sz="750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2009; Oger &amp; </a:t>
            </a:r>
            <a:r>
              <a:rPr lang="en-GB" sz="750" noProof="0" dirty="0" err="1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Jebbar</a:t>
            </a:r>
            <a:r>
              <a:rPr lang="en-GB" sz="750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2010</a:t>
            </a:r>
            <a:endParaRPr lang="en-GB" sz="750" noProof="0" dirty="0"/>
          </a:p>
        </p:txBody>
      </p:sp>
      <p:sp>
        <p:nvSpPr>
          <p:cNvPr id="11" name="Text 9"/>
          <p:cNvSpPr/>
          <p:nvPr/>
        </p:nvSpPr>
        <p:spPr>
          <a:xfrm>
            <a:off x="11155680" y="647395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GB" sz="950" b="1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GB" sz="950" noProof="0" dirty="0"/>
          </a:p>
        </p:txBody>
      </p:sp>
      <p:sp>
        <p:nvSpPr>
          <p:cNvPr id="13" name="Shape 10"/>
          <p:cNvSpPr/>
          <p:nvPr/>
        </p:nvSpPr>
        <p:spPr>
          <a:xfrm>
            <a:off x="777240" y="1600200"/>
            <a:ext cx="2514600" cy="155448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2FD3C4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4" name="Shape 11"/>
          <p:cNvSpPr/>
          <p:nvPr/>
        </p:nvSpPr>
        <p:spPr>
          <a:xfrm>
            <a:off x="777240" y="1600200"/>
            <a:ext cx="64008" cy="1554480"/>
          </a:xfrm>
          <a:prstGeom prst="rect">
            <a:avLst/>
          </a:prstGeom>
          <a:solidFill>
            <a:srgbClr val="2FD3C4"/>
          </a:solidFill>
          <a:ln w="5080">
            <a:solidFill>
              <a:srgbClr val="2FD3C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5" name="Text 12"/>
          <p:cNvSpPr/>
          <p:nvPr/>
        </p:nvSpPr>
        <p:spPr>
          <a:xfrm>
            <a:off x="941832" y="1737360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Interfaces</a:t>
            </a:r>
            <a:endParaRPr lang="en-GB" sz="1700" noProof="0" dirty="0"/>
          </a:p>
        </p:txBody>
      </p:sp>
      <p:sp>
        <p:nvSpPr>
          <p:cNvPr id="16" name="Text 13"/>
          <p:cNvSpPr/>
          <p:nvPr/>
        </p:nvSpPr>
        <p:spPr>
          <a:xfrm>
            <a:off x="941832" y="2130552"/>
            <a:ext cx="219456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32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membranes, S-layers, biofilm matrices: small energetic changes can alter function.</a:t>
            </a:r>
            <a:endParaRPr lang="en-GB" sz="1320" noProof="0" dirty="0"/>
          </a:p>
        </p:txBody>
      </p:sp>
      <p:sp>
        <p:nvSpPr>
          <p:cNvPr id="17" name="Shape 14"/>
          <p:cNvSpPr/>
          <p:nvPr/>
        </p:nvSpPr>
        <p:spPr>
          <a:xfrm>
            <a:off x="3520440" y="1600200"/>
            <a:ext cx="2514600" cy="155448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66A6FF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8" name="Shape 15"/>
          <p:cNvSpPr/>
          <p:nvPr/>
        </p:nvSpPr>
        <p:spPr>
          <a:xfrm>
            <a:off x="3520440" y="1600200"/>
            <a:ext cx="64008" cy="1554480"/>
          </a:xfrm>
          <a:prstGeom prst="rect">
            <a:avLst/>
          </a:prstGeom>
          <a:solidFill>
            <a:srgbClr val="66A6FF"/>
          </a:solidFill>
          <a:ln w="5080">
            <a:solidFill>
              <a:srgbClr val="66A6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9" name="Text 16"/>
          <p:cNvSpPr/>
          <p:nvPr/>
        </p:nvSpPr>
        <p:spPr>
          <a:xfrm>
            <a:off x="3685032" y="1737360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Hydration</a:t>
            </a:r>
            <a:endParaRPr lang="en-GB" sz="1700" noProof="0" dirty="0"/>
          </a:p>
        </p:txBody>
      </p:sp>
      <p:sp>
        <p:nvSpPr>
          <p:cNvPr id="20" name="Text 17"/>
          <p:cNvSpPr/>
          <p:nvPr/>
        </p:nvSpPr>
        <p:spPr>
          <a:xfrm>
            <a:off x="3685032" y="2130552"/>
            <a:ext cx="219456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32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water structures and solvation volumes help determine pressure response.</a:t>
            </a:r>
            <a:endParaRPr lang="en-GB" sz="1320" noProof="0" dirty="0"/>
          </a:p>
        </p:txBody>
      </p:sp>
      <p:sp>
        <p:nvSpPr>
          <p:cNvPr id="21" name="Shape 18"/>
          <p:cNvSpPr/>
          <p:nvPr/>
        </p:nvSpPr>
        <p:spPr>
          <a:xfrm>
            <a:off x="6263640" y="1600200"/>
            <a:ext cx="2514600" cy="155448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F2C14E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2" name="Shape 19"/>
          <p:cNvSpPr/>
          <p:nvPr/>
        </p:nvSpPr>
        <p:spPr>
          <a:xfrm>
            <a:off x="6263640" y="1600200"/>
            <a:ext cx="64008" cy="1554480"/>
          </a:xfrm>
          <a:prstGeom prst="rect">
            <a:avLst/>
          </a:prstGeom>
          <a:solidFill>
            <a:srgbClr val="F2C14E"/>
          </a:solidFill>
          <a:ln w="5080">
            <a:solidFill>
              <a:srgbClr val="F2C14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3" name="Text 20"/>
          <p:cNvSpPr/>
          <p:nvPr/>
        </p:nvSpPr>
        <p:spPr>
          <a:xfrm>
            <a:off x="6428232" y="1737360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Crowding</a:t>
            </a:r>
            <a:endParaRPr lang="en-GB" sz="1700" noProof="0" dirty="0"/>
          </a:p>
        </p:txBody>
      </p:sp>
      <p:sp>
        <p:nvSpPr>
          <p:cNvPr id="24" name="Text 21"/>
          <p:cNvSpPr/>
          <p:nvPr/>
        </p:nvSpPr>
        <p:spPr>
          <a:xfrm>
            <a:off x="6428232" y="2130552"/>
            <a:ext cx="219456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32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cytoplasm is not dilute; diffusion and assembly are context-dependent.</a:t>
            </a:r>
            <a:endParaRPr lang="en-GB" sz="1320" noProof="0" dirty="0"/>
          </a:p>
        </p:txBody>
      </p:sp>
      <p:sp>
        <p:nvSpPr>
          <p:cNvPr id="25" name="Shape 22"/>
          <p:cNvSpPr/>
          <p:nvPr/>
        </p:nvSpPr>
        <p:spPr>
          <a:xfrm>
            <a:off x="9006840" y="1600200"/>
            <a:ext cx="2514600" cy="1554480"/>
          </a:xfrm>
          <a:prstGeom prst="roundRect">
            <a:avLst/>
          </a:prstGeom>
          <a:solidFill>
            <a:srgbClr val="0F3045"/>
          </a:solidFill>
          <a:ln w="5080">
            <a:solidFill>
              <a:srgbClr val="66D17E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6" name="Shape 23"/>
          <p:cNvSpPr/>
          <p:nvPr/>
        </p:nvSpPr>
        <p:spPr>
          <a:xfrm>
            <a:off x="9006840" y="1600200"/>
            <a:ext cx="64008" cy="1554480"/>
          </a:xfrm>
          <a:prstGeom prst="rect">
            <a:avLst/>
          </a:prstGeom>
          <a:solidFill>
            <a:srgbClr val="66D17E"/>
          </a:solidFill>
          <a:ln w="5080">
            <a:solidFill>
              <a:srgbClr val="66D1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7" name="Text 24"/>
          <p:cNvSpPr/>
          <p:nvPr/>
        </p:nvSpPr>
        <p:spPr>
          <a:xfrm>
            <a:off x="9171432" y="1737360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GB" sz="17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Assemblies</a:t>
            </a:r>
            <a:endParaRPr lang="en-GB" sz="1700" noProof="0" dirty="0"/>
          </a:p>
        </p:txBody>
      </p:sp>
      <p:sp>
        <p:nvSpPr>
          <p:cNvPr id="28" name="Text 25"/>
          <p:cNvSpPr/>
          <p:nvPr/>
        </p:nvSpPr>
        <p:spPr>
          <a:xfrm>
            <a:off x="9171432" y="2130552"/>
            <a:ext cx="219456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GB" sz="132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ribosomes, </a:t>
            </a:r>
            <a:r>
              <a:rPr lang="en-GB" sz="1320" noProof="0" dirty="0" err="1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divisomes</a:t>
            </a:r>
            <a:r>
              <a:rPr lang="en-GB" sz="132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and respiratory complexes are volume-sensitive networks.</a:t>
            </a:r>
            <a:endParaRPr lang="en-GB" sz="1320" noProof="0" dirty="0"/>
          </a:p>
        </p:txBody>
      </p:sp>
      <p:sp>
        <p:nvSpPr>
          <p:cNvPr id="29" name="Shape 26"/>
          <p:cNvSpPr/>
          <p:nvPr/>
        </p:nvSpPr>
        <p:spPr>
          <a:xfrm>
            <a:off x="2011680" y="4160520"/>
            <a:ext cx="8092440" cy="0"/>
          </a:xfrm>
          <a:prstGeom prst="line">
            <a:avLst/>
          </a:prstGeom>
          <a:noFill/>
          <a:ln w="25400">
            <a:solidFill>
              <a:srgbClr val="275067"/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30" name="Shape 27"/>
          <p:cNvSpPr/>
          <p:nvPr/>
        </p:nvSpPr>
        <p:spPr>
          <a:xfrm>
            <a:off x="1901952" y="4050792"/>
            <a:ext cx="219456" cy="219456"/>
          </a:xfrm>
          <a:prstGeom prst="ellipse">
            <a:avLst/>
          </a:prstGeom>
          <a:solidFill>
            <a:srgbClr val="2FD3C4"/>
          </a:solidFill>
          <a:ln w="7620">
            <a:solidFill>
              <a:srgbClr val="2FD3C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31" name="Text 28"/>
          <p:cNvSpPr/>
          <p:nvPr/>
        </p:nvSpPr>
        <p:spPr>
          <a:xfrm>
            <a:off x="1417320" y="4434840"/>
            <a:ext cx="118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GB" sz="11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lipids</a:t>
            </a:r>
            <a:endParaRPr lang="en-GB" sz="1150" noProof="0" dirty="0"/>
          </a:p>
        </p:txBody>
      </p:sp>
      <p:sp>
        <p:nvSpPr>
          <p:cNvPr id="32" name="Shape 29"/>
          <p:cNvSpPr/>
          <p:nvPr/>
        </p:nvSpPr>
        <p:spPr>
          <a:xfrm>
            <a:off x="3913632" y="4050792"/>
            <a:ext cx="219456" cy="219456"/>
          </a:xfrm>
          <a:prstGeom prst="ellipse">
            <a:avLst/>
          </a:prstGeom>
          <a:solidFill>
            <a:srgbClr val="66A6FF"/>
          </a:solidFill>
          <a:ln w="7620">
            <a:solidFill>
              <a:srgbClr val="66A6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33" name="Text 30"/>
          <p:cNvSpPr/>
          <p:nvPr/>
        </p:nvSpPr>
        <p:spPr>
          <a:xfrm>
            <a:off x="3429000" y="4434840"/>
            <a:ext cx="118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GB" sz="11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proteins</a:t>
            </a:r>
            <a:endParaRPr lang="en-GB" sz="1150" noProof="0" dirty="0"/>
          </a:p>
        </p:txBody>
      </p:sp>
      <p:sp>
        <p:nvSpPr>
          <p:cNvPr id="34" name="Shape 31"/>
          <p:cNvSpPr/>
          <p:nvPr/>
        </p:nvSpPr>
        <p:spPr>
          <a:xfrm>
            <a:off x="5925312" y="4050792"/>
            <a:ext cx="219456" cy="219456"/>
          </a:xfrm>
          <a:prstGeom prst="ellipse">
            <a:avLst/>
          </a:prstGeom>
          <a:solidFill>
            <a:srgbClr val="A78BFA"/>
          </a:solidFill>
          <a:ln w="7620">
            <a:solidFill>
              <a:srgbClr val="A78B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35" name="Text 32"/>
          <p:cNvSpPr/>
          <p:nvPr/>
        </p:nvSpPr>
        <p:spPr>
          <a:xfrm>
            <a:off x="5440680" y="4434840"/>
            <a:ext cx="118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GB" sz="11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nucleic acids</a:t>
            </a:r>
            <a:endParaRPr lang="en-GB" sz="1150" noProof="0" dirty="0"/>
          </a:p>
        </p:txBody>
      </p:sp>
      <p:sp>
        <p:nvSpPr>
          <p:cNvPr id="36" name="Shape 33"/>
          <p:cNvSpPr/>
          <p:nvPr/>
        </p:nvSpPr>
        <p:spPr>
          <a:xfrm>
            <a:off x="7936992" y="4050792"/>
            <a:ext cx="219456" cy="219456"/>
          </a:xfrm>
          <a:prstGeom prst="ellipse">
            <a:avLst/>
          </a:prstGeom>
          <a:solidFill>
            <a:srgbClr val="66D17E"/>
          </a:solidFill>
          <a:ln w="7620">
            <a:solidFill>
              <a:srgbClr val="66D17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37" name="Text 34"/>
          <p:cNvSpPr/>
          <p:nvPr/>
        </p:nvSpPr>
        <p:spPr>
          <a:xfrm>
            <a:off x="7452360" y="4434840"/>
            <a:ext cx="118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GB" sz="11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cell wall</a:t>
            </a:r>
            <a:endParaRPr lang="en-GB" sz="1150" noProof="0" dirty="0"/>
          </a:p>
        </p:txBody>
      </p:sp>
      <p:sp>
        <p:nvSpPr>
          <p:cNvPr id="38" name="Shape 35"/>
          <p:cNvSpPr/>
          <p:nvPr/>
        </p:nvSpPr>
        <p:spPr>
          <a:xfrm>
            <a:off x="9948672" y="4050792"/>
            <a:ext cx="219456" cy="219456"/>
          </a:xfrm>
          <a:prstGeom prst="ellipse">
            <a:avLst/>
          </a:prstGeom>
          <a:solidFill>
            <a:srgbClr val="F2C14E"/>
          </a:solidFill>
          <a:ln w="7620">
            <a:solidFill>
              <a:srgbClr val="F2C14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39" name="Text 36"/>
          <p:cNvSpPr/>
          <p:nvPr/>
        </p:nvSpPr>
        <p:spPr>
          <a:xfrm>
            <a:off x="9464040" y="4434840"/>
            <a:ext cx="118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GB" sz="1150" noProof="0" dirty="0">
                <a:solidFill>
                  <a:srgbClr val="AAB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cytoplasm</a:t>
            </a:r>
            <a:endParaRPr lang="en-GB" sz="1150" noProof="0" dirty="0"/>
          </a:p>
        </p:txBody>
      </p:sp>
      <p:sp>
        <p:nvSpPr>
          <p:cNvPr id="40" name="Text 37"/>
          <p:cNvSpPr/>
          <p:nvPr/>
        </p:nvSpPr>
        <p:spPr>
          <a:xfrm>
            <a:off x="1417320" y="5074920"/>
            <a:ext cx="9326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GB" sz="2300" b="1" noProof="0" dirty="0">
                <a:solidFill>
                  <a:srgbClr val="F7FA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Microbial pressure response is the biology of soft, hydrated molecular assemblies under compression.</a:t>
            </a:r>
            <a:endParaRPr lang="en-GB" sz="2300" noProof="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382001" y="1639804"/>
            <a:ext cx="3403600" cy="2068595"/>
          </a:xfrm>
          <a:prstGeom prst="rect">
            <a:avLst/>
          </a:prstGeom>
          <a:noFill/>
          <a:ln w="5080">
            <a:solidFill>
              <a:srgbClr val="071625">
                <a:alpha val="0"/>
              </a:srgbClr>
            </a:solidFill>
            <a:prstDash val="solid"/>
          </a:ln>
        </p:spPr>
        <p:txBody>
          <a:bodyPr/>
          <a:lstStyle/>
          <a:p>
            <a:r>
              <a:rPr lang="en-GB" sz="20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Pressure is isotropic, </a:t>
            </a:r>
          </a:p>
          <a:p>
            <a:r>
              <a:rPr lang="en-GB" sz="2000" noProof="0" dirty="0">
                <a:solidFill>
                  <a:schemeClr val="bg1"/>
                </a:solidFill>
              </a:rPr>
              <a:t>but biological response is not</a:t>
            </a:r>
          </a:p>
        </p:txBody>
      </p:sp>
      <p:sp>
        <p:nvSpPr>
          <p:cNvPr id="4" name="Shape 2"/>
          <p:cNvSpPr/>
          <p:nvPr/>
        </p:nvSpPr>
        <p:spPr>
          <a:xfrm>
            <a:off x="502920" y="320040"/>
            <a:ext cx="1325880" cy="256032"/>
          </a:xfrm>
          <a:prstGeom prst="roundRect">
            <a:avLst/>
          </a:prstGeom>
          <a:solidFill>
            <a:srgbClr val="67E8F9"/>
          </a:solidFill>
          <a:ln w="5080">
            <a:solidFill>
              <a:srgbClr val="67E8F9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ext 3"/>
          <p:cNvSpPr/>
          <p:nvPr/>
        </p:nvSpPr>
        <p:spPr>
          <a:xfrm>
            <a:off x="576072" y="338328"/>
            <a:ext cx="11795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GB" sz="900" b="1" noProof="0" dirty="0">
                <a:solidFill>
                  <a:srgbClr val="0210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</a:t>
            </a:r>
            <a:endParaRPr lang="en-GB" sz="900" noProof="0" dirty="0"/>
          </a:p>
        </p:txBody>
      </p:sp>
      <p:sp>
        <p:nvSpPr>
          <p:cNvPr id="7" name="Text 5"/>
          <p:cNvSpPr/>
          <p:nvPr/>
        </p:nvSpPr>
        <p:spPr>
          <a:xfrm>
            <a:off x="502920" y="676656"/>
            <a:ext cx="10424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GB" sz="2900" b="1" noProof="0" dirty="0">
                <a:solidFill>
                  <a:srgbClr val="F7FAF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Cell mechanics under hydrostatic pressure</a:t>
            </a:r>
          </a:p>
          <a:p>
            <a:pPr marL="0" indent="0" algn="l">
              <a:buNone/>
            </a:pPr>
            <a:r>
              <a:rPr lang="en-GB" noProof="0" dirty="0">
                <a:solidFill>
                  <a:srgbClr val="F7FAF8"/>
                </a:solidFill>
                <a:latin typeface="Aptos Display" pitchFamily="34" charset="0"/>
              </a:rPr>
              <a:t>A microbial cell as hydrated soft matter with load bearing interfaces</a:t>
            </a:r>
            <a:endParaRPr lang="en-GB" noProof="0" dirty="0"/>
          </a:p>
        </p:txBody>
      </p:sp>
      <p:sp>
        <p:nvSpPr>
          <p:cNvPr id="8" name="Shape 6"/>
          <p:cNvSpPr/>
          <p:nvPr/>
        </p:nvSpPr>
        <p:spPr>
          <a:xfrm>
            <a:off x="502920" y="1298448"/>
            <a:ext cx="11064240" cy="0"/>
          </a:xfrm>
          <a:prstGeom prst="line">
            <a:avLst/>
          </a:prstGeom>
          <a:noFill/>
          <a:ln w="10160">
            <a:solidFill>
              <a:srgbClr val="27506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1" name="Text 9"/>
          <p:cNvSpPr/>
          <p:nvPr/>
        </p:nvSpPr>
        <p:spPr>
          <a:xfrm>
            <a:off x="11155680" y="647395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GB" sz="950" b="1" noProof="0" dirty="0">
                <a:solidFill>
                  <a:srgbClr val="6B7E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</a:t>
            </a:r>
            <a:endParaRPr lang="en-GB" sz="950" noProof="0" dirty="0"/>
          </a:p>
        </p:txBody>
      </p:sp>
      <p:pic>
        <p:nvPicPr>
          <p:cNvPr id="19" name="Imatge 18">
            <a:extLst>
              <a:ext uri="{FF2B5EF4-FFF2-40B4-BE49-F238E27FC236}">
                <a16:creationId xmlns:a16="http://schemas.microsoft.com/office/drawing/2014/main" id="{3446DFEB-D884-3F7C-3449-AAF743B71E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006" y="1719781"/>
            <a:ext cx="7094113" cy="3820673"/>
          </a:xfrm>
          <a:prstGeom prst="rect">
            <a:avLst/>
          </a:prstGeom>
        </p:spPr>
      </p:pic>
      <p:sp>
        <p:nvSpPr>
          <p:cNvPr id="21" name="Rectangle 7">
            <a:extLst>
              <a:ext uri="{FF2B5EF4-FFF2-40B4-BE49-F238E27FC236}">
                <a16:creationId xmlns:a16="http://schemas.microsoft.com/office/drawing/2014/main" id="{94053AB3-6225-C83B-3071-0D90329E2F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9921" y="6210746"/>
            <a:ext cx="65881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000" noProof="0" dirty="0">
                <a:solidFill>
                  <a:schemeClr val="tx2"/>
                </a:solidFill>
              </a:rPr>
              <a:t>Oger &amp; </a:t>
            </a:r>
            <a:r>
              <a:rPr lang="en-GB" sz="1000" noProof="0" dirty="0" err="1">
                <a:solidFill>
                  <a:schemeClr val="tx2"/>
                </a:solidFill>
              </a:rPr>
              <a:t>Jebba</a:t>
            </a:r>
            <a:r>
              <a:rPr lang="en-GB" sz="1000" noProof="0" dirty="0">
                <a:solidFill>
                  <a:schemeClr val="tx2"/>
                </a:solidFill>
              </a:rPr>
              <a:t> (2010) Research in Microbiology. </a:t>
            </a:r>
            <a:r>
              <a:rPr lang="en-GB" sz="1000" u="sng" noProof="0" dirty="0">
                <a:hlinkClick r:id="rId4"/>
              </a:rPr>
              <a:t>doi:10.1016/j.resmic.2010.09.017</a:t>
            </a:r>
            <a:r>
              <a:rPr lang="en-GB" sz="1000" noProof="0" dirty="0"/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ici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icin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icina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icin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788</TotalTime>
  <Words>4653</Words>
  <Application>Microsoft Office PowerPoint</Application>
  <PresentationFormat>Pantalla panoràmica</PresentationFormat>
  <Paragraphs>719</Paragraphs>
  <Slides>49</Slides>
  <Notes>48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4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49</vt:i4>
      </vt:variant>
    </vt:vector>
  </HeadingPairs>
  <TitlesOfParts>
    <vt:vector size="54" baseType="lpstr">
      <vt:lpstr>Aptos</vt:lpstr>
      <vt:lpstr>Aptos Display</vt:lpstr>
      <vt:lpstr>Arial</vt:lpstr>
      <vt:lpstr>Yesteryear</vt:lpstr>
      <vt:lpstr>Office Theme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Company>Universitat Autònoma de Barcelona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Microbiology under Pressure — updated premium deck</dc:title>
  <dc:subject>Microbiology under Pressure: high hydrostatic pressure, soft-matter mechanisms and HPP applications</dc:subject>
  <dc:creator>Jordi Saldo Periago / OpenAI assisted update</dc:creator>
  <cp:lastModifiedBy>Jordi Saldo Periago</cp:lastModifiedBy>
  <cp:revision>5</cp:revision>
  <dcterms:created xsi:type="dcterms:W3CDTF">2026-06-03T14:47:08Z</dcterms:created>
  <dcterms:modified xsi:type="dcterms:W3CDTF">2026-06-23T09:20:01Z</dcterms:modified>
</cp:coreProperties>
</file>