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64" r:id="rId4"/>
    <p:sldId id="265" r:id="rId5"/>
    <p:sldId id="266" r:id="rId6"/>
    <p:sldId id="270" r:id="rId7"/>
    <p:sldId id="271" r:id="rId8"/>
    <p:sldId id="267" r:id="rId9"/>
    <p:sldId id="258" r:id="rId10"/>
    <p:sldId id="268" r:id="rId11"/>
    <p:sldId id="269" r:id="rId12"/>
    <p:sldId id="259" r:id="rId13"/>
    <p:sldId id="260" r:id="rId14"/>
    <p:sldId id="262" r:id="rId15"/>
    <p:sldId id="263" r:id="rId1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7158"/>
    <a:srgbClr val="4A9355"/>
    <a:srgbClr val="7AD988"/>
    <a:srgbClr val="DB3737"/>
    <a:srgbClr val="FD9795"/>
    <a:srgbClr val="46B1E1"/>
    <a:srgbClr val="48B128"/>
    <a:srgbClr val="CBFE8A"/>
    <a:srgbClr val="A4D596"/>
    <a:srgbClr val="3C89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302F9C2D-CC5E-B643-5BBA-D811EDC8A6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5F74C0C-7696-F8B2-7031-66212C10E3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86F30B-FD6F-46FC-A657-DFF7B2ACE36F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43C1824-3518-542A-EDD0-E8438C0E59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D0371BF-E327-817B-1D3B-70D41B282F0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DC5F5-2F2B-4B67-8AD3-1488948CBBD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856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4CC189-EA34-45BB-B3C7-90FA40C880FB}" type="datetimeFigureOut">
              <a:rPr lang="es-ES" smtClean="0"/>
              <a:t>24/06/2026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53FBFB-3D7D-48E4-A3D2-B116444375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2463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8C2F5B-7E39-A5E5-8E06-360006BBE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B74B79-6E91-A885-012B-CB0A8A389A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BF1E3C-C979-0E62-C6DB-10FCDDBE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Miguel Morales Quijano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D72815-C428-705C-AD0C-37F72AC04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1D895A-5E76-8F72-B37B-5505B757E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B0C25F-AF63-4D6D-B90E-024A7E4816C1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317EDA1D-3128-B458-E910-E462078AB54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62000" y="130016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8" name="Marcador de fecha 3">
            <a:extLst>
              <a:ext uri="{FF2B5EF4-FFF2-40B4-BE49-F238E27FC236}">
                <a16:creationId xmlns:a16="http://schemas.microsoft.com/office/drawing/2014/main" id="{F71B72E2-5601-84A4-DEB4-57F345236472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743231D-AB88-49A0-9668-167D3447E1D3}" type="datetimeFigureOut">
              <a:rPr lang="es-ES" smtClean="0"/>
              <a:pPr/>
              <a:t>24/06/2026</a:t>
            </a:fld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ED729811-4393-4544-B96D-E7CC014A13B5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B0C25F-AF63-4D6D-B90E-024A7E4816C1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8DCDE83E-246A-3FE6-A967-AEC8E1673C16}"/>
              </a:ext>
            </a:extLst>
          </p:cNvPr>
          <p:cNvSpPr/>
          <p:nvPr userDrawn="1"/>
        </p:nvSpPr>
        <p:spPr>
          <a:xfrm>
            <a:off x="0" y="5782733"/>
            <a:ext cx="12192000" cy="107526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2AA2772-45C9-DF70-635D-5778B5F645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976" y="90333"/>
            <a:ext cx="2243539" cy="89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980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6E9046-CF7D-E372-B61F-5E307AF52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674E568-2AF5-1891-4B19-A88DBFDF94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0" y="1300162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1F1DD6-C1ED-E160-77F6-A0D411C7AF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Miguel Morales Quijano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D4A12C-0791-9BD7-4288-A71F2CBA0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F7752B-9A45-62E2-BA00-7B1B5F2BD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B0C25F-AF63-4D6D-B90E-024A7E4816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454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6759C98-D4F1-6BE5-6B45-FD942E9CFE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866285B-0453-8154-16AC-E112ED26FE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66562D-CC8D-A355-4D7D-FCFA984C42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Miguel Morales Quijano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048E3A-DD0E-4B6A-24E6-4B4CE9228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A306EB-2E4C-A0DA-6CE6-C382CB2BE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B0C25F-AF63-4D6D-B90E-024A7E4816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3979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6CD119-786B-7CEA-A1B1-DD08504023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9399" y="6356349"/>
            <a:ext cx="3005667" cy="365125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s-ES"/>
              <a:t>Miguel Morales Quijano</a:t>
            </a:r>
            <a:endParaRPr lang="es-ES" sz="2000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D8725D-85C5-3767-523A-2A4903BE0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5F8CED-3AE7-F937-1115-D273D09F8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1533" y="6268398"/>
            <a:ext cx="770467" cy="3651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fld id="{CBB0C25F-AF63-4D6D-B90E-024A7E4816C1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DBF4A54-AEDD-C1A0-F06F-FE98C28E9ADF}"/>
              </a:ext>
            </a:extLst>
          </p:cNvPr>
          <p:cNvSpPr/>
          <p:nvPr userDrawn="1"/>
        </p:nvSpPr>
        <p:spPr>
          <a:xfrm>
            <a:off x="0" y="0"/>
            <a:ext cx="12192000" cy="1066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3E43A7-9119-FA65-EA77-07EA81AB3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7" y="243152"/>
            <a:ext cx="12446000" cy="7305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BDAABE7-E838-1384-2E81-B290D2A5AA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976" y="90333"/>
            <a:ext cx="2243539" cy="89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345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4282FA-0839-C56B-7D22-9F745B052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78176CD-C422-375C-9689-8D672DEF2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CBD923-D078-482A-C1E2-F5335C0F3B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Miguel Morales Quijano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39E97C-B9E6-32E8-50A8-DCD554D0C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7AB375-BA56-031B-0824-82666E684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B0C25F-AF63-4D6D-B90E-024A7E4816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108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814ABE-8D28-1493-0DA2-72D97A350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000A06-8ED7-CC10-BFD7-63CA0F4787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155A47A-7469-8629-0928-D0E0E4E38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2C08B7-71D0-FE8E-13A6-B72ED01806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Miguel Morales Quijano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B8B62C-DE9A-3D27-9186-0D26255EF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0BC03CC-583A-AC58-0EB9-3722FBFF1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B0C25F-AF63-4D6D-B90E-024A7E4816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0468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E8C1C5-DC20-4EC6-5F89-32663D19A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EE4465-43B2-6453-0904-5EA9C709D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761684E-C753-D74D-F35B-B40A9930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ACA9496-61AA-FF3D-EDAD-85A737835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E266AD4-D3EC-D4E9-3E40-2711A71A7D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6A67A6B-2CA3-CD18-0DBC-796D9D6E23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Miguel Morales Quijano</a:t>
            </a: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C97650E-BF77-55AE-E315-505CF28B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5D3DB86-4B21-35B0-05E6-31B8F35F6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B0C25F-AF63-4D6D-B90E-024A7E4816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0366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7E2F97-49EA-DAD3-B13E-55702866B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E84C846-0289-6F2D-BE86-F266679F71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Miguel Morales Quijano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34FAD11-0405-304E-6BD8-02C8C3C09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C487156-50C2-2BD3-8BCE-1A395471D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B0C25F-AF63-4D6D-B90E-024A7E4816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0324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3AA7745-2A33-4847-B4EF-4F4314EAB5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Miguel Morales Quijano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1BBBC41-EFCA-1007-E6C4-160951AA2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1ED657-796E-79B2-6789-8A504047D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B0C25F-AF63-4D6D-B90E-024A7E4816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6869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D6510A-54EB-2145-167C-506D1A7BC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8239B7-0789-1142-8FE2-0492B6AFD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03CEF89-AAD9-A0F7-79B0-CD1BF3A9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E3C31A8-5EC2-C0D3-B8A6-93EB306FD2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Miguel Morales Quijano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5D95673-242F-C81E-4B59-D037F369B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CA6C7E0-6D21-70F9-0BFF-92063AB1D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B0C25F-AF63-4D6D-B90E-024A7E4816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8873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DDD74-3371-41A2-928B-7377C0F60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1E37298-B81F-CE67-5F87-BBFACC9AC5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CCA021-35B1-0502-3001-A106893A63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E959843-001B-7DA0-63EA-DF6B3FFCEB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Miguel Morales Quijano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873445D-2406-8C5F-A005-69E9875A5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9FC891F-1EAC-26BF-47D7-45E528A74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B0C25F-AF63-4D6D-B90E-024A7E4816C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0734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25FA5D3-770A-B02F-35FE-1B3A1F61A69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976" y="90333"/>
            <a:ext cx="2243539" cy="89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7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1ABE57D-8FBB-E630-67CF-47A0D23091C2}"/>
              </a:ext>
            </a:extLst>
          </p:cNvPr>
          <p:cNvSpPr txBox="1"/>
          <p:nvPr/>
        </p:nvSpPr>
        <p:spPr>
          <a:xfrm>
            <a:off x="2875213" y="905412"/>
            <a:ext cx="64415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4800" b="1" dirty="0" err="1">
                <a:latin typeface="+mj-lt"/>
              </a:rPr>
              <a:t>Moleculas</a:t>
            </a:r>
            <a:r>
              <a:rPr lang="es-ES" sz="4800" b="1" dirty="0">
                <a:latin typeface="+mj-lt"/>
              </a:rPr>
              <a:t> Bajo Presión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D746F91-F980-261F-E0D5-695E14813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592" y="90332"/>
            <a:ext cx="2543923" cy="1016091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6ED2808A-157F-3ABD-B908-BC902A7CC54F}"/>
              </a:ext>
            </a:extLst>
          </p:cNvPr>
          <p:cNvSpPr txBox="1"/>
          <p:nvPr/>
        </p:nvSpPr>
        <p:spPr>
          <a:xfrm>
            <a:off x="4427577" y="6080759"/>
            <a:ext cx="3464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Miguel Morales Quijano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B612229-01FC-8067-C436-02C359738B91}"/>
              </a:ext>
            </a:extLst>
          </p:cNvPr>
          <p:cNvSpPr txBox="1"/>
          <p:nvPr/>
        </p:nvSpPr>
        <p:spPr>
          <a:xfrm>
            <a:off x="8914621" y="6080759"/>
            <a:ext cx="2911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mimora01@ucm.es</a:t>
            </a:r>
          </a:p>
        </p:txBody>
      </p:sp>
      <p:pic>
        <p:nvPicPr>
          <p:cNvPr id="22" name="Imagen 21" descr="Inicio">
            <a:extLst>
              <a:ext uri="{FF2B5EF4-FFF2-40B4-BE49-F238E27FC236}">
                <a16:creationId xmlns:a16="http://schemas.microsoft.com/office/drawing/2014/main" id="{75369E8A-A35C-6B74-7A37-C54C4A496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85" y="90332"/>
            <a:ext cx="2160274" cy="1372707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07DCD978-AE2C-F2FB-5D56-900CC5CD26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6203" y="1736409"/>
            <a:ext cx="5939593" cy="395972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B6A1754-5C44-0820-0772-876612D63842}"/>
              </a:ext>
            </a:extLst>
          </p:cNvPr>
          <p:cNvSpPr txBox="1"/>
          <p:nvPr/>
        </p:nvSpPr>
        <p:spPr>
          <a:xfrm>
            <a:off x="115485" y="6080759"/>
            <a:ext cx="3976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XIII Escuela de Alta Presión</a:t>
            </a:r>
          </a:p>
        </p:txBody>
      </p:sp>
    </p:spTree>
    <p:extLst>
      <p:ext uri="{BB962C8B-B14F-4D97-AF65-F5344CB8AC3E}">
        <p14:creationId xmlns:p14="http://schemas.microsoft.com/office/powerpoint/2010/main" val="2810814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BC04B-8B3C-E329-1AA6-15072E640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4A442540-652E-33E0-B596-014F058EC993}"/>
              </a:ext>
            </a:extLst>
          </p:cNvPr>
          <p:cNvSpPr/>
          <p:nvPr/>
        </p:nvSpPr>
        <p:spPr>
          <a:xfrm>
            <a:off x="261451" y="2112264"/>
            <a:ext cx="2707000" cy="3459296"/>
          </a:xfrm>
          <a:prstGeom prst="round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BE48BC1-9D57-2215-9C73-080597604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7" y="243152"/>
            <a:ext cx="8964845" cy="730515"/>
          </a:xfrm>
        </p:spPr>
        <p:txBody>
          <a:bodyPr/>
          <a:lstStyle/>
          <a:p>
            <a:r>
              <a:rPr lang="es-ES" dirty="0"/>
              <a:t>3. Efectos Sobre los Pares Electrónicos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3D02AED-7EC3-363B-0092-04A598DC5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0C25F-AF63-4D6D-B90E-024A7E4816C1}" type="slidenum">
              <a:rPr lang="es-ES" smtClean="0"/>
              <a:pPr/>
              <a:t>10</a:t>
            </a:fld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62E3048-59AD-3EFF-1348-546725ECB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3"/>
          <a:stretch>
            <a:fillRect/>
          </a:stretch>
        </p:blipFill>
        <p:spPr>
          <a:xfrm>
            <a:off x="3822192" y="1829513"/>
            <a:ext cx="8211198" cy="41323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916AC60-FCB4-367F-0BEF-BF16E7CF1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289"/>
          <a:stretch>
            <a:fillRect/>
          </a:stretch>
        </p:blipFill>
        <p:spPr>
          <a:xfrm>
            <a:off x="638371" y="2310082"/>
            <a:ext cx="1977189" cy="303860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5553122-5F3D-99BE-2B6C-FDC9D06960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3"/>
          <a:stretch>
            <a:fillRect/>
          </a:stretch>
        </p:blipFill>
        <p:spPr>
          <a:xfrm>
            <a:off x="215731" y="1699352"/>
            <a:ext cx="2707000" cy="345929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A9DBC12-3CDE-8F77-132E-51FA759115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071" y="1225206"/>
            <a:ext cx="646841" cy="5408317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073A9F85-2738-9F77-4D9C-6FAE4C1A0387}"/>
              </a:ext>
            </a:extLst>
          </p:cNvPr>
          <p:cNvSpPr txBox="1"/>
          <p:nvPr/>
        </p:nvSpPr>
        <p:spPr>
          <a:xfrm>
            <a:off x="373041" y="5769378"/>
            <a:ext cx="2483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s-E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s-ES" sz="2400" dirty="0">
                <a:cs typeface="Times New Roman" panose="02020603050405020304" pitchFamily="18" charset="0"/>
              </a:rPr>
              <a:t>Á</a:t>
            </a:r>
            <a:r>
              <a:rPr lang="es-ES" sz="2400" dirty="0"/>
              <a:t>ngulo de </a:t>
            </a:r>
            <a:r>
              <a:rPr lang="es-ES" sz="2400" dirty="0" err="1"/>
              <a:t>Estereoactividad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401874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759EF93-387A-3B91-F0F0-FF37B092D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0C25F-AF63-4D6D-B90E-024A7E4816C1}" type="slidenum">
              <a:rPr lang="es-ES" smtClean="0"/>
              <a:pPr/>
              <a:t>11</a:t>
            </a:fld>
            <a:endParaRPr lang="es-E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DE7E81F-4872-4D15-2F0D-0F768F02C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4. Reparto Electrónico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134500A-EAB7-034E-2862-72F6B8384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1805603" y="1986903"/>
            <a:ext cx="1739119" cy="115941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76404A3-772D-A584-0218-535C5C7547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721"/>
          <a:stretch>
            <a:fillRect/>
          </a:stretch>
        </p:blipFill>
        <p:spPr>
          <a:xfrm>
            <a:off x="682075" y="3117293"/>
            <a:ext cx="4063246" cy="1957068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A9B35D37-39E0-23A2-8227-25AB2D9C062A}"/>
              </a:ext>
            </a:extLst>
          </p:cNvPr>
          <p:cNvSpPr/>
          <p:nvPr/>
        </p:nvSpPr>
        <p:spPr>
          <a:xfrm rot="8797524">
            <a:off x="1473156" y="3813547"/>
            <a:ext cx="832104" cy="60113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2B14FFB6-3AB3-5821-1660-E23A7D370557}"/>
              </a:ext>
            </a:extLst>
          </p:cNvPr>
          <p:cNvSpPr/>
          <p:nvPr/>
        </p:nvSpPr>
        <p:spPr>
          <a:xfrm rot="2086304" flipH="1">
            <a:off x="3085653" y="3836517"/>
            <a:ext cx="832104" cy="60113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E9EB78F6-B013-472F-9CD8-3A5B982A397A}"/>
              </a:ext>
            </a:extLst>
          </p:cNvPr>
          <p:cNvSpPr/>
          <p:nvPr/>
        </p:nvSpPr>
        <p:spPr>
          <a:xfrm>
            <a:off x="1670080" y="4095827"/>
            <a:ext cx="198000" cy="19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18DF0FE-F177-DBDB-F67E-72815D1FC900}"/>
              </a:ext>
            </a:extLst>
          </p:cNvPr>
          <p:cNvSpPr/>
          <p:nvPr/>
        </p:nvSpPr>
        <p:spPr>
          <a:xfrm>
            <a:off x="1924162" y="3939082"/>
            <a:ext cx="198000" cy="19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7A99DD97-5DCF-5DDB-6347-A31B97AD0DC4}"/>
              </a:ext>
            </a:extLst>
          </p:cNvPr>
          <p:cNvSpPr/>
          <p:nvPr/>
        </p:nvSpPr>
        <p:spPr>
          <a:xfrm flipH="1">
            <a:off x="3549087" y="4137082"/>
            <a:ext cx="198000" cy="19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F84E5901-5556-ADD8-9A80-30E0BE3340F3}"/>
              </a:ext>
            </a:extLst>
          </p:cNvPr>
          <p:cNvSpPr/>
          <p:nvPr/>
        </p:nvSpPr>
        <p:spPr>
          <a:xfrm>
            <a:off x="3173838" y="3126444"/>
            <a:ext cx="1499128" cy="406622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EB1B2DA9-D278-5EF8-29A1-893F33381DB7}"/>
              </a:ext>
            </a:extLst>
          </p:cNvPr>
          <p:cNvSpPr/>
          <p:nvPr/>
        </p:nvSpPr>
        <p:spPr>
          <a:xfrm flipH="1">
            <a:off x="3303077" y="3939082"/>
            <a:ext cx="198000" cy="19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762C2EC-2AFC-05FF-E644-4F6AEEF26FD7}"/>
              </a:ext>
            </a:extLst>
          </p:cNvPr>
          <p:cNvSpPr txBox="1"/>
          <p:nvPr/>
        </p:nvSpPr>
        <p:spPr>
          <a:xfrm>
            <a:off x="3169122" y="3103499"/>
            <a:ext cx="1454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Q</a:t>
            </a:r>
            <a:r>
              <a:rPr lang="es-ES" sz="2400" b="1" baseline="-25000" dirty="0"/>
              <a:t>S</a:t>
            </a:r>
            <a:r>
              <a:rPr lang="es-ES" sz="2400" b="1" dirty="0"/>
              <a:t>=2.270</a:t>
            </a: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C419B303-7A03-8A89-8DD1-59E0C9B97FF8}"/>
              </a:ext>
            </a:extLst>
          </p:cNvPr>
          <p:cNvSpPr/>
          <p:nvPr/>
        </p:nvSpPr>
        <p:spPr>
          <a:xfrm>
            <a:off x="450518" y="5199667"/>
            <a:ext cx="1631472" cy="461665"/>
          </a:xfrm>
          <a:prstGeom prst="roundRect">
            <a:avLst/>
          </a:prstGeom>
          <a:solidFill>
            <a:srgbClr val="FD9795"/>
          </a:solidFill>
          <a:ln w="28575">
            <a:solidFill>
              <a:srgbClr val="DB37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EAB9922-F272-CFD2-5B4D-997126E0AE3A}"/>
              </a:ext>
            </a:extLst>
          </p:cNvPr>
          <p:cNvSpPr txBox="1"/>
          <p:nvPr/>
        </p:nvSpPr>
        <p:spPr>
          <a:xfrm>
            <a:off x="450518" y="5199667"/>
            <a:ext cx="1565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Q</a:t>
            </a:r>
            <a:r>
              <a:rPr lang="es-ES" sz="2400" b="1" baseline="-25000" dirty="0"/>
              <a:t>O</a:t>
            </a:r>
            <a:r>
              <a:rPr lang="es-ES" sz="2400" b="1" dirty="0"/>
              <a:t>=-1.135</a:t>
            </a: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207322A5-45CC-B9E5-C4F0-EC6147F941D2}"/>
              </a:ext>
            </a:extLst>
          </p:cNvPr>
          <p:cNvSpPr/>
          <p:nvPr/>
        </p:nvSpPr>
        <p:spPr>
          <a:xfrm>
            <a:off x="3412170" y="5199667"/>
            <a:ext cx="1631472" cy="461665"/>
          </a:xfrm>
          <a:prstGeom prst="roundRect">
            <a:avLst/>
          </a:prstGeom>
          <a:solidFill>
            <a:srgbClr val="FD9795"/>
          </a:solidFill>
          <a:ln w="28575">
            <a:solidFill>
              <a:srgbClr val="DB37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89CA3F8D-CACB-01B1-ED4C-B8025A537006}"/>
              </a:ext>
            </a:extLst>
          </p:cNvPr>
          <p:cNvSpPr txBox="1"/>
          <p:nvPr/>
        </p:nvSpPr>
        <p:spPr>
          <a:xfrm>
            <a:off x="3412170" y="5199667"/>
            <a:ext cx="1565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Q</a:t>
            </a:r>
            <a:r>
              <a:rPr lang="es-ES" sz="2400" b="1" baseline="-25000" dirty="0"/>
              <a:t>O</a:t>
            </a:r>
            <a:r>
              <a:rPr lang="es-ES" sz="2400" b="1" dirty="0"/>
              <a:t>=-1.135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EBE8F34-A299-E6BA-5260-8E8B29BACA2B}"/>
              </a:ext>
            </a:extLst>
          </p:cNvPr>
          <p:cNvSpPr txBox="1"/>
          <p:nvPr/>
        </p:nvSpPr>
        <p:spPr>
          <a:xfrm>
            <a:off x="160867" y="1196668"/>
            <a:ext cx="2700804" cy="461665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ES" sz="2400" dirty="0"/>
              <a:t>Cargas de Mulliken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1BA094CB-A8C2-EA2D-D550-B199738786C9}"/>
              </a:ext>
            </a:extLst>
          </p:cNvPr>
          <p:cNvSpPr txBox="1"/>
          <p:nvPr/>
        </p:nvSpPr>
        <p:spPr>
          <a:xfrm>
            <a:off x="2129628" y="5786512"/>
            <a:ext cx="1114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/>
              <a:t>0 </a:t>
            </a:r>
            <a:r>
              <a:rPr lang="es-ES" sz="2800" b="1" dirty="0" err="1"/>
              <a:t>GPa</a:t>
            </a:r>
            <a:endParaRPr lang="es-ES" sz="2800" b="1" dirty="0"/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5A881323-B283-9EC9-560D-BBB66E957C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217667" y="1986903"/>
            <a:ext cx="1739119" cy="1159413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73FD1032-8A86-E2B7-3A5B-F9CA161742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721"/>
          <a:stretch>
            <a:fillRect/>
          </a:stretch>
        </p:blipFill>
        <p:spPr>
          <a:xfrm>
            <a:off x="7094139" y="3117293"/>
            <a:ext cx="4063246" cy="1957068"/>
          </a:xfrm>
          <a:prstGeom prst="rect">
            <a:avLst/>
          </a:prstGeom>
        </p:spPr>
      </p:pic>
      <p:sp>
        <p:nvSpPr>
          <p:cNvPr id="43" name="Elipse 42">
            <a:extLst>
              <a:ext uri="{FF2B5EF4-FFF2-40B4-BE49-F238E27FC236}">
                <a16:creationId xmlns:a16="http://schemas.microsoft.com/office/drawing/2014/main" id="{F2620C5E-9D51-19C9-D305-A070D93E7ED1}"/>
              </a:ext>
            </a:extLst>
          </p:cNvPr>
          <p:cNvSpPr/>
          <p:nvPr/>
        </p:nvSpPr>
        <p:spPr>
          <a:xfrm rot="8797524">
            <a:off x="7885220" y="3813547"/>
            <a:ext cx="832104" cy="60113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809ABD90-1002-8201-F09E-7CB16AB48D85}"/>
              </a:ext>
            </a:extLst>
          </p:cNvPr>
          <p:cNvSpPr/>
          <p:nvPr/>
        </p:nvSpPr>
        <p:spPr>
          <a:xfrm rot="2086304" flipH="1">
            <a:off x="9497717" y="3836517"/>
            <a:ext cx="832104" cy="60113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1A761835-3E12-91B3-B231-120261531DC3}"/>
              </a:ext>
            </a:extLst>
          </p:cNvPr>
          <p:cNvSpPr/>
          <p:nvPr/>
        </p:nvSpPr>
        <p:spPr>
          <a:xfrm>
            <a:off x="8082144" y="4095827"/>
            <a:ext cx="198000" cy="19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E6BFD0B6-98F4-8B0A-AA40-4FA21D7BBF2B}"/>
              </a:ext>
            </a:extLst>
          </p:cNvPr>
          <p:cNvSpPr/>
          <p:nvPr/>
        </p:nvSpPr>
        <p:spPr>
          <a:xfrm>
            <a:off x="8336226" y="3939082"/>
            <a:ext cx="198000" cy="19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28222F04-0E31-6028-192B-2109B2BB458E}"/>
              </a:ext>
            </a:extLst>
          </p:cNvPr>
          <p:cNvSpPr/>
          <p:nvPr/>
        </p:nvSpPr>
        <p:spPr>
          <a:xfrm flipH="1">
            <a:off x="9961151" y="4137082"/>
            <a:ext cx="198000" cy="19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ángulo: esquinas redondeadas 47">
            <a:extLst>
              <a:ext uri="{FF2B5EF4-FFF2-40B4-BE49-F238E27FC236}">
                <a16:creationId xmlns:a16="http://schemas.microsoft.com/office/drawing/2014/main" id="{A5862216-B673-5EEE-E14E-04D32EA69C12}"/>
              </a:ext>
            </a:extLst>
          </p:cNvPr>
          <p:cNvSpPr/>
          <p:nvPr/>
        </p:nvSpPr>
        <p:spPr>
          <a:xfrm>
            <a:off x="9585902" y="3126444"/>
            <a:ext cx="1499128" cy="406622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F8CBFCB2-4C26-CF2E-97F0-63FE561E59BA}"/>
              </a:ext>
            </a:extLst>
          </p:cNvPr>
          <p:cNvSpPr/>
          <p:nvPr/>
        </p:nvSpPr>
        <p:spPr>
          <a:xfrm flipH="1">
            <a:off x="9715141" y="3939082"/>
            <a:ext cx="198000" cy="19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EC7B5AD8-8035-6455-8D8A-7FA688F23FCF}"/>
              </a:ext>
            </a:extLst>
          </p:cNvPr>
          <p:cNvSpPr txBox="1"/>
          <p:nvPr/>
        </p:nvSpPr>
        <p:spPr>
          <a:xfrm>
            <a:off x="9608618" y="3103499"/>
            <a:ext cx="1454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Q</a:t>
            </a:r>
            <a:r>
              <a:rPr lang="es-ES" sz="2400" b="1" baseline="-25000" dirty="0"/>
              <a:t>S</a:t>
            </a:r>
            <a:r>
              <a:rPr lang="es-ES" sz="2400" b="1" dirty="0"/>
              <a:t>=2.535</a:t>
            </a:r>
          </a:p>
        </p:txBody>
      </p:sp>
      <p:sp>
        <p:nvSpPr>
          <p:cNvPr id="51" name="Rectángulo: esquinas redondeadas 50">
            <a:extLst>
              <a:ext uri="{FF2B5EF4-FFF2-40B4-BE49-F238E27FC236}">
                <a16:creationId xmlns:a16="http://schemas.microsoft.com/office/drawing/2014/main" id="{6599F738-DA28-36F6-1825-A3C97F248CE4}"/>
              </a:ext>
            </a:extLst>
          </p:cNvPr>
          <p:cNvSpPr/>
          <p:nvPr/>
        </p:nvSpPr>
        <p:spPr>
          <a:xfrm>
            <a:off x="6862582" y="5199667"/>
            <a:ext cx="1631472" cy="461665"/>
          </a:xfrm>
          <a:prstGeom prst="roundRect">
            <a:avLst/>
          </a:prstGeom>
          <a:solidFill>
            <a:srgbClr val="FD9795"/>
          </a:solidFill>
          <a:ln w="28575">
            <a:solidFill>
              <a:srgbClr val="DB37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3A508801-9254-61A9-D8A6-66569CF01653}"/>
              </a:ext>
            </a:extLst>
          </p:cNvPr>
          <p:cNvSpPr txBox="1"/>
          <p:nvPr/>
        </p:nvSpPr>
        <p:spPr>
          <a:xfrm>
            <a:off x="6899158" y="5199667"/>
            <a:ext cx="1565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Q</a:t>
            </a:r>
            <a:r>
              <a:rPr lang="es-ES" sz="2400" b="1" baseline="-25000" dirty="0"/>
              <a:t>O</a:t>
            </a:r>
            <a:r>
              <a:rPr lang="es-ES" sz="2400" b="1" dirty="0"/>
              <a:t>=-1.266</a:t>
            </a:r>
          </a:p>
        </p:txBody>
      </p:sp>
      <p:sp>
        <p:nvSpPr>
          <p:cNvPr id="53" name="Rectángulo: esquinas redondeadas 52">
            <a:extLst>
              <a:ext uri="{FF2B5EF4-FFF2-40B4-BE49-F238E27FC236}">
                <a16:creationId xmlns:a16="http://schemas.microsoft.com/office/drawing/2014/main" id="{89956419-1E2B-AC71-5432-E22A4303548F}"/>
              </a:ext>
            </a:extLst>
          </p:cNvPr>
          <p:cNvSpPr/>
          <p:nvPr/>
        </p:nvSpPr>
        <p:spPr>
          <a:xfrm>
            <a:off x="9824234" y="5199667"/>
            <a:ext cx="1631472" cy="461665"/>
          </a:xfrm>
          <a:prstGeom prst="roundRect">
            <a:avLst/>
          </a:prstGeom>
          <a:solidFill>
            <a:srgbClr val="FD9795"/>
          </a:solidFill>
          <a:ln w="28575">
            <a:solidFill>
              <a:srgbClr val="DB373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17943A4C-8F42-CB0D-6A7D-1F99FDE9CC67}"/>
              </a:ext>
            </a:extLst>
          </p:cNvPr>
          <p:cNvSpPr txBox="1"/>
          <p:nvPr/>
        </p:nvSpPr>
        <p:spPr>
          <a:xfrm>
            <a:off x="9860810" y="5199667"/>
            <a:ext cx="1565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Q</a:t>
            </a:r>
            <a:r>
              <a:rPr lang="es-ES" sz="2400" b="1" baseline="-25000" dirty="0"/>
              <a:t>O</a:t>
            </a:r>
            <a:r>
              <a:rPr lang="es-ES" sz="2400" b="1" dirty="0"/>
              <a:t>=-1.266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5FE636EB-015B-C2B0-C9F3-F56316184BF0}"/>
              </a:ext>
            </a:extLst>
          </p:cNvPr>
          <p:cNvSpPr txBox="1"/>
          <p:nvPr/>
        </p:nvSpPr>
        <p:spPr>
          <a:xfrm>
            <a:off x="8387867" y="5786512"/>
            <a:ext cx="1499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/>
              <a:t>100 </a:t>
            </a:r>
            <a:r>
              <a:rPr lang="es-ES" sz="2800" b="1" dirty="0" err="1"/>
              <a:t>GPa</a:t>
            </a:r>
            <a:endParaRPr lang="es-ES" sz="2800" b="1" dirty="0"/>
          </a:p>
        </p:txBody>
      </p:sp>
      <p:sp>
        <p:nvSpPr>
          <p:cNvPr id="56" name="Flecha: a la derecha 55">
            <a:extLst>
              <a:ext uri="{FF2B5EF4-FFF2-40B4-BE49-F238E27FC236}">
                <a16:creationId xmlns:a16="http://schemas.microsoft.com/office/drawing/2014/main" id="{088E27C5-3EA1-12A5-E022-B27A25FEC51C}"/>
              </a:ext>
            </a:extLst>
          </p:cNvPr>
          <p:cNvSpPr/>
          <p:nvPr/>
        </p:nvSpPr>
        <p:spPr>
          <a:xfrm>
            <a:off x="5708913" y="3429000"/>
            <a:ext cx="852129" cy="507794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8" name="Conector recto de flecha 57">
            <a:extLst>
              <a:ext uri="{FF2B5EF4-FFF2-40B4-BE49-F238E27FC236}">
                <a16:creationId xmlns:a16="http://schemas.microsoft.com/office/drawing/2014/main" id="{F8AAFECC-C504-DAD4-EF01-B91738882300}"/>
              </a:ext>
            </a:extLst>
          </p:cNvPr>
          <p:cNvCxnSpPr/>
          <p:nvPr/>
        </p:nvCxnSpPr>
        <p:spPr>
          <a:xfrm flipH="1">
            <a:off x="7693963" y="3508932"/>
            <a:ext cx="622954" cy="420624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2645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441A75-C482-43F1-B858-FE6C7764F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5. La Presión Reorganiza Orbitales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B207EDE-A61F-48ED-ED1C-42B5FC33D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0C25F-AF63-4D6D-B90E-024A7E4816C1}" type="slidenum">
              <a:rPr lang="es-ES" smtClean="0"/>
              <a:pPr/>
              <a:t>12</a:t>
            </a:fld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595ADF5-6E3C-ED1B-4A6A-552A0BD88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9" t="3196" r="34792" b="4140"/>
          <a:stretch>
            <a:fillRect/>
          </a:stretch>
        </p:blipFill>
        <p:spPr>
          <a:xfrm>
            <a:off x="4817959" y="2173319"/>
            <a:ext cx="2596615" cy="3908874"/>
          </a:xfrm>
          <a:prstGeom prst="rect">
            <a:avLst/>
          </a:prstGeom>
          <a:ln w="28575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CF4A69F-8660-5B25-6D48-A8261786558D}"/>
              </a:ext>
            </a:extLst>
          </p:cNvPr>
          <p:cNvSpPr txBox="1"/>
          <p:nvPr/>
        </p:nvSpPr>
        <p:spPr>
          <a:xfrm>
            <a:off x="0" y="2862073"/>
            <a:ext cx="4583371" cy="461665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s-ES" sz="2400" dirty="0"/>
              <a:t>HOMO (100GPa) – HOMO (0GPa)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468F4FF-9A62-E44E-CED1-23F16FD741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75" t="9749" r="35275" b="11926"/>
          <a:stretch>
            <a:fillRect/>
          </a:stretch>
        </p:blipFill>
        <p:spPr>
          <a:xfrm>
            <a:off x="2732823" y="3415178"/>
            <a:ext cx="1459940" cy="184262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6AABD50-69AB-D923-C234-4756D941C6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00" t="16873" r="37450" b="16872"/>
          <a:stretch>
            <a:fillRect/>
          </a:stretch>
        </p:blipFill>
        <p:spPr>
          <a:xfrm>
            <a:off x="285090" y="3415178"/>
            <a:ext cx="1459940" cy="1886823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306BDC0B-9034-EA07-1F3A-9B484F0C236B}"/>
              </a:ext>
            </a:extLst>
          </p:cNvPr>
          <p:cNvSpPr txBox="1"/>
          <p:nvPr/>
        </p:nvSpPr>
        <p:spPr>
          <a:xfrm>
            <a:off x="2094495" y="4127756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–</a:t>
            </a:r>
          </a:p>
        </p:txBody>
      </p:sp>
      <p:sp>
        <p:nvSpPr>
          <p:cNvPr id="17" name="Cerrar llave 16">
            <a:extLst>
              <a:ext uri="{FF2B5EF4-FFF2-40B4-BE49-F238E27FC236}">
                <a16:creationId xmlns:a16="http://schemas.microsoft.com/office/drawing/2014/main" id="{6E6A1500-E3DA-76AF-2E42-3D6F2C2B2DE6}"/>
              </a:ext>
            </a:extLst>
          </p:cNvPr>
          <p:cNvSpPr/>
          <p:nvPr/>
        </p:nvSpPr>
        <p:spPr>
          <a:xfrm>
            <a:off x="4505361" y="2671520"/>
            <a:ext cx="312598" cy="2912472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18" name="Tabla 17">
            <a:extLst>
              <a:ext uri="{FF2B5EF4-FFF2-40B4-BE49-F238E27FC236}">
                <a16:creationId xmlns:a16="http://schemas.microsoft.com/office/drawing/2014/main" id="{804DE968-6173-5BA8-233A-F98A90949F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416442"/>
              </p:ext>
            </p:extLst>
          </p:nvPr>
        </p:nvGraphicFramePr>
        <p:xfrm>
          <a:off x="7680925" y="3310559"/>
          <a:ext cx="4428743" cy="14808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0488">
                  <a:extLst>
                    <a:ext uri="{9D8B030D-6E8A-4147-A177-3AD203B41FA5}">
                      <a16:colId xmlns:a16="http://schemas.microsoft.com/office/drawing/2014/main" val="3997461225"/>
                    </a:ext>
                  </a:extLst>
                </a:gridCol>
                <a:gridCol w="1206085">
                  <a:extLst>
                    <a:ext uri="{9D8B030D-6E8A-4147-A177-3AD203B41FA5}">
                      <a16:colId xmlns:a16="http://schemas.microsoft.com/office/drawing/2014/main" val="1996513159"/>
                    </a:ext>
                  </a:extLst>
                </a:gridCol>
                <a:gridCol w="1206085">
                  <a:extLst>
                    <a:ext uri="{9D8B030D-6E8A-4147-A177-3AD203B41FA5}">
                      <a16:colId xmlns:a16="http://schemas.microsoft.com/office/drawing/2014/main" val="3459406797"/>
                    </a:ext>
                  </a:extLst>
                </a:gridCol>
                <a:gridCol w="1206085">
                  <a:extLst>
                    <a:ext uri="{9D8B030D-6E8A-4147-A177-3AD203B41FA5}">
                      <a16:colId xmlns:a16="http://schemas.microsoft.com/office/drawing/2014/main" val="423422272"/>
                    </a:ext>
                  </a:extLst>
                </a:gridCol>
              </a:tblGrid>
              <a:tr h="36083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800" b="1" u="none" strike="noStrike" dirty="0">
                          <a:effectLst/>
                        </a:rPr>
                        <a:t>HOMO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800" b="1" u="none" strike="noStrike" dirty="0">
                          <a:effectLst/>
                        </a:rPr>
                        <a:t>Total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800" b="1" u="none" strike="noStrike" dirty="0">
                          <a:effectLst/>
                        </a:rPr>
                        <a:t>%s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800" b="1" u="none" strike="noStrike" dirty="0">
                          <a:effectLst/>
                        </a:rPr>
                        <a:t>%p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78960651"/>
                  </a:ext>
                </a:extLst>
              </a:tr>
              <a:tr h="58080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800" u="none" strike="noStrike">
                          <a:effectLst/>
                        </a:rPr>
                        <a:t>0GPa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800" u="none" strike="noStrike">
                          <a:effectLst/>
                        </a:rPr>
                        <a:t>0.86812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800" u="none" strike="noStrike" dirty="0">
                          <a:effectLst/>
                        </a:rPr>
                        <a:t>10.3303691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800" u="none" strike="noStrike" dirty="0">
                          <a:effectLst/>
                        </a:rPr>
                        <a:t>89.5970603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41849110"/>
                  </a:ext>
                </a:extLst>
              </a:tr>
              <a:tr h="53919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800" u="none" strike="noStrike">
                          <a:effectLst/>
                        </a:rPr>
                        <a:t>100GPa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800" u="none" strike="noStrike" dirty="0">
                          <a:effectLst/>
                        </a:rPr>
                        <a:t>0.58522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800" u="none" strike="noStrike" dirty="0">
                          <a:effectLst/>
                        </a:rPr>
                        <a:t>-0.886846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ES" sz="1800" u="none" strike="noStrike" dirty="0">
                          <a:effectLst/>
                        </a:rPr>
                        <a:t>102.108609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93757417"/>
                  </a:ext>
                </a:extLst>
              </a:tr>
            </a:tbl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:a16="http://schemas.microsoft.com/office/drawing/2014/main" id="{DF7F30B6-895C-8E59-A724-938D35525313}"/>
              </a:ext>
            </a:extLst>
          </p:cNvPr>
          <p:cNvSpPr txBox="1"/>
          <p:nvPr/>
        </p:nvSpPr>
        <p:spPr>
          <a:xfrm>
            <a:off x="6890104" y="2025189"/>
            <a:ext cx="4587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>
                <a:solidFill>
                  <a:srgbClr val="4A9355"/>
                </a:solidFill>
              </a:rPr>
              <a:t>+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730CF68-54F3-E92C-A217-942198585225}"/>
              </a:ext>
            </a:extLst>
          </p:cNvPr>
          <p:cNvSpPr txBox="1"/>
          <p:nvPr/>
        </p:nvSpPr>
        <p:spPr>
          <a:xfrm>
            <a:off x="6975064" y="5497418"/>
            <a:ext cx="373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dirty="0">
                <a:solidFill>
                  <a:srgbClr val="AC7158"/>
                </a:solidFill>
              </a:rPr>
              <a:t>–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6B7D320-264E-041F-1215-7362296DC498}"/>
              </a:ext>
            </a:extLst>
          </p:cNvPr>
          <p:cNvSpPr txBox="1"/>
          <p:nvPr/>
        </p:nvSpPr>
        <p:spPr>
          <a:xfrm>
            <a:off x="1745030" y="1742337"/>
            <a:ext cx="819455" cy="523220"/>
          </a:xfrm>
          <a:prstGeom prst="rect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ES" sz="2800" dirty="0"/>
              <a:t>NH</a:t>
            </a:r>
            <a:r>
              <a:rPr lang="es-ES" sz="2800" baseline="-25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53590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A574F00A-32D3-CD09-C35C-A12F5BBBACBD}"/>
              </a:ext>
            </a:extLst>
          </p:cNvPr>
          <p:cNvSpPr/>
          <p:nvPr/>
        </p:nvSpPr>
        <p:spPr>
          <a:xfrm>
            <a:off x="484632" y="1353312"/>
            <a:ext cx="11036808" cy="1106424"/>
          </a:xfrm>
          <a:prstGeom prst="round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BD298D5-4D9F-692C-AE0D-77C91FE9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0C25F-AF63-4D6D-B90E-024A7E4816C1}" type="slidenum">
              <a:rPr lang="es-ES" smtClean="0"/>
              <a:pPr/>
              <a:t>13</a:t>
            </a:fld>
            <a:endParaRPr lang="es-E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D65CEE4-3B5A-FF60-C945-FEC11E55C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6. </a:t>
            </a:r>
            <a:r>
              <a:rPr lang="es-ES" dirty="0" err="1"/>
              <a:t>Multicentrismo</a:t>
            </a:r>
            <a:r>
              <a:rPr lang="es-ES" dirty="0"/>
              <a:t> Bajo Presión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E19F523-827D-200B-C273-87F59D4F148D}"/>
              </a:ext>
            </a:extLst>
          </p:cNvPr>
          <p:cNvSpPr txBox="1"/>
          <p:nvPr/>
        </p:nvSpPr>
        <p:spPr>
          <a:xfrm>
            <a:off x="581170" y="1517902"/>
            <a:ext cx="4704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En las moléculas ClF3, BrF3 (AX3E2), ClF4+, SF4 y SeF4 (AX4E)</a:t>
            </a: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0407E5BF-BC94-0EF2-19EC-28568C5853AC}"/>
              </a:ext>
            </a:extLst>
          </p:cNvPr>
          <p:cNvSpPr/>
          <p:nvPr/>
        </p:nvSpPr>
        <p:spPr>
          <a:xfrm>
            <a:off x="5786457" y="1673349"/>
            <a:ext cx="826010" cy="5201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479E034-3936-AF16-504B-F7231986541B}"/>
              </a:ext>
            </a:extLst>
          </p:cNvPr>
          <p:cNvSpPr txBox="1"/>
          <p:nvPr/>
        </p:nvSpPr>
        <p:spPr>
          <a:xfrm>
            <a:off x="7113692" y="1702566"/>
            <a:ext cx="4704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Pérdida de enlace multicéntrico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431DA83-CFE5-2C27-0CE6-53AD74DEE2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0" t="18671" r="26725" b="18671"/>
          <a:stretch>
            <a:fillRect/>
          </a:stretch>
        </p:blipFill>
        <p:spPr>
          <a:xfrm rot="5400000">
            <a:off x="1515899" y="3403926"/>
            <a:ext cx="3419687" cy="2309258"/>
          </a:xfrm>
          <a:prstGeom prst="rect">
            <a:avLst/>
          </a:prstGeom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0945E4D9-C55C-64B3-DB60-783F8FD852ED}"/>
              </a:ext>
            </a:extLst>
          </p:cNvPr>
          <p:cNvSpPr/>
          <p:nvPr/>
        </p:nvSpPr>
        <p:spPr>
          <a:xfrm>
            <a:off x="2185416" y="2848711"/>
            <a:ext cx="978408" cy="3419687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F1E9A26-FF36-EFE4-DB02-2E2E9F91449D}"/>
              </a:ext>
            </a:extLst>
          </p:cNvPr>
          <p:cNvSpPr txBox="1"/>
          <p:nvPr/>
        </p:nvSpPr>
        <p:spPr>
          <a:xfrm>
            <a:off x="384990" y="3779748"/>
            <a:ext cx="16289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2800" dirty="0"/>
              <a:t>0% s</a:t>
            </a:r>
          </a:p>
          <a:p>
            <a:pPr algn="r"/>
            <a:r>
              <a:rPr lang="es-ES" sz="2800" dirty="0"/>
              <a:t>96.84% p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CF51ACE-A97D-E907-BA69-E33014695772}"/>
              </a:ext>
            </a:extLst>
          </p:cNvPr>
          <p:cNvSpPr txBox="1"/>
          <p:nvPr/>
        </p:nvSpPr>
        <p:spPr>
          <a:xfrm>
            <a:off x="740664" y="4893370"/>
            <a:ext cx="1114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/>
              <a:t>0 </a:t>
            </a:r>
            <a:r>
              <a:rPr lang="es-ES" sz="2800" b="1" dirty="0" err="1"/>
              <a:t>GPa</a:t>
            </a:r>
            <a:endParaRPr lang="es-ES" sz="2800" b="1" dirty="0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B454DBBB-424F-7C8A-FD1F-14D2E1ED2F55}"/>
              </a:ext>
            </a:extLst>
          </p:cNvPr>
          <p:cNvSpPr/>
          <p:nvPr/>
        </p:nvSpPr>
        <p:spPr>
          <a:xfrm>
            <a:off x="5177026" y="4298503"/>
            <a:ext cx="826010" cy="52010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21EEAC2-9AE0-B52D-136A-D56F4110D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0" t="18671" r="26725" b="18671"/>
          <a:stretch>
            <a:fillRect/>
          </a:stretch>
        </p:blipFill>
        <p:spPr>
          <a:xfrm rot="5400000">
            <a:off x="8244603" y="3403926"/>
            <a:ext cx="3419687" cy="2309258"/>
          </a:xfrm>
          <a:prstGeom prst="rect">
            <a:avLst/>
          </a:prstGeom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A50CB987-3979-C1C8-D753-88BE5CFBDD8E}"/>
              </a:ext>
            </a:extLst>
          </p:cNvPr>
          <p:cNvSpPr/>
          <p:nvPr/>
        </p:nvSpPr>
        <p:spPr>
          <a:xfrm>
            <a:off x="8914120" y="2848711"/>
            <a:ext cx="978408" cy="3419687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A01F0D7-A67B-816B-43D1-F614DE28C895}"/>
              </a:ext>
            </a:extLst>
          </p:cNvPr>
          <p:cNvSpPr txBox="1"/>
          <p:nvPr/>
        </p:nvSpPr>
        <p:spPr>
          <a:xfrm>
            <a:off x="7113694" y="3779748"/>
            <a:ext cx="16289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2800" dirty="0"/>
              <a:t>60.74% s</a:t>
            </a:r>
          </a:p>
          <a:p>
            <a:pPr algn="r"/>
            <a:r>
              <a:rPr lang="es-ES" sz="2800" dirty="0"/>
              <a:t>4.7% p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F7B7727-795C-50D0-E59C-985A9F7297C3}"/>
              </a:ext>
            </a:extLst>
          </p:cNvPr>
          <p:cNvSpPr txBox="1"/>
          <p:nvPr/>
        </p:nvSpPr>
        <p:spPr>
          <a:xfrm>
            <a:off x="7243538" y="4893370"/>
            <a:ext cx="1499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/>
              <a:t>100 </a:t>
            </a:r>
            <a:r>
              <a:rPr lang="es-ES" sz="2800" b="1" dirty="0" err="1"/>
              <a:t>GPa</a:t>
            </a:r>
            <a:endParaRPr lang="es-ES" sz="2800" b="1" dirty="0"/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DB9007B3-3817-2AD0-78AA-6ADA67EA3D17}"/>
              </a:ext>
            </a:extLst>
          </p:cNvPr>
          <p:cNvSpPr/>
          <p:nvPr/>
        </p:nvSpPr>
        <p:spPr>
          <a:xfrm>
            <a:off x="246888" y="2704430"/>
            <a:ext cx="11402568" cy="3668937"/>
          </a:xfrm>
          <a:prstGeom prst="round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CD7F8546-DE09-DEA3-FC08-C99A34AA186C}"/>
              </a:ext>
            </a:extLst>
          </p:cNvPr>
          <p:cNvSpPr/>
          <p:nvPr/>
        </p:nvSpPr>
        <p:spPr>
          <a:xfrm>
            <a:off x="384990" y="3779748"/>
            <a:ext cx="1686123" cy="954107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95D1241B-E292-C0EB-C895-F1AFAFA0CD9C}"/>
              </a:ext>
            </a:extLst>
          </p:cNvPr>
          <p:cNvSpPr/>
          <p:nvPr/>
        </p:nvSpPr>
        <p:spPr>
          <a:xfrm>
            <a:off x="7150040" y="3779748"/>
            <a:ext cx="1686123" cy="954107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5262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44B830A-4AD0-4BA4-EA59-F602AFBD5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0C25F-AF63-4D6D-B90E-024A7E4816C1}" type="slidenum">
              <a:rPr lang="es-ES" smtClean="0"/>
              <a:pPr/>
              <a:t>14</a:t>
            </a:fld>
            <a:endParaRPr lang="es-E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20E7DC6E-0B97-497F-ED2F-62868A0C7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7. Conclusiones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3F71E4A-D8CA-1E9B-5CAE-BE3AB343543E}"/>
              </a:ext>
            </a:extLst>
          </p:cNvPr>
          <p:cNvSpPr txBox="1"/>
          <p:nvPr/>
        </p:nvSpPr>
        <p:spPr>
          <a:xfrm>
            <a:off x="420624" y="1545336"/>
            <a:ext cx="11402568" cy="4471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/>
              <a:t>El Funcional de Entalpía Electrónica nos permite inducir presión en sistemas moleculares sin necesidad de disolvente, directamente sobre los electrones.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/>
              <a:t>Gracias a este método hemos observado que: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/>
              <a:t>LP más compresible que BP.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/>
              <a:t>Ángulo de </a:t>
            </a:r>
            <a:r>
              <a:rPr lang="es-ES" sz="2400" dirty="0" err="1"/>
              <a:t>estereoactividad</a:t>
            </a:r>
            <a:r>
              <a:rPr lang="es-ES" sz="2400" dirty="0"/>
              <a:t> del LP aumenta.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/>
              <a:t>Localización de densidad electrónica.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/>
              <a:t>Niveles energéticos de orbitales moleculares varía.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/>
              <a:t>Ruptura de enlaces multicéntricos.</a:t>
            </a:r>
          </a:p>
        </p:txBody>
      </p:sp>
    </p:spTree>
    <p:extLst>
      <p:ext uri="{BB962C8B-B14F-4D97-AF65-F5344CB8AC3E}">
        <p14:creationId xmlns:p14="http://schemas.microsoft.com/office/powerpoint/2010/main" val="1173330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DF01AC7-40F9-9871-D737-8C7B39D9CB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477727C-8383-A554-1454-ED916EE60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3144" y="205169"/>
            <a:ext cx="2846832" cy="1137186"/>
          </a:xfrm>
          <a:prstGeom prst="rect">
            <a:avLst/>
          </a:prstGeom>
        </p:spPr>
      </p:pic>
      <p:pic>
        <p:nvPicPr>
          <p:cNvPr id="9" name="Imagen 8" descr="Inicio">
            <a:extLst>
              <a:ext uri="{FF2B5EF4-FFF2-40B4-BE49-F238E27FC236}">
                <a16:creationId xmlns:a16="http://schemas.microsoft.com/office/drawing/2014/main" id="{27FB7B5A-09B4-8E56-1E8E-52AEFF8647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85" y="90332"/>
            <a:ext cx="2472268" cy="157095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47FA7C4-75C6-5983-089B-AE268F45F61B}"/>
              </a:ext>
            </a:extLst>
          </p:cNvPr>
          <p:cNvSpPr txBox="1"/>
          <p:nvPr/>
        </p:nvSpPr>
        <p:spPr>
          <a:xfrm>
            <a:off x="1877889" y="2161883"/>
            <a:ext cx="84362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b="1" dirty="0"/>
              <a:t>Muchas gracias por su atención!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4846DDC9-99AF-B468-97FD-3267F5CCA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8430" y="3053309"/>
            <a:ext cx="2455137" cy="368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787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10A851-ADA4-E7CA-8F10-82E4D6A17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1. Alta Presión en Moléculas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FBE8FE0D-F47F-CDDE-75A0-0AD6C029C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0C25F-AF63-4D6D-B90E-024A7E4816C1}" type="slidenum">
              <a:rPr lang="es-ES" smtClean="0"/>
              <a:pPr/>
              <a:t>2</a:t>
            </a:fld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89560FF-7CF5-8E99-7597-124B90065EF3}"/>
              </a:ext>
            </a:extLst>
          </p:cNvPr>
          <p:cNvSpPr txBox="1"/>
          <p:nvPr/>
        </p:nvSpPr>
        <p:spPr>
          <a:xfrm>
            <a:off x="560674" y="1120676"/>
            <a:ext cx="1848070" cy="676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/>
              <a:t>¿Por Qué?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58DAE8-54A7-B2EF-6B7C-0693E222E901}"/>
              </a:ext>
            </a:extLst>
          </p:cNvPr>
          <p:cNvSpPr txBox="1"/>
          <p:nvPr/>
        </p:nvSpPr>
        <p:spPr>
          <a:xfrm>
            <a:off x="400436" y="2938116"/>
            <a:ext cx="5327942" cy="3363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/>
              <a:t>DAC (Presión Física).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i="1" u="sng" dirty="0"/>
              <a:t>Confinamiento (Presión Química)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 err="1"/>
              <a:t>Endofulerenos</a:t>
            </a:r>
            <a:endParaRPr lang="es-ES" sz="2400" dirty="0"/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/>
              <a:t>Clatratos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 err="1"/>
              <a:t>MOFs</a:t>
            </a:r>
            <a:endParaRPr lang="es-ES" sz="2400" dirty="0"/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/>
              <a:t>Zeolitas</a:t>
            </a: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DA3EE9A8-F0E3-6B57-D7DC-120ADC198004}"/>
              </a:ext>
            </a:extLst>
          </p:cNvPr>
          <p:cNvSpPr/>
          <p:nvPr/>
        </p:nvSpPr>
        <p:spPr>
          <a:xfrm>
            <a:off x="2881889" y="1366996"/>
            <a:ext cx="630936" cy="338266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6355496-C7B8-A932-E1D7-C213401D5D06}"/>
              </a:ext>
            </a:extLst>
          </p:cNvPr>
          <p:cNvSpPr txBox="1"/>
          <p:nvPr/>
        </p:nvSpPr>
        <p:spPr>
          <a:xfrm>
            <a:off x="3985971" y="1305297"/>
            <a:ext cx="7820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Nueva Química, Mayor Entendimiento, Nuevos Materiales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149A5260-1A63-3A21-6590-98C44F3F3ED0}"/>
              </a:ext>
            </a:extLst>
          </p:cNvPr>
          <p:cNvSpPr/>
          <p:nvPr/>
        </p:nvSpPr>
        <p:spPr>
          <a:xfrm>
            <a:off x="402336" y="1197864"/>
            <a:ext cx="11404430" cy="676532"/>
          </a:xfrm>
          <a:prstGeom prst="round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9277601-1993-B3A9-23C1-64A09CF6D9F5}"/>
              </a:ext>
            </a:extLst>
          </p:cNvPr>
          <p:cNvSpPr txBox="1"/>
          <p:nvPr/>
        </p:nvSpPr>
        <p:spPr>
          <a:xfrm>
            <a:off x="506974" y="2247569"/>
            <a:ext cx="3529492" cy="676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/>
              <a:t>Experimentalmente:</a:t>
            </a:r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9435B329-024A-48AD-E263-F2E06B105870}"/>
              </a:ext>
            </a:extLst>
          </p:cNvPr>
          <p:cNvSpPr/>
          <p:nvPr/>
        </p:nvSpPr>
        <p:spPr>
          <a:xfrm>
            <a:off x="3512825" y="4215128"/>
            <a:ext cx="2311903" cy="40259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4" name="Imagen 13" descr="Water caged in buckyballs">
            <a:extLst>
              <a:ext uri="{FF2B5EF4-FFF2-40B4-BE49-F238E27FC236}">
                <a16:creationId xmlns:a16="http://schemas.microsoft.com/office/drawing/2014/main" id="{880F49E4-90A4-4D55-DC31-D5611CA17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3624" y="2371477"/>
            <a:ext cx="4210050" cy="4029075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BA469E8C-C63F-0DB6-6A25-EBCC1CC2B8C1}"/>
              </a:ext>
            </a:extLst>
          </p:cNvPr>
          <p:cNvSpPr/>
          <p:nvPr/>
        </p:nvSpPr>
        <p:spPr>
          <a:xfrm>
            <a:off x="160866" y="2334656"/>
            <a:ext cx="5179229" cy="4102719"/>
          </a:xfrm>
          <a:prstGeom prst="round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8857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9A6C4-6F5A-D1A6-AF2D-84D1EAFC5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503BA1-27B6-10CF-B5CA-49955DA6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1. Alta Presión en Moléculas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1B8F4A80-9F8C-29DB-F635-D00B61697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0C25F-AF63-4D6D-B90E-024A7E4816C1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88ACD5-23A0-B526-5C51-6103A0958098}"/>
              </a:ext>
            </a:extLst>
          </p:cNvPr>
          <p:cNvSpPr txBox="1"/>
          <p:nvPr/>
        </p:nvSpPr>
        <p:spPr>
          <a:xfrm>
            <a:off x="560674" y="1120676"/>
            <a:ext cx="1848070" cy="676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/>
              <a:t>¿Por Qué?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6FB1CC2-D6EA-90D9-6221-3CAFDC7FFB7C}"/>
              </a:ext>
            </a:extLst>
          </p:cNvPr>
          <p:cNvSpPr txBox="1"/>
          <p:nvPr/>
        </p:nvSpPr>
        <p:spPr>
          <a:xfrm>
            <a:off x="400436" y="2938116"/>
            <a:ext cx="5327942" cy="3363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/>
              <a:t>DAC (Presión Física).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i="1" u="sng" dirty="0"/>
              <a:t>Confinamiento (Presión Química)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 err="1"/>
              <a:t>Endofulerenos</a:t>
            </a:r>
            <a:endParaRPr lang="es-ES" sz="2400" dirty="0"/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/>
              <a:t>Clatratos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 err="1"/>
              <a:t>MOFs</a:t>
            </a:r>
            <a:endParaRPr lang="es-ES" sz="2400" dirty="0"/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/>
              <a:t>Zeolitas</a:t>
            </a: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DFC70B85-0AAC-3BE9-F2C7-C7B3CB1BA28F}"/>
              </a:ext>
            </a:extLst>
          </p:cNvPr>
          <p:cNvSpPr/>
          <p:nvPr/>
        </p:nvSpPr>
        <p:spPr>
          <a:xfrm>
            <a:off x="2881889" y="1366996"/>
            <a:ext cx="630936" cy="338266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1ADF386-7524-42E6-E6D5-C73994A9E117}"/>
              </a:ext>
            </a:extLst>
          </p:cNvPr>
          <p:cNvSpPr txBox="1"/>
          <p:nvPr/>
        </p:nvSpPr>
        <p:spPr>
          <a:xfrm>
            <a:off x="3985971" y="1305297"/>
            <a:ext cx="7820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Nueva Química, Mayor Entendimiento, Nuevos Materiales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1C4A5A23-3F8C-182D-C8BA-FF8C2E5D371B}"/>
              </a:ext>
            </a:extLst>
          </p:cNvPr>
          <p:cNvSpPr/>
          <p:nvPr/>
        </p:nvSpPr>
        <p:spPr>
          <a:xfrm>
            <a:off x="402336" y="1197864"/>
            <a:ext cx="11404430" cy="676532"/>
          </a:xfrm>
          <a:prstGeom prst="round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9542AA5-4294-E532-D7A5-DFE60626FB1F}"/>
              </a:ext>
            </a:extLst>
          </p:cNvPr>
          <p:cNvSpPr txBox="1"/>
          <p:nvPr/>
        </p:nvSpPr>
        <p:spPr>
          <a:xfrm>
            <a:off x="506974" y="2247569"/>
            <a:ext cx="3529492" cy="676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/>
              <a:t>Experimentalmente: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BC822525-FF8C-53ED-3F63-35CCDFDD1468}"/>
              </a:ext>
            </a:extLst>
          </p:cNvPr>
          <p:cNvSpPr/>
          <p:nvPr/>
        </p:nvSpPr>
        <p:spPr>
          <a:xfrm>
            <a:off x="160866" y="2334656"/>
            <a:ext cx="5179229" cy="4102719"/>
          </a:xfrm>
          <a:prstGeom prst="round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0A4533EA-AF07-0852-1B23-8AE84CFEB8F9}"/>
              </a:ext>
            </a:extLst>
          </p:cNvPr>
          <p:cNvSpPr/>
          <p:nvPr/>
        </p:nvSpPr>
        <p:spPr>
          <a:xfrm>
            <a:off x="3512825" y="4772912"/>
            <a:ext cx="2311903" cy="40259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54B6C2F7-36F5-287E-3CAD-B3268FC9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63624" y="2553443"/>
            <a:ext cx="4210050" cy="366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448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ACC7D-0865-2F51-DAC5-596A6B55A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D6BF10-D5D7-F765-3914-F1AAE4D25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1. Alta Presión en Moléculas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19C330C0-E222-84CD-577B-A5289F297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0C25F-AF63-4D6D-B90E-024A7E4816C1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9B4D445-6F27-7CBD-479B-EFD4B36EA0F6}"/>
              </a:ext>
            </a:extLst>
          </p:cNvPr>
          <p:cNvSpPr txBox="1"/>
          <p:nvPr/>
        </p:nvSpPr>
        <p:spPr>
          <a:xfrm>
            <a:off x="560674" y="1120676"/>
            <a:ext cx="1848070" cy="676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/>
              <a:t>¿Por Qué?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D104971-BCF0-AAF3-23FE-7B0915786EA3}"/>
              </a:ext>
            </a:extLst>
          </p:cNvPr>
          <p:cNvSpPr txBox="1"/>
          <p:nvPr/>
        </p:nvSpPr>
        <p:spPr>
          <a:xfrm>
            <a:off x="400436" y="2938116"/>
            <a:ext cx="5327942" cy="3363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/>
              <a:t>DAC (Presión Física).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i="1" u="sng" dirty="0"/>
              <a:t>Confinamiento (Presión Química)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 err="1"/>
              <a:t>Endofulerenos</a:t>
            </a:r>
            <a:endParaRPr lang="es-ES" sz="2400" dirty="0"/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/>
              <a:t>Clatratos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 err="1"/>
              <a:t>MOFs</a:t>
            </a:r>
            <a:endParaRPr lang="es-ES" sz="2400" dirty="0"/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/>
              <a:t>Zeolitas</a:t>
            </a: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AB25F182-6300-A5AB-7CBD-E9CD75431A67}"/>
              </a:ext>
            </a:extLst>
          </p:cNvPr>
          <p:cNvSpPr/>
          <p:nvPr/>
        </p:nvSpPr>
        <p:spPr>
          <a:xfrm>
            <a:off x="2881889" y="1366996"/>
            <a:ext cx="630936" cy="338266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EA6BF1-6E6D-17DF-6EEA-8CC1B245217D}"/>
              </a:ext>
            </a:extLst>
          </p:cNvPr>
          <p:cNvSpPr txBox="1"/>
          <p:nvPr/>
        </p:nvSpPr>
        <p:spPr>
          <a:xfrm>
            <a:off x="3985971" y="1305297"/>
            <a:ext cx="7820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Nueva Química, Mayor Entendimiento, Nuevos Materiales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0F659AFA-86DA-BF2B-1089-D76409FBBA84}"/>
              </a:ext>
            </a:extLst>
          </p:cNvPr>
          <p:cNvSpPr/>
          <p:nvPr/>
        </p:nvSpPr>
        <p:spPr>
          <a:xfrm>
            <a:off x="402336" y="1197864"/>
            <a:ext cx="11404430" cy="676532"/>
          </a:xfrm>
          <a:prstGeom prst="round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2E19815-56CA-89EA-B746-E3FA4F91F318}"/>
              </a:ext>
            </a:extLst>
          </p:cNvPr>
          <p:cNvSpPr txBox="1"/>
          <p:nvPr/>
        </p:nvSpPr>
        <p:spPr>
          <a:xfrm>
            <a:off x="506974" y="2247569"/>
            <a:ext cx="3529492" cy="676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/>
              <a:t>Experimentalmente: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F5B98A06-F7B5-1C3F-F519-2BC1C38FB9C7}"/>
              </a:ext>
            </a:extLst>
          </p:cNvPr>
          <p:cNvSpPr/>
          <p:nvPr/>
        </p:nvSpPr>
        <p:spPr>
          <a:xfrm>
            <a:off x="160866" y="2334656"/>
            <a:ext cx="5179229" cy="4102719"/>
          </a:xfrm>
          <a:prstGeom prst="round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5E5CD006-D0E5-5EE1-AE18-13C9E145BA9D}"/>
              </a:ext>
            </a:extLst>
          </p:cNvPr>
          <p:cNvSpPr/>
          <p:nvPr/>
        </p:nvSpPr>
        <p:spPr>
          <a:xfrm>
            <a:off x="3512825" y="5303264"/>
            <a:ext cx="2311903" cy="40259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3EB825DE-1240-4DCC-955D-D3A063EB2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67948" y="2098593"/>
            <a:ext cx="5546342" cy="3845607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09CC00C-8C50-028D-79E7-EB95CA862C14}"/>
              </a:ext>
            </a:extLst>
          </p:cNvPr>
          <p:cNvSpPr txBox="1"/>
          <p:nvPr/>
        </p:nvSpPr>
        <p:spPr>
          <a:xfrm>
            <a:off x="5555084" y="6076877"/>
            <a:ext cx="60397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[1] Bell, David. (2018). The Promise of Metal–Organic Frameworks for Use in Liquid Chromatography. Lc Gc North America. 36.</a:t>
            </a:r>
            <a:endParaRPr lang="es-ES" sz="1600" dirty="0"/>
          </a:p>
        </p:txBody>
      </p:sp>
      <p:pic>
        <p:nvPicPr>
          <p:cNvPr id="17" name="Imagen 16" descr="Premio Nobel Ilustraciones Stock, Vectores, Y Clipart – (480 Ilustraciones  Stock)">
            <a:extLst>
              <a:ext uri="{FF2B5EF4-FFF2-40B4-BE49-F238E27FC236}">
                <a16:creationId xmlns:a16="http://schemas.microsoft.com/office/drawing/2014/main" id="{5E734273-E10D-8F38-17B1-9C292BA46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4365" y="5248567"/>
            <a:ext cx="488757" cy="48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71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66CA8-4E2F-2ADB-E866-832FB8A6D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90222A-D6A8-C170-8CE8-BCB0F3735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1. Alta Presión en Moléculas</a:t>
            </a:r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A92B171B-10EC-E896-B8E1-AFCC3E466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0C25F-AF63-4D6D-B90E-024A7E4816C1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2017620-019D-6612-FE9C-C9C707243C05}"/>
              </a:ext>
            </a:extLst>
          </p:cNvPr>
          <p:cNvSpPr txBox="1"/>
          <p:nvPr/>
        </p:nvSpPr>
        <p:spPr>
          <a:xfrm>
            <a:off x="560674" y="1120676"/>
            <a:ext cx="1848070" cy="676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/>
              <a:t>¿Por Qué?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FCA6759-0A6E-5125-1D5A-2C5B9816C08A}"/>
              </a:ext>
            </a:extLst>
          </p:cNvPr>
          <p:cNvSpPr txBox="1"/>
          <p:nvPr/>
        </p:nvSpPr>
        <p:spPr>
          <a:xfrm>
            <a:off x="400436" y="2938116"/>
            <a:ext cx="5327942" cy="3363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/>
              <a:t>DAC (Presión Física).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i="1" u="sng" dirty="0"/>
              <a:t>Confinamiento (Presión Química)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 err="1"/>
              <a:t>Endofulerenos</a:t>
            </a:r>
            <a:endParaRPr lang="es-ES" sz="2400" dirty="0"/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/>
              <a:t>Clatratos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 err="1"/>
              <a:t>MOFs</a:t>
            </a:r>
            <a:endParaRPr lang="es-ES" sz="2400" dirty="0"/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s-ES" sz="2400" dirty="0"/>
              <a:t>Zeolitas</a:t>
            </a: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D4D784B1-3F64-BC80-AC20-34DA679DFE2E}"/>
              </a:ext>
            </a:extLst>
          </p:cNvPr>
          <p:cNvSpPr/>
          <p:nvPr/>
        </p:nvSpPr>
        <p:spPr>
          <a:xfrm>
            <a:off x="2881889" y="1366996"/>
            <a:ext cx="630936" cy="338266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B0E6D8D-DBEE-CBF3-848C-BC8823820672}"/>
              </a:ext>
            </a:extLst>
          </p:cNvPr>
          <p:cNvSpPr txBox="1"/>
          <p:nvPr/>
        </p:nvSpPr>
        <p:spPr>
          <a:xfrm>
            <a:off x="3985971" y="1305297"/>
            <a:ext cx="7820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Nueva Química, Mayor Entendimiento, Nuevos Materiales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0224C7D9-368D-04B2-DCF2-098820166BC5}"/>
              </a:ext>
            </a:extLst>
          </p:cNvPr>
          <p:cNvSpPr/>
          <p:nvPr/>
        </p:nvSpPr>
        <p:spPr>
          <a:xfrm>
            <a:off x="402336" y="1197864"/>
            <a:ext cx="11404430" cy="676532"/>
          </a:xfrm>
          <a:prstGeom prst="round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9D6B21E-2507-1665-5F42-030EABD7117E}"/>
              </a:ext>
            </a:extLst>
          </p:cNvPr>
          <p:cNvSpPr txBox="1"/>
          <p:nvPr/>
        </p:nvSpPr>
        <p:spPr>
          <a:xfrm>
            <a:off x="506974" y="2247569"/>
            <a:ext cx="3529492" cy="6765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/>
              <a:t>Experimentalmente: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C06008DA-20D9-2960-C0D8-55E695A1CF5C}"/>
              </a:ext>
            </a:extLst>
          </p:cNvPr>
          <p:cNvSpPr/>
          <p:nvPr/>
        </p:nvSpPr>
        <p:spPr>
          <a:xfrm>
            <a:off x="160866" y="2334656"/>
            <a:ext cx="5179229" cy="4102719"/>
          </a:xfrm>
          <a:prstGeom prst="roundRect">
            <a:avLst/>
          </a:prstGeom>
          <a:noFill/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219D130E-A059-8078-9708-54495C32BEE9}"/>
              </a:ext>
            </a:extLst>
          </p:cNvPr>
          <p:cNvSpPr/>
          <p:nvPr/>
        </p:nvSpPr>
        <p:spPr>
          <a:xfrm>
            <a:off x="3512825" y="5806184"/>
            <a:ext cx="2311903" cy="40259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E7D9430-7D9A-3A98-B70B-965DA3F8A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4" r="12959"/>
          <a:stretch>
            <a:fillRect/>
          </a:stretch>
        </p:blipFill>
        <p:spPr>
          <a:xfrm>
            <a:off x="6711994" y="2669345"/>
            <a:ext cx="4257546" cy="343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773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FB1BA0-419E-F9B1-E5A8-B774DBF0F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0C25F-AF63-4D6D-B90E-024A7E4816C1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D65C6BB1-88BF-9092-B51A-D37AC29F5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2. Simulación: Funcional Entalpía Electrónica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BFBED04-4A20-C11C-4CF5-871FD88D1196}"/>
              </a:ext>
            </a:extLst>
          </p:cNvPr>
          <p:cNvSpPr txBox="1"/>
          <p:nvPr/>
        </p:nvSpPr>
        <p:spPr>
          <a:xfrm>
            <a:off x="550149" y="1593025"/>
            <a:ext cx="3922805" cy="6463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ES" sz="3600" dirty="0"/>
              <a:t>H [</a:t>
            </a:r>
            <a:r>
              <a:rPr lang="el-GR" sz="3600" dirty="0">
                <a:cs typeface="Times New Roman" panose="02020603050405020304" pitchFamily="18" charset="0"/>
              </a:rPr>
              <a:t>ρ</a:t>
            </a:r>
            <a:r>
              <a:rPr lang="es-ES" sz="3600" dirty="0"/>
              <a:t>]= E [</a:t>
            </a:r>
            <a:r>
              <a:rPr lang="el-GR" sz="3600" dirty="0">
                <a:cs typeface="Times New Roman" panose="02020603050405020304" pitchFamily="18" charset="0"/>
              </a:rPr>
              <a:t>ρ</a:t>
            </a:r>
            <a:r>
              <a:rPr lang="es-ES" sz="3600" dirty="0"/>
              <a:t>] +</a:t>
            </a:r>
            <a:r>
              <a:rPr lang="es-ES" sz="3600" dirty="0" err="1"/>
              <a:t>PV</a:t>
            </a:r>
            <a:r>
              <a:rPr lang="es-ES" sz="3600" baseline="-25000" dirty="0" err="1"/>
              <a:t>q</a:t>
            </a:r>
            <a:r>
              <a:rPr lang="es-ES" sz="3600" dirty="0"/>
              <a:t>[</a:t>
            </a:r>
            <a:r>
              <a:rPr lang="el-GR" sz="3600" dirty="0">
                <a:cs typeface="Times New Roman" panose="02020603050405020304" pitchFamily="18" charset="0"/>
              </a:rPr>
              <a:t>ρ</a:t>
            </a:r>
            <a:r>
              <a:rPr lang="es-ES" sz="3600" dirty="0"/>
              <a:t>]</a:t>
            </a:r>
            <a:endParaRPr lang="es-ES" sz="3600" baseline="-25000" dirty="0"/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5A9F73FC-E65F-96CE-0D26-9B56E5F66DF7}"/>
              </a:ext>
            </a:extLst>
          </p:cNvPr>
          <p:cNvCxnSpPr>
            <a:cxnSpLocks/>
          </p:cNvCxnSpPr>
          <p:nvPr/>
        </p:nvCxnSpPr>
        <p:spPr>
          <a:xfrm>
            <a:off x="804672" y="2121408"/>
            <a:ext cx="0" cy="540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CCC27DFD-F46A-F4B3-9A78-E1DCF66A4017}"/>
              </a:ext>
            </a:extLst>
          </p:cNvPr>
          <p:cNvCxnSpPr>
            <a:cxnSpLocks/>
          </p:cNvCxnSpPr>
          <p:nvPr/>
        </p:nvCxnSpPr>
        <p:spPr>
          <a:xfrm>
            <a:off x="2054352" y="2162863"/>
            <a:ext cx="0" cy="1080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BB54D265-CCBB-A6E6-22D0-B63F8EBD97DF}"/>
              </a:ext>
            </a:extLst>
          </p:cNvPr>
          <p:cNvCxnSpPr>
            <a:cxnSpLocks/>
          </p:cNvCxnSpPr>
          <p:nvPr/>
        </p:nvCxnSpPr>
        <p:spPr>
          <a:xfrm>
            <a:off x="3230880" y="2162863"/>
            <a:ext cx="0" cy="7839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A7B4FAC-6B4A-83CC-C308-71365F2A5910}"/>
              </a:ext>
            </a:extLst>
          </p:cNvPr>
          <p:cNvSpPr txBox="1"/>
          <p:nvPr/>
        </p:nvSpPr>
        <p:spPr>
          <a:xfrm>
            <a:off x="-65870" y="2661408"/>
            <a:ext cx="1741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Entalpía Electrónica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D904C20-22A0-8928-C435-2B5AE3CE87CF}"/>
              </a:ext>
            </a:extLst>
          </p:cNvPr>
          <p:cNvSpPr txBox="1"/>
          <p:nvPr/>
        </p:nvSpPr>
        <p:spPr>
          <a:xfrm>
            <a:off x="1183810" y="3397202"/>
            <a:ext cx="1741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err="1"/>
              <a:t>Enenería</a:t>
            </a:r>
            <a:endParaRPr lang="es-ES" sz="2400" dirty="0"/>
          </a:p>
          <a:p>
            <a:pPr algn="ctr"/>
            <a:r>
              <a:rPr lang="es-ES" sz="2400" dirty="0"/>
              <a:t>Interna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B49C748-C791-1915-30CB-E7FC0E006BC8}"/>
              </a:ext>
            </a:extLst>
          </p:cNvPr>
          <p:cNvSpPr txBox="1"/>
          <p:nvPr/>
        </p:nvSpPr>
        <p:spPr>
          <a:xfrm>
            <a:off x="2360338" y="2935537"/>
            <a:ext cx="1741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Presión</a:t>
            </a:r>
          </a:p>
        </p:txBody>
      </p:sp>
    </p:spTree>
    <p:extLst>
      <p:ext uri="{BB962C8B-B14F-4D97-AF65-F5344CB8AC3E}">
        <p14:creationId xmlns:p14="http://schemas.microsoft.com/office/powerpoint/2010/main" val="1219101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B67D6-07D2-193C-1EAA-F327BB561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>
            <a:extLst>
              <a:ext uri="{FF2B5EF4-FFF2-40B4-BE49-F238E27FC236}">
                <a16:creationId xmlns:a16="http://schemas.microsoft.com/office/drawing/2014/main" id="{8D76AFE6-FBDD-3B10-4E3E-EAF38AD77BD7}"/>
              </a:ext>
            </a:extLst>
          </p:cNvPr>
          <p:cNvSpPr/>
          <p:nvPr/>
        </p:nvSpPr>
        <p:spPr>
          <a:xfrm>
            <a:off x="3319272" y="1499616"/>
            <a:ext cx="1153682" cy="84124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861910-B97E-3A04-A02B-D8A2C78F7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0C25F-AF63-4D6D-B90E-024A7E4816C1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2077BD6D-7F0D-BE64-C6C1-F2C1230D5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2. Simulación: Funcional Entalpía Electrónica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C68C242-8CA3-6EF8-5BE1-0854271604B8}"/>
              </a:ext>
            </a:extLst>
          </p:cNvPr>
          <p:cNvSpPr txBox="1"/>
          <p:nvPr/>
        </p:nvSpPr>
        <p:spPr>
          <a:xfrm>
            <a:off x="550149" y="1593025"/>
            <a:ext cx="3922805" cy="64633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ES" sz="3600" dirty="0"/>
              <a:t>H [</a:t>
            </a:r>
            <a:r>
              <a:rPr lang="el-GR" sz="3600" dirty="0">
                <a:cs typeface="Times New Roman" panose="02020603050405020304" pitchFamily="18" charset="0"/>
              </a:rPr>
              <a:t>ρ</a:t>
            </a:r>
            <a:r>
              <a:rPr lang="es-ES" sz="3600" dirty="0"/>
              <a:t>]= E [</a:t>
            </a:r>
            <a:r>
              <a:rPr lang="el-GR" sz="3600" dirty="0">
                <a:cs typeface="Times New Roman" panose="02020603050405020304" pitchFamily="18" charset="0"/>
              </a:rPr>
              <a:t>ρ</a:t>
            </a:r>
            <a:r>
              <a:rPr lang="es-ES" sz="3600" dirty="0"/>
              <a:t>] +</a:t>
            </a:r>
            <a:r>
              <a:rPr lang="es-ES" sz="3600" dirty="0" err="1"/>
              <a:t>PV</a:t>
            </a:r>
            <a:r>
              <a:rPr lang="es-ES" sz="3600" baseline="-25000" dirty="0" err="1"/>
              <a:t>q</a:t>
            </a:r>
            <a:r>
              <a:rPr lang="es-ES" sz="3600" dirty="0"/>
              <a:t>[</a:t>
            </a:r>
            <a:r>
              <a:rPr lang="el-GR" sz="3600" dirty="0">
                <a:cs typeface="Times New Roman" panose="02020603050405020304" pitchFamily="18" charset="0"/>
              </a:rPr>
              <a:t>ρ</a:t>
            </a:r>
            <a:r>
              <a:rPr lang="es-ES" sz="3600" dirty="0"/>
              <a:t>]</a:t>
            </a:r>
            <a:endParaRPr lang="es-ES" sz="3600" baseline="-25000" dirty="0"/>
          </a:p>
        </p:txBody>
      </p:sp>
      <p:sp>
        <p:nvSpPr>
          <p:cNvPr id="7" name="Flecha: hacia abajo 6">
            <a:extLst>
              <a:ext uri="{FF2B5EF4-FFF2-40B4-BE49-F238E27FC236}">
                <a16:creationId xmlns:a16="http://schemas.microsoft.com/office/drawing/2014/main" id="{BD61E647-45C3-8836-BF6C-C3896BF7491F}"/>
              </a:ext>
            </a:extLst>
          </p:cNvPr>
          <p:cNvSpPr/>
          <p:nvPr/>
        </p:nvSpPr>
        <p:spPr>
          <a:xfrm rot="2791480">
            <a:off x="2796960" y="2170404"/>
            <a:ext cx="385044" cy="1324380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66ED751-493B-3CAB-FEBD-A80EB091775B}"/>
              </a:ext>
            </a:extLst>
          </p:cNvPr>
          <p:cNvSpPr txBox="1"/>
          <p:nvPr/>
        </p:nvSpPr>
        <p:spPr>
          <a:xfrm>
            <a:off x="996371" y="3428155"/>
            <a:ext cx="16097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800" dirty="0"/>
              <a:t>Volumen</a:t>
            </a:r>
          </a:p>
          <a:p>
            <a:pPr algn="ctr"/>
            <a:r>
              <a:rPr lang="es-ES" sz="2800" dirty="0"/>
              <a:t>Cuántico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5B9A1F54-7B48-96C0-6BF1-9949BF9237E2}"/>
              </a:ext>
            </a:extLst>
          </p:cNvPr>
          <p:cNvSpPr/>
          <p:nvPr/>
        </p:nvSpPr>
        <p:spPr>
          <a:xfrm>
            <a:off x="996371" y="3428155"/>
            <a:ext cx="1609736" cy="953869"/>
          </a:xfrm>
          <a:prstGeom prst="round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996DA3B-94EE-362F-823D-F96FE888DA43}"/>
              </a:ext>
            </a:extLst>
          </p:cNvPr>
          <p:cNvSpPr txBox="1"/>
          <p:nvPr/>
        </p:nvSpPr>
        <p:spPr>
          <a:xfrm>
            <a:off x="0" y="5437401"/>
            <a:ext cx="36024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Nos permite introducir presión en el sistema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FF22D1A5-F0E2-17FB-1B18-0574D678A58D}"/>
              </a:ext>
            </a:extLst>
          </p:cNvPr>
          <p:cNvSpPr/>
          <p:nvPr/>
        </p:nvSpPr>
        <p:spPr>
          <a:xfrm>
            <a:off x="5251378" y="1596601"/>
            <a:ext cx="4564136" cy="150227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Flecha: hacia abajo 10">
            <a:extLst>
              <a:ext uri="{FF2B5EF4-FFF2-40B4-BE49-F238E27FC236}">
                <a16:creationId xmlns:a16="http://schemas.microsoft.com/office/drawing/2014/main" id="{C607B4B1-6F58-95B4-B724-B0385F84E60C}"/>
              </a:ext>
            </a:extLst>
          </p:cNvPr>
          <p:cNvSpPr/>
          <p:nvPr/>
        </p:nvSpPr>
        <p:spPr>
          <a:xfrm>
            <a:off x="1654935" y="4576703"/>
            <a:ext cx="292608" cy="758952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B3744765-CE1A-2594-DBD9-5E7C451684BE}"/>
                  </a:ext>
                </a:extLst>
              </p:cNvPr>
              <p:cNvSpPr txBox="1"/>
              <p:nvPr/>
            </p:nvSpPr>
            <p:spPr>
              <a:xfrm>
                <a:off x="5251379" y="1809924"/>
                <a:ext cx="4564135" cy="15022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3600" i="1" smtClean="0"/>
                          </m:ctrlPr>
                        </m:sSubPr>
                        <m:e>
                          <m:r>
                            <a:rPr lang="es-ES" sz="3600" i="1"/>
                            <m:t>𝑉</m:t>
                          </m:r>
                        </m:e>
                        <m:sub>
                          <m:r>
                            <a:rPr lang="es-ES" sz="3600" i="1"/>
                            <m:t>𝑞</m:t>
                          </m:r>
                        </m:sub>
                      </m:sSub>
                      <m:r>
                        <a:rPr lang="es-ES" sz="3600" i="1"/>
                        <m:t>=</m:t>
                      </m:r>
                      <m:nary>
                        <m:naryPr>
                          <m:subHide m:val="on"/>
                          <m:supHide m:val="on"/>
                          <m:ctrlPr>
                            <a:rPr lang="es-ES" sz="3600" i="1"/>
                          </m:ctrlPr>
                        </m:naryPr>
                        <m:sub/>
                        <m:sup/>
                        <m:e>
                          <m:r>
                            <a:rPr lang="es-ES" sz="3600" i="1"/>
                            <m:t>𝑑</m:t>
                          </m:r>
                          <m:r>
                            <a:rPr lang="es-ES" sz="3600" i="1"/>
                            <m:t>𝐫</m:t>
                          </m:r>
                        </m:e>
                      </m:nary>
                      <m:r>
                        <a:rPr lang="es-ES" sz="3600" i="1"/>
                        <m:t> </m:t>
                      </m:r>
                      <m:r>
                        <m:rPr>
                          <m:sty m:val="p"/>
                        </m:rPr>
                        <a:rPr lang="es-ES" sz="3600" i="0"/>
                        <m:t>Θ</m:t>
                      </m:r>
                      <m:d>
                        <m:dPr>
                          <m:ctrlPr>
                            <a:rPr lang="es-ES" sz="3600" i="1"/>
                          </m:ctrlPr>
                        </m:dPr>
                        <m:e>
                          <m:r>
                            <a:rPr lang="es-ES" sz="3600" i="1"/>
                            <m:t>𝜌</m:t>
                          </m:r>
                          <m:d>
                            <m:dPr>
                              <m:ctrlPr>
                                <a:rPr lang="es-ES" sz="3600" i="1"/>
                              </m:ctrlPr>
                            </m:dPr>
                            <m:e>
                              <m:r>
                                <a:rPr lang="es-ES" sz="3600" i="1"/>
                                <m:t>𝐫</m:t>
                              </m:r>
                            </m:e>
                          </m:d>
                          <m:r>
                            <a:rPr lang="es-ES" sz="3600" i="1"/>
                            <m:t>−</m:t>
                          </m:r>
                          <m:r>
                            <a:rPr lang="es-ES" sz="3600" i="1"/>
                            <m:t>𝛼</m:t>
                          </m:r>
                        </m:e>
                      </m:d>
                    </m:oMath>
                  </m:oMathPara>
                </a14:m>
                <a:endParaRPr lang="es-ES" sz="2400" dirty="0"/>
              </a:p>
              <a:p>
                <a:endParaRPr lang="es-ES" sz="2400" dirty="0"/>
              </a:p>
            </p:txBody>
          </p:sp>
        </mc:Choice>
        <mc:Fallback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B3744765-CE1A-2594-DBD9-5E7C451684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1379" y="1809924"/>
                <a:ext cx="4564135" cy="15022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CuadroTexto 20">
            <a:extLst>
              <a:ext uri="{FF2B5EF4-FFF2-40B4-BE49-F238E27FC236}">
                <a16:creationId xmlns:a16="http://schemas.microsoft.com/office/drawing/2014/main" id="{D70DEAB5-43B4-E19D-CED2-EFD1605F0D8C}"/>
              </a:ext>
            </a:extLst>
          </p:cNvPr>
          <p:cNvSpPr txBox="1"/>
          <p:nvPr/>
        </p:nvSpPr>
        <p:spPr>
          <a:xfrm>
            <a:off x="6261822" y="242345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s-ES" dirty="0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A5470D5B-C066-09B9-DA2E-D9EE646C1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0299" y="4210098"/>
            <a:ext cx="3170468" cy="1103942"/>
          </a:xfrm>
          <a:prstGeom prst="rect">
            <a:avLst/>
          </a:prstGeom>
        </p:spPr>
      </p:pic>
      <p:sp>
        <p:nvSpPr>
          <p:cNvPr id="27" name="Elipse 26">
            <a:extLst>
              <a:ext uri="{FF2B5EF4-FFF2-40B4-BE49-F238E27FC236}">
                <a16:creationId xmlns:a16="http://schemas.microsoft.com/office/drawing/2014/main" id="{9074C2C8-F2BE-EDB7-B286-F1CF964BB2FC}"/>
              </a:ext>
            </a:extLst>
          </p:cNvPr>
          <p:cNvSpPr/>
          <p:nvPr/>
        </p:nvSpPr>
        <p:spPr>
          <a:xfrm>
            <a:off x="3846510" y="3852477"/>
            <a:ext cx="3868474" cy="197510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0280F2FD-C441-083B-4EC1-0B722E2CF28F}"/>
              </a:ext>
            </a:extLst>
          </p:cNvPr>
          <p:cNvCxnSpPr>
            <a:cxnSpLocks/>
          </p:cNvCxnSpPr>
          <p:nvPr/>
        </p:nvCxnSpPr>
        <p:spPr>
          <a:xfrm flipH="1">
            <a:off x="4255008" y="2437671"/>
            <a:ext cx="3093992" cy="1772427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D0428D03-CC69-F392-DF44-FF469531B0BF}"/>
              </a:ext>
            </a:extLst>
          </p:cNvPr>
          <p:cNvCxnSpPr>
            <a:cxnSpLocks/>
            <a:endCxn id="27" idx="6"/>
          </p:cNvCxnSpPr>
          <p:nvPr/>
        </p:nvCxnSpPr>
        <p:spPr>
          <a:xfrm>
            <a:off x="7593033" y="2499362"/>
            <a:ext cx="121951" cy="2340667"/>
          </a:xfrm>
          <a:prstGeom prst="line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ángulo 31">
            <a:extLst>
              <a:ext uri="{FF2B5EF4-FFF2-40B4-BE49-F238E27FC236}">
                <a16:creationId xmlns:a16="http://schemas.microsoft.com/office/drawing/2014/main" id="{959776A4-0940-0F50-FAED-692581711AD5}"/>
              </a:ext>
            </a:extLst>
          </p:cNvPr>
          <p:cNvSpPr/>
          <p:nvPr/>
        </p:nvSpPr>
        <p:spPr>
          <a:xfrm>
            <a:off x="4175602" y="4583997"/>
            <a:ext cx="346209" cy="5239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83C1BE38-06BE-D041-0B81-02D080CF1966}"/>
                  </a:ext>
                </a:extLst>
              </p:cNvPr>
              <p:cNvSpPr txBox="1"/>
              <p:nvPr/>
            </p:nvSpPr>
            <p:spPr>
              <a:xfrm>
                <a:off x="4071281" y="4516863"/>
                <a:ext cx="5548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s-ES" sz="3600">
                          <a:latin typeface="Cambria Math" panose="02040503050406030204" pitchFamily="18" charset="0"/>
                        </a:rPr>
                        <m:t>Θ</m:t>
                      </m:r>
                    </m:oMath>
                  </m:oMathPara>
                </a14:m>
                <a:endParaRPr lang="es-ES" sz="3600" dirty="0"/>
              </a:p>
            </p:txBody>
          </p:sp>
        </mc:Choice>
        <mc:Fallback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83C1BE38-06BE-D041-0B81-02D080CF1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281" y="4516863"/>
                <a:ext cx="55484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Imagen 34">
            <a:extLst>
              <a:ext uri="{FF2B5EF4-FFF2-40B4-BE49-F238E27FC236}">
                <a16:creationId xmlns:a16="http://schemas.microsoft.com/office/drawing/2014/main" id="{92C198E7-720D-DD1D-B77C-8BEE63AA0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7250" y="3336658"/>
            <a:ext cx="3597463" cy="2931740"/>
          </a:xfrm>
          <a:prstGeom prst="rect">
            <a:avLst/>
          </a:prstGeom>
        </p:spPr>
      </p:pic>
      <p:sp>
        <p:nvSpPr>
          <p:cNvPr id="39" name="CuadroTexto 38">
            <a:extLst>
              <a:ext uri="{FF2B5EF4-FFF2-40B4-BE49-F238E27FC236}">
                <a16:creationId xmlns:a16="http://schemas.microsoft.com/office/drawing/2014/main" id="{0B753ECF-AA93-86F3-05B3-7218E7E0D741}"/>
              </a:ext>
            </a:extLst>
          </p:cNvPr>
          <p:cNvSpPr txBox="1"/>
          <p:nvPr/>
        </p:nvSpPr>
        <p:spPr>
          <a:xfrm>
            <a:off x="3854136" y="6013920"/>
            <a:ext cx="50594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/>
              <a:t>Directamente sobre densidad electrónica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/>
              <a:t>No disolvente</a:t>
            </a:r>
          </a:p>
        </p:txBody>
      </p:sp>
    </p:spTree>
    <p:extLst>
      <p:ext uri="{BB962C8B-B14F-4D97-AF65-F5344CB8AC3E}">
        <p14:creationId xmlns:p14="http://schemas.microsoft.com/office/powerpoint/2010/main" val="2205746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400D3B0-2482-E4EE-FD58-82F1017C6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0C25F-AF63-4D6D-B90E-024A7E4816C1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B023447-B78D-0499-0A1B-E74AF8995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2. Simulación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0541C58-947B-D9C8-3968-488512AA1652}"/>
              </a:ext>
            </a:extLst>
          </p:cNvPr>
          <p:cNvSpPr txBox="1"/>
          <p:nvPr/>
        </p:nvSpPr>
        <p:spPr>
          <a:xfrm>
            <a:off x="283464" y="1380744"/>
            <a:ext cx="26510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/>
              <a:t>Qué voy a hacer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CF1B723-6DAD-F039-7FE5-8E922090095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600" dirty="0">
              <a:solidFill>
                <a:schemeClr val="tx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0E1629D-A6F8-45C3-71FC-2979E0A4DA33}"/>
              </a:ext>
            </a:extLst>
          </p:cNvPr>
          <p:cNvSpPr txBox="1"/>
          <p:nvPr/>
        </p:nvSpPr>
        <p:spPr>
          <a:xfrm>
            <a:off x="3585024" y="1257633"/>
            <a:ext cx="50219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400" dirty="0"/>
              <a:t>Algunos Resultados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80B1E6D3-064A-5CB2-46C0-10ABCFD50E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30" b="21759"/>
          <a:stretch>
            <a:fillRect/>
          </a:stretch>
        </p:blipFill>
        <p:spPr>
          <a:xfrm>
            <a:off x="4223766" y="2181632"/>
            <a:ext cx="3744468" cy="4269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84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88C811-C2DA-0FC0-8505-291FC0A70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3. Efectos Sobre los Pares Electrónicos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D2E2C8-AF1E-D88A-7EB8-FE1658633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0C25F-AF63-4D6D-B90E-024A7E4816C1}" type="slidenum">
              <a:rPr lang="es-ES" smtClean="0"/>
              <a:pPr/>
              <a:t>9</a:t>
            </a:fld>
            <a:endParaRPr lang="es-ES"/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F7F69EFF-D968-A777-D34D-46C0F12CAE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1366691" y="2225458"/>
            <a:ext cx="1739119" cy="115941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DF90EB1-DB6D-A3EB-9A5A-3C4E2FCA37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689" y="1373444"/>
            <a:ext cx="7393738" cy="503604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3E8008A4-2020-268F-9594-BB852BE82B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721"/>
          <a:stretch>
            <a:fillRect/>
          </a:stretch>
        </p:blipFill>
        <p:spPr>
          <a:xfrm>
            <a:off x="243163" y="3355848"/>
            <a:ext cx="4063246" cy="1957068"/>
          </a:xfrm>
          <a:prstGeom prst="rect">
            <a:avLst/>
          </a:prstGeom>
        </p:spPr>
      </p:pic>
      <p:sp>
        <p:nvSpPr>
          <p:cNvPr id="26" name="Elipse 25">
            <a:extLst>
              <a:ext uri="{FF2B5EF4-FFF2-40B4-BE49-F238E27FC236}">
                <a16:creationId xmlns:a16="http://schemas.microsoft.com/office/drawing/2014/main" id="{C2926FF2-85C0-D97E-63C3-38F8771EA557}"/>
              </a:ext>
            </a:extLst>
          </p:cNvPr>
          <p:cNvSpPr/>
          <p:nvPr/>
        </p:nvSpPr>
        <p:spPr>
          <a:xfrm rot="8797524">
            <a:off x="1034244" y="4052102"/>
            <a:ext cx="832104" cy="60113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4FF0A55E-8FDF-5CF0-462D-4624EE399664}"/>
              </a:ext>
            </a:extLst>
          </p:cNvPr>
          <p:cNvSpPr/>
          <p:nvPr/>
        </p:nvSpPr>
        <p:spPr>
          <a:xfrm rot="2086304" flipH="1">
            <a:off x="2646741" y="4075072"/>
            <a:ext cx="832104" cy="60113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6BBC2981-449E-2704-EFE1-87A22FA84AC2}"/>
              </a:ext>
            </a:extLst>
          </p:cNvPr>
          <p:cNvSpPr/>
          <p:nvPr/>
        </p:nvSpPr>
        <p:spPr>
          <a:xfrm>
            <a:off x="1231168" y="4334382"/>
            <a:ext cx="198000" cy="19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A9FA178C-2B13-4817-E5A4-0344FE6A709B}"/>
              </a:ext>
            </a:extLst>
          </p:cNvPr>
          <p:cNvSpPr/>
          <p:nvPr/>
        </p:nvSpPr>
        <p:spPr>
          <a:xfrm>
            <a:off x="1485250" y="4177637"/>
            <a:ext cx="198000" cy="19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68A8C362-C169-516A-0C06-E5EC39CCF4CD}"/>
              </a:ext>
            </a:extLst>
          </p:cNvPr>
          <p:cNvSpPr/>
          <p:nvPr/>
        </p:nvSpPr>
        <p:spPr>
          <a:xfrm flipH="1">
            <a:off x="3110175" y="4375637"/>
            <a:ext cx="198000" cy="19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957667DC-5D12-BC90-4C64-3642B40C7074}"/>
              </a:ext>
            </a:extLst>
          </p:cNvPr>
          <p:cNvSpPr/>
          <p:nvPr/>
        </p:nvSpPr>
        <p:spPr>
          <a:xfrm flipH="1">
            <a:off x="2864165" y="4177637"/>
            <a:ext cx="198000" cy="19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E26D220C-9C3D-791C-5EBF-2989E34D8337}"/>
              </a:ext>
            </a:extLst>
          </p:cNvPr>
          <p:cNvSpPr/>
          <p:nvPr/>
        </p:nvSpPr>
        <p:spPr>
          <a:xfrm>
            <a:off x="2851600" y="1302538"/>
            <a:ext cx="1239524" cy="730516"/>
          </a:xfrm>
          <a:prstGeom prst="roundRect">
            <a:avLst/>
          </a:prstGeom>
          <a:solidFill>
            <a:srgbClr val="CBFE8A"/>
          </a:solidFill>
          <a:ln>
            <a:solidFill>
              <a:srgbClr val="48B12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C8EADDA8-558D-01AC-E3C0-57EC894567E6}"/>
              </a:ext>
            </a:extLst>
          </p:cNvPr>
          <p:cNvSpPr txBox="1"/>
          <p:nvPr/>
        </p:nvSpPr>
        <p:spPr>
          <a:xfrm>
            <a:off x="2829336" y="1283075"/>
            <a:ext cx="13108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200" dirty="0">
                <a:solidFill>
                  <a:srgbClr val="3C8922"/>
                </a:solidFill>
              </a:rPr>
              <a:t>Lone Pair</a:t>
            </a:r>
          </a:p>
          <a:p>
            <a:pPr algn="ctr"/>
            <a:r>
              <a:rPr lang="es-ES" sz="2200" dirty="0">
                <a:solidFill>
                  <a:srgbClr val="3C8922"/>
                </a:solidFill>
              </a:rPr>
              <a:t>(LP)</a:t>
            </a:r>
          </a:p>
        </p:txBody>
      </p:sp>
      <p:sp>
        <p:nvSpPr>
          <p:cNvPr id="36" name="Flecha: doblada 35">
            <a:extLst>
              <a:ext uri="{FF2B5EF4-FFF2-40B4-BE49-F238E27FC236}">
                <a16:creationId xmlns:a16="http://schemas.microsoft.com/office/drawing/2014/main" id="{5D84BF4A-4179-2D65-6F36-20813996DE04}"/>
              </a:ext>
            </a:extLst>
          </p:cNvPr>
          <p:cNvSpPr/>
          <p:nvPr/>
        </p:nvSpPr>
        <p:spPr>
          <a:xfrm rot="5400000" flipH="1">
            <a:off x="2837606" y="2219371"/>
            <a:ext cx="912307" cy="910559"/>
          </a:xfrm>
          <a:prstGeom prst="bentArrow">
            <a:avLst/>
          </a:prstGeom>
          <a:solidFill>
            <a:srgbClr val="CBFE8A"/>
          </a:solidFill>
          <a:ln>
            <a:solidFill>
              <a:srgbClr val="48B12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7" name="Flecha: hacia abajo 36">
            <a:extLst>
              <a:ext uri="{FF2B5EF4-FFF2-40B4-BE49-F238E27FC236}">
                <a16:creationId xmlns:a16="http://schemas.microsoft.com/office/drawing/2014/main" id="{A0FFEE3A-87BE-822C-A335-B51D2EBC5472}"/>
              </a:ext>
            </a:extLst>
          </p:cNvPr>
          <p:cNvSpPr/>
          <p:nvPr/>
        </p:nvSpPr>
        <p:spPr>
          <a:xfrm rot="1910728">
            <a:off x="2403088" y="4616346"/>
            <a:ext cx="403551" cy="847088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Flecha: hacia abajo 37">
            <a:extLst>
              <a:ext uri="{FF2B5EF4-FFF2-40B4-BE49-F238E27FC236}">
                <a16:creationId xmlns:a16="http://schemas.microsoft.com/office/drawing/2014/main" id="{2A1F21F6-0776-76FF-61DF-64A4BB3D35CE}"/>
              </a:ext>
            </a:extLst>
          </p:cNvPr>
          <p:cNvSpPr/>
          <p:nvPr/>
        </p:nvSpPr>
        <p:spPr>
          <a:xfrm rot="19689272" flipH="1">
            <a:off x="1677618" y="4606996"/>
            <a:ext cx="403551" cy="847088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Rectángulo: esquinas redondeadas 38">
            <a:extLst>
              <a:ext uri="{FF2B5EF4-FFF2-40B4-BE49-F238E27FC236}">
                <a16:creationId xmlns:a16="http://schemas.microsoft.com/office/drawing/2014/main" id="{C3D3FE6B-0BF7-6876-C684-7B06FAFFAD3E}"/>
              </a:ext>
            </a:extLst>
          </p:cNvPr>
          <p:cNvSpPr/>
          <p:nvPr/>
        </p:nvSpPr>
        <p:spPr>
          <a:xfrm>
            <a:off x="1653574" y="5531745"/>
            <a:ext cx="1239524" cy="73051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45F573C2-AA54-1C7E-F895-1748C619BF27}"/>
              </a:ext>
            </a:extLst>
          </p:cNvPr>
          <p:cNvSpPr txBox="1"/>
          <p:nvPr/>
        </p:nvSpPr>
        <p:spPr>
          <a:xfrm>
            <a:off x="1614590" y="5544806"/>
            <a:ext cx="13485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2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Bond Pair</a:t>
            </a:r>
          </a:p>
          <a:p>
            <a:pPr algn="ctr"/>
            <a:r>
              <a:rPr lang="es-ES" sz="22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(BP)</a:t>
            </a:r>
          </a:p>
        </p:txBody>
      </p:sp>
    </p:spTree>
    <p:extLst>
      <p:ext uri="{BB962C8B-B14F-4D97-AF65-F5344CB8AC3E}">
        <p14:creationId xmlns:p14="http://schemas.microsoft.com/office/powerpoint/2010/main" val="15145560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</TotalTime>
  <Words>473</Words>
  <Application>Microsoft Office PowerPoint</Application>
  <PresentationFormat>Panorámica</PresentationFormat>
  <Paragraphs>130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Cambria Math</vt:lpstr>
      <vt:lpstr>Courier New</vt:lpstr>
      <vt:lpstr>Times New Roman</vt:lpstr>
      <vt:lpstr>Tema de Office</vt:lpstr>
      <vt:lpstr>Presentación de PowerPoint</vt:lpstr>
      <vt:lpstr>1. Alta Presión en Moléculas</vt:lpstr>
      <vt:lpstr>1. Alta Presión en Moléculas</vt:lpstr>
      <vt:lpstr>1. Alta Presión en Moléculas</vt:lpstr>
      <vt:lpstr>1. Alta Presión en Moléculas</vt:lpstr>
      <vt:lpstr>2. Simulación: Funcional Entalpía Electrónica</vt:lpstr>
      <vt:lpstr>2. Simulación: Funcional Entalpía Electrónica</vt:lpstr>
      <vt:lpstr>2. Simulación</vt:lpstr>
      <vt:lpstr>3. Efectos Sobre los Pares Electrónicos</vt:lpstr>
      <vt:lpstr>3. Efectos Sobre los Pares Electrónicos</vt:lpstr>
      <vt:lpstr>4. Reparto Electrónico</vt:lpstr>
      <vt:lpstr>5. La Presión Reorganiza Orbitales</vt:lpstr>
      <vt:lpstr>6. Multicentrismo Bajo Presión</vt:lpstr>
      <vt:lpstr>7. Conclusiones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Mimorqui MMQ</dc:creator>
  <cp:lastModifiedBy>Mimorqui MMQ</cp:lastModifiedBy>
  <cp:revision>36</cp:revision>
  <dcterms:created xsi:type="dcterms:W3CDTF">2026-06-22T21:43:33Z</dcterms:created>
  <dcterms:modified xsi:type="dcterms:W3CDTF">2026-06-24T10:22:31Z</dcterms:modified>
</cp:coreProperties>
</file>