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9"/>
  </p:notesMasterIdLst>
  <p:sldIdLst>
    <p:sldId id="256" r:id="rId2"/>
    <p:sldId id="276" r:id="rId3"/>
    <p:sldId id="257" r:id="rId4"/>
    <p:sldId id="258" r:id="rId5"/>
    <p:sldId id="260" r:id="rId6"/>
    <p:sldId id="282" r:id="rId7"/>
    <p:sldId id="262" r:id="rId8"/>
    <p:sldId id="279" r:id="rId9"/>
    <p:sldId id="269" r:id="rId10"/>
    <p:sldId id="270" r:id="rId11"/>
    <p:sldId id="271" r:id="rId12"/>
    <p:sldId id="272" r:id="rId13"/>
    <p:sldId id="274" r:id="rId14"/>
    <p:sldId id="275" r:id="rId15"/>
    <p:sldId id="278" r:id="rId16"/>
    <p:sldId id="281" r:id="rId17"/>
    <p:sldId id="284" r:id="rId18"/>
    <p:sldId id="283" r:id="rId19"/>
    <p:sldId id="263" r:id="rId20"/>
    <p:sldId id="280" r:id="rId21"/>
    <p:sldId id="273" r:id="rId22"/>
    <p:sldId id="268" r:id="rId23"/>
    <p:sldId id="264" r:id="rId24"/>
    <p:sldId id="265" r:id="rId25"/>
    <p:sldId id="266" r:id="rId26"/>
    <p:sldId id="277" r:id="rId27"/>
    <p:sldId id="267" r:id="rId28"/>
  </p:sldIdLst>
  <p:sldSz cx="18288000" cy="10287000"/>
  <p:notesSz cx="6858000" cy="9144000"/>
  <p:embeddedFontLst>
    <p:embeddedFont>
      <p:font typeface="Cambria Math" panose="02040503050406030204" pitchFamily="18" charset="0"/>
      <p:regular r:id="rId30"/>
    </p:embeddedFont>
    <p:embeddedFont>
      <p:font typeface="TT Ramillas" panose="020B0604020202020204" charset="0"/>
      <p:regular r:id="rId31"/>
    </p:embeddedFont>
    <p:embeddedFont>
      <p:font typeface="TT Ramillas Bold" panose="020B0604020202020204" charset="0"/>
      <p:regular r:id="rId32"/>
    </p:embeddedFont>
    <p:embeddedFont>
      <p:font typeface="TT Ramillas Bold Italics" panose="020B0604020202020204" charset="0"/>
      <p:regular r:id="rId33"/>
    </p:embeddedFont>
    <p:embeddedFont>
      <p:font typeface="TT Ramillas Heavy" panose="020B0604020202020204" charset="0"/>
      <p:regular r:id="rId34"/>
    </p:embeddedFont>
    <p:embeddedFont>
      <p:font typeface="TT Ramillas Italics" panose="020B0604020202020204" charset="0"/>
      <p:regular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F8FF"/>
    <a:srgbClr val="FEFEFE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91" autoAdjust="0"/>
    <p:restoredTop sz="94622" autoAdjust="0"/>
  </p:normalViewPr>
  <p:slideViewPr>
    <p:cSldViewPr>
      <p:cViewPr varScale="1">
        <p:scale>
          <a:sx n="60" d="100"/>
          <a:sy n="60" d="100"/>
        </p:scale>
        <p:origin x="509" y="67"/>
      </p:cViewPr>
      <p:guideLst>
        <p:guide orient="horz" pos="213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2C2F8F-BB10-4529-8718-3CD26C72C20E}" type="datetimeFigureOut">
              <a:rPr lang="es-ES" smtClean="0"/>
              <a:t>24/06/2026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217EF2-EC65-4FFD-A24B-AE072D6D3B5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5108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8BC17-9520-4953-96ED-69B6555D3B26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048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emf"/><Relationship Id="rId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1.emf"/><Relationship Id="rId4" Type="http://schemas.openxmlformats.org/officeDocument/2006/relationships/oleObject" Target="../embeddings/oleObject5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21.emf"/><Relationship Id="rId4" Type="http://schemas.openxmlformats.org/officeDocument/2006/relationships/oleObject" Target="../embeddings/oleObject9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emf"/><Relationship Id="rId4" Type="http://schemas.openxmlformats.org/officeDocument/2006/relationships/oleObject" Target="../embeddings/oleObject12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2348729" y="8431277"/>
            <a:ext cx="13590541" cy="1208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7029" lvl="1" algn="ctr">
              <a:lnSpc>
                <a:spcPts val="4759"/>
              </a:lnSpc>
            </a:pP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Paula Serrano Nava</a:t>
            </a:r>
          </a:p>
          <a:p>
            <a:pPr marL="367029" lvl="1" algn="ctr">
              <a:lnSpc>
                <a:spcPts val="4759"/>
              </a:lnSpc>
            </a:pP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Directores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: Álvaro Lobato Fernández y Fernando Izquierdo Ruiz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E04C0EF-AEA0-079E-5828-D8027840F2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99" b="1"/>
          <a:stretch>
            <a:fillRect/>
          </a:stretch>
        </p:blipFill>
        <p:spPr>
          <a:xfrm>
            <a:off x="2424596" y="545083"/>
            <a:ext cx="13438806" cy="7646417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6C8F7ACB-69E8-E8A4-0641-6349D9B32456}"/>
              </a:ext>
            </a:extLst>
          </p:cNvPr>
          <p:cNvSpPr/>
          <p:nvPr/>
        </p:nvSpPr>
        <p:spPr>
          <a:xfrm>
            <a:off x="13689330" y="2857500"/>
            <a:ext cx="102870" cy="381000"/>
          </a:xfrm>
          <a:prstGeom prst="rect">
            <a:avLst/>
          </a:prstGeom>
          <a:solidFill>
            <a:srgbClr val="FEFE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16AFED7-7134-B9A3-97FA-72F60DEA8A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7200" y="160682"/>
            <a:ext cx="2438400" cy="97403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028700" y="1370310"/>
            <a:ext cx="14331229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Análisis Fantum: Efecto de la compresión uniaxial en Si-NPs de 10 nm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340268" y="3705860"/>
            <a:ext cx="11439539" cy="2897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Al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incrementar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la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presión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:</a:t>
            </a:r>
          </a:p>
          <a:p>
            <a:pPr marL="734059" lvl="1" indent="-367030" algn="l">
              <a:lnSpc>
                <a:spcPts val="6119"/>
              </a:lnSpc>
              <a:buFont typeface="Arial"/>
              <a:buChar char="•"/>
            </a:pP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Ensanchamiento</a:t>
            </a:r>
            <a:endParaRPr lang="en-US" sz="3399" dirty="0">
              <a:solidFill>
                <a:srgbClr val="000000"/>
              </a:solidFill>
              <a:latin typeface="TT Ramillas"/>
              <a:ea typeface="TT Ramillas"/>
              <a:cs typeface="TT Ramillas"/>
              <a:sym typeface="TT Ramillas"/>
            </a:endParaRPr>
          </a:p>
          <a:p>
            <a:pPr marL="734059" lvl="1" indent="-367030" algn="l">
              <a:lnSpc>
                <a:spcPts val="6119"/>
              </a:lnSpc>
              <a:buFont typeface="Arial"/>
              <a:buChar char="•"/>
            </a:pP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Disminución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de la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intensidad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de la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señal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: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Metalización</a:t>
            </a:r>
            <a:endParaRPr lang="en-US" sz="3399" dirty="0">
              <a:solidFill>
                <a:srgbClr val="000000"/>
              </a:solidFill>
              <a:latin typeface="TT Ramillas"/>
              <a:ea typeface="TT Ramillas"/>
              <a:cs typeface="TT Ramillas"/>
              <a:sym typeface="TT Ramillas"/>
            </a:endParaRPr>
          </a:p>
          <a:p>
            <a:pPr marL="734059" lvl="1" indent="-367030" algn="l">
              <a:lnSpc>
                <a:spcPts val="6119"/>
              </a:lnSpc>
              <a:buFont typeface="Arial"/>
              <a:buChar char="•"/>
            </a:pP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Desarrollo de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contribución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a 480 cm</a:t>
            </a:r>
            <a:r>
              <a:rPr lang="en-US" sz="3399" baseline="30000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-1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: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Amorfización</a:t>
            </a:r>
            <a:endParaRPr lang="en-US" sz="3399" b="1" dirty="0">
              <a:solidFill>
                <a:srgbClr val="000000"/>
              </a:solidFill>
              <a:latin typeface="TT Ramillas Bold"/>
              <a:ea typeface="TT Ramillas Bold"/>
              <a:cs typeface="TT Ramillas Bold"/>
              <a:sym typeface="TT Ramillas Bold"/>
            </a:endParaRP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11A0CF59-B6EC-D8DB-A6E4-D7248F370F63}"/>
              </a:ext>
            </a:extLst>
          </p:cNvPr>
          <p:cNvSpPr txBox="1"/>
          <p:nvPr/>
        </p:nvSpPr>
        <p:spPr>
          <a:xfrm>
            <a:off x="1028700" y="448310"/>
            <a:ext cx="2400300" cy="592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 dirty="0" err="1">
                <a:solidFill>
                  <a:srgbClr val="000000"/>
                </a:solidFill>
                <a:latin typeface="TT Ramillas Heavy"/>
                <a:ea typeface="TT Ramillas Heavy"/>
                <a:cs typeface="TT Ramillas Heavy"/>
                <a:sym typeface="TT Ramillas Heavy"/>
              </a:rPr>
              <a:t>Resultados</a:t>
            </a:r>
            <a:endParaRPr lang="en-US" sz="3399" b="1" dirty="0">
              <a:solidFill>
                <a:srgbClr val="000000"/>
              </a:solidFill>
              <a:latin typeface="TT Ramillas Heavy"/>
              <a:ea typeface="TT Ramillas Heavy"/>
              <a:cs typeface="TT Ramillas Heavy"/>
              <a:sym typeface="TT Ramillas Heavy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5D3F02AB-B42B-E3F8-B4FD-00A7DEE654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950699"/>
            <a:ext cx="4112881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D632075A-7AD5-23C7-C43F-006BE74FE1E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2459249"/>
              </p:ext>
            </p:extLst>
          </p:nvPr>
        </p:nvGraphicFramePr>
        <p:xfrm>
          <a:off x="838200" y="1950700"/>
          <a:ext cx="5502068" cy="833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2" imgW="8509804" imgH="9479138" progId="Origin95.Graph">
                  <p:embed/>
                </p:oleObj>
              </mc:Choice>
              <mc:Fallback>
                <p:oleObj name="Graph" r:id="rId2" imgW="8509804" imgH="9479138" progId="Origin95.Graph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3601" t="4010" r="33263" b="4245"/>
                      <a:stretch>
                        <a:fillRect/>
                      </a:stretch>
                    </p:blipFill>
                    <p:spPr bwMode="auto">
                      <a:xfrm>
                        <a:off x="838200" y="1950700"/>
                        <a:ext cx="5502068" cy="83363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AD352A15-9C27-E3FF-E108-E2C353777037}"/>
              </a:ext>
            </a:extLst>
          </p:cNvPr>
          <p:cNvSpPr txBox="1"/>
          <p:nvPr/>
        </p:nvSpPr>
        <p:spPr>
          <a:xfrm>
            <a:off x="17297400" y="9763780"/>
            <a:ext cx="7168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>
                <a:latin typeface="TT Ramillas" panose="020B0604020202020204" charset="0"/>
              </a:rPr>
              <a:t>4/8</a:t>
            </a:r>
            <a:endParaRPr lang="es-ES" dirty="0">
              <a:latin typeface="TT Ramillas" panose="020B060402020202020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45D0941-251C-52F3-D76C-F53C2FB0CC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7200" y="160682"/>
            <a:ext cx="2438400" cy="97403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1028700" y="1370310"/>
            <a:ext cx="14331229" cy="1823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Análisis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Fantum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: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Efecto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de la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compresión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uniaxial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en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Si-NPs de 10 nm</a:t>
            </a:r>
          </a:p>
          <a:p>
            <a:pPr algn="ctr">
              <a:lnSpc>
                <a:spcPts val="4759"/>
              </a:lnSpc>
            </a:pPr>
            <a:endParaRPr lang="en-US" sz="3399" b="1" dirty="0">
              <a:solidFill>
                <a:srgbClr val="000000"/>
              </a:solidFill>
              <a:latin typeface="TT Ramillas Bold"/>
              <a:ea typeface="TT Ramillas Bold"/>
              <a:cs typeface="TT Ramillas Bold"/>
              <a:sym typeface="TT Ramillas Bold"/>
            </a:endParaRP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Adición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al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modelo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Fantum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de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componente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Gaussiana</a:t>
            </a:r>
            <a:endParaRPr lang="en-US" sz="3399" dirty="0">
              <a:solidFill>
                <a:srgbClr val="000000"/>
              </a:solidFill>
              <a:latin typeface="TT Ramillas"/>
              <a:ea typeface="TT Ramillas"/>
              <a:cs typeface="TT Ramillas"/>
              <a:sym typeface="TT Ramillas"/>
            </a:endParaRP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7D3C002C-A7B3-D0F7-BCC3-0DF7D26CAB5F}"/>
              </a:ext>
            </a:extLst>
          </p:cNvPr>
          <p:cNvSpPr txBox="1"/>
          <p:nvPr/>
        </p:nvSpPr>
        <p:spPr>
          <a:xfrm>
            <a:off x="1028700" y="448310"/>
            <a:ext cx="2400300" cy="592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 dirty="0" err="1">
                <a:solidFill>
                  <a:srgbClr val="000000"/>
                </a:solidFill>
                <a:latin typeface="TT Ramillas Heavy"/>
                <a:ea typeface="TT Ramillas Heavy"/>
                <a:cs typeface="TT Ramillas Heavy"/>
                <a:sym typeface="TT Ramillas Heavy"/>
              </a:rPr>
              <a:t>Resultados</a:t>
            </a:r>
            <a:endParaRPr lang="en-US" sz="3399" b="1" dirty="0">
              <a:solidFill>
                <a:srgbClr val="000000"/>
              </a:solidFill>
              <a:latin typeface="TT Ramillas Heavy"/>
              <a:ea typeface="TT Ramillas Heavy"/>
              <a:cs typeface="TT Ramillas Heavy"/>
              <a:sym typeface="TT Ramillas Heavy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173958F3-91C2-CC61-C9C2-0862F4458E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999" y="3271102"/>
            <a:ext cx="39350220" cy="48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607CF4F8-A585-9F35-9443-2ACD82485C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3598158"/>
              </p:ext>
            </p:extLst>
          </p:nvPr>
        </p:nvGraphicFramePr>
        <p:xfrm>
          <a:off x="1447800" y="3528913"/>
          <a:ext cx="7665055" cy="6567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2" imgW="10539825" imgH="8651500" progId="Origin95.Graph">
                  <p:embed/>
                </p:oleObj>
              </mc:Choice>
              <mc:Fallback>
                <p:oleObj name="Graph" r:id="rId2" imgW="10539825" imgH="8651500" progId="Origin95.Graph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8818" t="8061" r="8774" b="6335"/>
                      <a:stretch>
                        <a:fillRect/>
                      </a:stretch>
                    </p:blipFill>
                    <p:spPr bwMode="auto">
                      <a:xfrm>
                        <a:off x="1447800" y="3528913"/>
                        <a:ext cx="7665055" cy="65675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4">
            <a:extLst>
              <a:ext uri="{FF2B5EF4-FFF2-40B4-BE49-F238E27FC236}">
                <a16:creationId xmlns:a16="http://schemas.microsoft.com/office/drawing/2014/main" id="{AE899905-689A-0D8F-523D-BC0CE37458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3601646"/>
            <a:ext cx="39078180" cy="48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863F4B7F-9629-7897-961D-B50C9CFD40E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4740925"/>
              </p:ext>
            </p:extLst>
          </p:nvPr>
        </p:nvGraphicFramePr>
        <p:xfrm>
          <a:off x="8991601" y="3528913"/>
          <a:ext cx="7777632" cy="6567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4" imgW="10539825" imgH="8651500" progId="Origin95.Graph">
                  <p:embed/>
                </p:oleObj>
              </mc:Choice>
              <mc:Fallback>
                <p:oleObj name="Graph" r:id="rId4" imgW="10539825" imgH="8651500" progId="Origin95.Graph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8658" t="8060" r="7597" b="6358"/>
                      <a:stretch>
                        <a:fillRect/>
                      </a:stretch>
                    </p:blipFill>
                    <p:spPr bwMode="auto">
                      <a:xfrm>
                        <a:off x="8991601" y="3528913"/>
                        <a:ext cx="7777632" cy="65675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CuadroTexto 16">
            <a:extLst>
              <a:ext uri="{FF2B5EF4-FFF2-40B4-BE49-F238E27FC236}">
                <a16:creationId xmlns:a16="http://schemas.microsoft.com/office/drawing/2014/main" id="{2337AEDF-35FA-63FE-E061-66B3D2D2C95F}"/>
              </a:ext>
            </a:extLst>
          </p:cNvPr>
          <p:cNvSpPr txBox="1"/>
          <p:nvPr/>
        </p:nvSpPr>
        <p:spPr>
          <a:xfrm>
            <a:off x="17297400" y="9763780"/>
            <a:ext cx="7152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>
                <a:latin typeface="TT Ramillas" panose="020B0604020202020204" charset="0"/>
              </a:rPr>
              <a:t>5/8</a:t>
            </a:r>
            <a:endParaRPr lang="es-ES" dirty="0">
              <a:latin typeface="TT Ramillas" panose="020B060402020202020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69A25E2-3D0B-1FE2-CA26-C636E08296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7200" y="160682"/>
            <a:ext cx="2438400" cy="97403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1028700" y="1370310"/>
            <a:ext cx="14331229" cy="118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Análisis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Fantum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: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Efecto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de la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compresión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uniaxial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en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Si-NPs de 10 nm</a:t>
            </a:r>
          </a:p>
          <a:p>
            <a:pPr algn="ctr">
              <a:lnSpc>
                <a:spcPts val="4759"/>
              </a:lnSpc>
            </a:pPr>
            <a:endParaRPr lang="en-US" sz="3399" b="1" dirty="0">
              <a:solidFill>
                <a:srgbClr val="000000"/>
              </a:solidFill>
              <a:latin typeface="TT Ramillas Bold"/>
              <a:ea typeface="TT Ramillas Bold"/>
              <a:cs typeface="TT Ramillas Bold"/>
              <a:sym typeface="TT Ramilla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486024" y="2293601"/>
            <a:ext cx="5860689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Análisis de 1/q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795925" y="2293601"/>
            <a:ext cx="5860689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Análisis del área Gaussiana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940287" y="2095500"/>
            <a:ext cx="4635598" cy="73635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Bajo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compresión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uniaxial se da un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incremento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lineal de |1/q|</a:t>
            </a:r>
          </a:p>
          <a:p>
            <a:pPr algn="ctr">
              <a:lnSpc>
                <a:spcPts val="4759"/>
              </a:lnSpc>
            </a:pPr>
            <a:endParaRPr lang="en-US" sz="3399" b="1" dirty="0">
              <a:solidFill>
                <a:srgbClr val="000000"/>
              </a:solidFill>
              <a:latin typeface="TT Ramillas Bold"/>
              <a:ea typeface="TT Ramillas Bold"/>
              <a:cs typeface="TT Ramillas Bold"/>
              <a:sym typeface="TT Ramillas Bold"/>
            </a:endParaRP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Los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estados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electrónicos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involucrados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en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la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interferencia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son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accesibles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por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reducción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del band gap al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incrementar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P</a:t>
            </a:r>
          </a:p>
        </p:txBody>
      </p:sp>
      <p:sp>
        <p:nvSpPr>
          <p:cNvPr id="10" name="TextBox 4">
            <a:extLst>
              <a:ext uri="{FF2B5EF4-FFF2-40B4-BE49-F238E27FC236}">
                <a16:creationId xmlns:a16="http://schemas.microsoft.com/office/drawing/2014/main" id="{62B14A75-A366-639D-FE1C-A01E724E4FA9}"/>
              </a:ext>
            </a:extLst>
          </p:cNvPr>
          <p:cNvSpPr txBox="1"/>
          <p:nvPr/>
        </p:nvSpPr>
        <p:spPr>
          <a:xfrm>
            <a:off x="1028700" y="448310"/>
            <a:ext cx="2400300" cy="592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 dirty="0" err="1">
                <a:solidFill>
                  <a:srgbClr val="000000"/>
                </a:solidFill>
                <a:latin typeface="TT Ramillas Heavy"/>
                <a:ea typeface="TT Ramillas Heavy"/>
                <a:cs typeface="TT Ramillas Heavy"/>
                <a:sym typeface="TT Ramillas Heavy"/>
              </a:rPr>
              <a:t>Resultados</a:t>
            </a:r>
            <a:endParaRPr lang="en-US" sz="3399" b="1" dirty="0">
              <a:solidFill>
                <a:srgbClr val="000000"/>
              </a:solidFill>
              <a:latin typeface="TT Ramillas Heavy"/>
              <a:ea typeface="TT Ramillas Heavy"/>
              <a:cs typeface="TT Ramillas Heavy"/>
              <a:sym typeface="TT Ramillas Heavy"/>
            </a:endParaRP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74BA8193-B58F-DF39-FD77-9C8F254DC7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706" y="3360400"/>
            <a:ext cx="4003576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5AFEEF38-3109-E6D5-1BFD-226DDBCBE6C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6707449"/>
              </p:ext>
            </p:extLst>
          </p:nvPr>
        </p:nvGraphicFramePr>
        <p:xfrm>
          <a:off x="1026670" y="3060691"/>
          <a:ext cx="5913617" cy="69265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2" imgW="5970899" imgH="7801321" progId="Origin95.Graph">
                  <p:embed/>
                </p:oleObj>
              </mc:Choice>
              <mc:Fallback>
                <p:oleObj name="Graph" r:id="rId2" imgW="5970899" imgH="7801321" progId="Origin95.Graph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9" t="6340" b="4752"/>
                      <a:stretch>
                        <a:fillRect/>
                      </a:stretch>
                    </p:blipFill>
                    <p:spPr bwMode="auto">
                      <a:xfrm>
                        <a:off x="1026670" y="3060691"/>
                        <a:ext cx="5913617" cy="69265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4">
            <a:extLst>
              <a:ext uri="{FF2B5EF4-FFF2-40B4-BE49-F238E27FC236}">
                <a16:creationId xmlns:a16="http://schemas.microsoft.com/office/drawing/2014/main" id="{DA0D944B-3535-9837-34AC-1DAECE3109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39599" y="3267669"/>
            <a:ext cx="4046634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16" name="Objeto 15">
            <a:extLst>
              <a:ext uri="{FF2B5EF4-FFF2-40B4-BE49-F238E27FC236}">
                <a16:creationId xmlns:a16="http://schemas.microsoft.com/office/drawing/2014/main" id="{64309571-9FCC-B053-675C-0DE0D38851E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169310"/>
              </p:ext>
            </p:extLst>
          </p:nvPr>
        </p:nvGraphicFramePr>
        <p:xfrm>
          <a:off x="12039991" y="2896852"/>
          <a:ext cx="5409809" cy="71181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4" imgW="5734693" imgH="8093929" progId="Origin95.Graph">
                  <p:embed/>
                </p:oleObj>
              </mc:Choice>
              <mc:Fallback>
                <p:oleObj name="Graph" r:id="rId4" imgW="5734693" imgH="8093929" progId="Origin95.Graph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6358" t="5257" b="7208"/>
                      <a:stretch>
                        <a:fillRect/>
                      </a:stretch>
                    </p:blipFill>
                    <p:spPr bwMode="auto">
                      <a:xfrm>
                        <a:off x="12039991" y="2896852"/>
                        <a:ext cx="5409809" cy="711817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CuadroTexto 17">
            <a:extLst>
              <a:ext uri="{FF2B5EF4-FFF2-40B4-BE49-F238E27FC236}">
                <a16:creationId xmlns:a16="http://schemas.microsoft.com/office/drawing/2014/main" id="{0191475F-E7E7-946F-425A-18885E7FF06F}"/>
              </a:ext>
            </a:extLst>
          </p:cNvPr>
          <p:cNvSpPr txBox="1"/>
          <p:nvPr/>
        </p:nvSpPr>
        <p:spPr>
          <a:xfrm>
            <a:off x="17297400" y="9763780"/>
            <a:ext cx="7280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>
                <a:latin typeface="TT Ramillas" panose="020B0604020202020204" charset="0"/>
              </a:rPr>
              <a:t>6/8</a:t>
            </a:r>
            <a:endParaRPr lang="es-ES" dirty="0">
              <a:latin typeface="TT Ramillas" panose="020B060402020202020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E5D16D5-62A9-3843-516B-F0A46AFE13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7200" y="160682"/>
            <a:ext cx="2438400" cy="97403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028700" y="1370310"/>
            <a:ext cx="14331229" cy="59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Análisis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Fantum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: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Efecto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de la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compresión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uniaxial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en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Si-NPs de 10 nm</a:t>
            </a: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C2828B29-100B-5855-954F-8137D24F1854}"/>
              </a:ext>
            </a:extLst>
          </p:cNvPr>
          <p:cNvSpPr txBox="1"/>
          <p:nvPr/>
        </p:nvSpPr>
        <p:spPr>
          <a:xfrm>
            <a:off x="1028700" y="448310"/>
            <a:ext cx="2400300" cy="592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 dirty="0" err="1">
                <a:solidFill>
                  <a:srgbClr val="000000"/>
                </a:solidFill>
                <a:latin typeface="TT Ramillas Heavy"/>
                <a:ea typeface="TT Ramillas Heavy"/>
                <a:cs typeface="TT Ramillas Heavy"/>
                <a:sym typeface="TT Ramillas Heavy"/>
              </a:rPr>
              <a:t>Resultados</a:t>
            </a:r>
            <a:endParaRPr lang="en-US" sz="3399" b="1" dirty="0">
              <a:solidFill>
                <a:srgbClr val="000000"/>
              </a:solidFill>
              <a:latin typeface="TT Ramillas Heavy"/>
              <a:ea typeface="TT Ramillas Heavy"/>
              <a:cs typeface="TT Ramillas Heavy"/>
              <a:sym typeface="TT Ramillas Heavy"/>
            </a:endParaRPr>
          </a:p>
        </p:txBody>
      </p:sp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id="{6518605D-6D13-90D6-7A51-4BF289D596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8417377"/>
              </p:ext>
            </p:extLst>
          </p:nvPr>
        </p:nvGraphicFramePr>
        <p:xfrm>
          <a:off x="1143000" y="3476150"/>
          <a:ext cx="9810699" cy="7329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2" imgW="6432711" imgH="4805066" progId="Origin95.Graph">
                  <p:embed/>
                </p:oleObj>
              </mc:Choice>
              <mc:Fallback>
                <p:oleObj name="Graph" r:id="rId2" imgW="6432711" imgH="4805066" progId="Origin95.Graph">
                  <p:embed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364C10D5-0E5F-2F68-376B-2619B04D2CD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143000" y="3476150"/>
                        <a:ext cx="9810699" cy="73294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" name="Grupo 9">
            <a:extLst>
              <a:ext uri="{FF2B5EF4-FFF2-40B4-BE49-F238E27FC236}">
                <a16:creationId xmlns:a16="http://schemas.microsoft.com/office/drawing/2014/main" id="{A2919F1C-35C0-FDBF-94C0-7933D1FC5DF6}"/>
              </a:ext>
            </a:extLst>
          </p:cNvPr>
          <p:cNvGrpSpPr/>
          <p:nvPr/>
        </p:nvGrpSpPr>
        <p:grpSpPr>
          <a:xfrm>
            <a:off x="10162485" y="4221214"/>
            <a:ext cx="6269298" cy="4130040"/>
            <a:chOff x="3977456" y="3184530"/>
            <a:chExt cx="4237087" cy="2843819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F5F4A8FA-056B-A39B-B94C-DF6FC7365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46019" b="7660"/>
            <a:stretch>
              <a:fillRect/>
            </a:stretch>
          </p:blipFill>
          <p:spPr>
            <a:xfrm>
              <a:off x="3977456" y="3184530"/>
              <a:ext cx="4237087" cy="2843819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AA2C2345-7B92-50A7-D317-D9F50EB17AD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b="7846"/>
            <a:stretch>
              <a:fillRect/>
            </a:stretch>
          </p:blipFill>
          <p:spPr>
            <a:xfrm>
              <a:off x="5560192" y="4196831"/>
              <a:ext cx="2133785" cy="1831518"/>
            </a:xfrm>
            <a:prstGeom prst="rect">
              <a:avLst/>
            </a:prstGeom>
          </p:spPr>
        </p:pic>
      </p:grp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B518023C-460D-B02E-C674-3454D29D0C9B}"/>
              </a:ext>
            </a:extLst>
          </p:cNvPr>
          <p:cNvCxnSpPr>
            <a:cxnSpLocks/>
          </p:cNvCxnSpPr>
          <p:nvPr/>
        </p:nvCxnSpPr>
        <p:spPr>
          <a:xfrm flipH="1">
            <a:off x="10048186" y="8046456"/>
            <a:ext cx="3367085" cy="109863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014B9F37-FD01-2602-4779-58C6894BD4FE}"/>
              </a:ext>
            </a:extLst>
          </p:cNvPr>
          <p:cNvCxnSpPr>
            <a:cxnSpLocks/>
          </p:cNvCxnSpPr>
          <p:nvPr/>
        </p:nvCxnSpPr>
        <p:spPr>
          <a:xfrm flipH="1">
            <a:off x="10048186" y="5341354"/>
            <a:ext cx="2456156" cy="175260"/>
          </a:xfrm>
          <a:prstGeom prst="straightConnector1">
            <a:avLst/>
          </a:prstGeom>
          <a:ln w="38100">
            <a:solidFill>
              <a:srgbClr val="00DC00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4E160442-4802-B977-1CC3-8E8CD847FD58}"/>
              </a:ext>
            </a:extLst>
          </p:cNvPr>
          <p:cNvCxnSpPr>
            <a:cxnSpLocks/>
          </p:cNvCxnSpPr>
          <p:nvPr/>
        </p:nvCxnSpPr>
        <p:spPr>
          <a:xfrm flipH="1">
            <a:off x="10048186" y="6481867"/>
            <a:ext cx="3782963" cy="391107"/>
          </a:xfrm>
          <a:prstGeom prst="straightConnector1">
            <a:avLst/>
          </a:prstGeom>
          <a:ln w="38100">
            <a:solidFill>
              <a:srgbClr val="FF44AB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9" name="CuadroTexto 18">
            <a:extLst>
              <a:ext uri="{FF2B5EF4-FFF2-40B4-BE49-F238E27FC236}">
                <a16:creationId xmlns:a16="http://schemas.microsoft.com/office/drawing/2014/main" id="{DB0E535D-62AF-D0CC-953A-0346CA930372}"/>
              </a:ext>
            </a:extLst>
          </p:cNvPr>
          <p:cNvSpPr txBox="1"/>
          <p:nvPr/>
        </p:nvSpPr>
        <p:spPr>
          <a:xfrm>
            <a:off x="-876300" y="2847570"/>
            <a:ext cx="20040600" cy="1300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7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T Ramillas"/>
                <a:ea typeface="TT Ramillas"/>
                <a:cs typeface="TT Ramillas"/>
                <a:sym typeface="TT Ramillas"/>
              </a:rPr>
              <a:t>Tras </a:t>
            </a:r>
            <a:r>
              <a:rPr kumimoji="0" lang="en-US" sz="3399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T Ramillas"/>
                <a:ea typeface="TT Ramillas"/>
                <a:cs typeface="TT Ramillas"/>
                <a:sym typeface="TT Ramillas"/>
              </a:rPr>
              <a:t>descomprimir</a:t>
            </a:r>
            <a:r>
              <a:rPr kumimoji="0" lang="en-US" sz="33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T Ramillas"/>
                <a:ea typeface="TT Ramillas"/>
                <a:cs typeface="TT Ramillas"/>
                <a:sym typeface="TT Ramillas"/>
              </a:rPr>
              <a:t>: </a:t>
            </a:r>
            <a:r>
              <a:rPr kumimoji="0" lang="en-US" sz="33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T Ramillas"/>
                <a:ea typeface="TT Ramillas"/>
                <a:cs typeface="TT Ramillas"/>
                <a:sym typeface="TT Ramillas"/>
              </a:rPr>
              <a:t>Material </a:t>
            </a:r>
            <a:r>
              <a:rPr kumimoji="0" lang="en-US" sz="3399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T Ramillas"/>
                <a:ea typeface="TT Ramillas"/>
                <a:cs typeface="TT Ramillas"/>
                <a:sym typeface="TT Ramillas"/>
              </a:rPr>
              <a:t>heterogéneo</a:t>
            </a:r>
            <a:r>
              <a:rPr kumimoji="0" lang="en-US" sz="33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T Ramillas"/>
                <a:ea typeface="TT Ramillas"/>
                <a:cs typeface="TT Ramillas"/>
                <a:sym typeface="TT Ramillas"/>
              </a:rPr>
              <a:t> de </a:t>
            </a:r>
            <a:r>
              <a:rPr kumimoji="0" lang="en-US" sz="3399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T Ramillas"/>
                <a:ea typeface="TT Ramillas"/>
                <a:cs typeface="TT Ramillas"/>
                <a:sym typeface="TT Ramillas"/>
              </a:rPr>
              <a:t>espesor</a:t>
            </a:r>
            <a:r>
              <a:rPr kumimoji="0" lang="en-US" sz="33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kumimoji="0" lang="en-US" sz="3399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T Ramillas"/>
                <a:ea typeface="TT Ramillas"/>
                <a:cs typeface="TT Ramillas"/>
                <a:sym typeface="TT Ramillas"/>
              </a:rPr>
              <a:t>micrométrico</a:t>
            </a:r>
            <a:r>
              <a:rPr kumimoji="0" lang="en-US" sz="33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kumimoji="0" lang="en-US" sz="3399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T Ramillas"/>
                <a:ea typeface="TT Ramillas"/>
                <a:cs typeface="TT Ramillas"/>
                <a:sym typeface="TT Ramillas"/>
              </a:rPr>
              <a:t>opaco</a:t>
            </a:r>
            <a:r>
              <a:rPr kumimoji="0" lang="en-US" sz="33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kumimoji="0" lang="en-US" sz="3399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T Ramillas"/>
                <a:ea typeface="TT Ramillas"/>
                <a:cs typeface="TT Ramillas"/>
                <a:sym typeface="TT Ramillas"/>
              </a:rPr>
              <a:t>que</a:t>
            </a:r>
            <a:r>
              <a:rPr kumimoji="0" lang="en-US" sz="33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kumimoji="0" lang="en-US" sz="3399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T Ramillas"/>
                <a:ea typeface="TT Ramillas"/>
                <a:cs typeface="TT Ramillas"/>
                <a:sym typeface="TT Ramillas"/>
              </a:rPr>
              <a:t>refleja</a:t>
            </a:r>
            <a:r>
              <a:rPr kumimoji="0" lang="en-US" sz="33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T Ramillas"/>
                <a:ea typeface="TT Ramillas"/>
                <a:cs typeface="TT Ramillas"/>
                <a:sym typeface="TT Ramillas"/>
              </a:rPr>
              <a:t> la luz</a:t>
            </a:r>
          </a:p>
          <a:p>
            <a:pPr marL="0" marR="0" lvl="0" indent="0" algn="ctr" defTabSz="914400" rtl="0" eaLnBrk="1" fontAlgn="auto" latinLnBrk="0" hangingPunct="1">
              <a:lnSpc>
                <a:spcPts val="47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Amorfización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irreversible y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nunca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reportada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durante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compresión</a:t>
            </a:r>
            <a:endParaRPr lang="en-US" sz="3399" dirty="0">
              <a:solidFill>
                <a:srgbClr val="000000"/>
              </a:solidFill>
              <a:latin typeface="TT Ramillas"/>
              <a:ea typeface="TT Ramillas"/>
              <a:cs typeface="TT Ramillas"/>
              <a:sym typeface="TT Ramillas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44746986-198A-E965-4C13-5DE53A6D531B}"/>
              </a:ext>
            </a:extLst>
          </p:cNvPr>
          <p:cNvSpPr txBox="1"/>
          <p:nvPr/>
        </p:nvSpPr>
        <p:spPr>
          <a:xfrm>
            <a:off x="9829800" y="8494596"/>
            <a:ext cx="10011508" cy="154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34059" marR="0" lvl="1" indent="-367030" algn="l" defTabSz="914400" rtl="0" eaLnBrk="1" fontAlgn="auto" latinLnBrk="0" hangingPunct="1">
              <a:lnSpc>
                <a:spcPts val="594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399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T Ramillas"/>
                <a:ea typeface="TT Ramillas"/>
                <a:cs typeface="TT Ramillas"/>
                <a:sym typeface="TT Ramillas"/>
              </a:rPr>
              <a:t>Compresión</a:t>
            </a:r>
            <a:r>
              <a:rPr kumimoji="0" lang="en-US" sz="33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T Ramillas"/>
                <a:ea typeface="TT Ramillas"/>
                <a:cs typeface="TT Ramillas"/>
                <a:sym typeface="TT Ramillas"/>
              </a:rPr>
              <a:t> uniaxial </a:t>
            </a:r>
            <a:r>
              <a:rPr kumimoji="0" lang="en-US" sz="3399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T Ramillas"/>
                <a:ea typeface="TT Ramillas"/>
                <a:cs typeface="TT Ramillas"/>
                <a:sym typeface="TT Ramillas"/>
              </a:rPr>
              <a:t>como</a:t>
            </a:r>
            <a:r>
              <a:rPr kumimoji="0" lang="en-US" sz="33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T Ramillas"/>
                <a:ea typeface="TT Ramillas"/>
                <a:cs typeface="TT Ramillas"/>
                <a:sym typeface="TT Ramillas"/>
              </a:rPr>
              <a:t> forma de </a:t>
            </a:r>
            <a:r>
              <a:rPr kumimoji="0" lang="en-US" sz="3399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T Ramillas"/>
                <a:ea typeface="TT Ramillas"/>
                <a:cs typeface="TT Ramillas"/>
                <a:sym typeface="TT Ramillas"/>
              </a:rPr>
              <a:t>estabilizar</a:t>
            </a:r>
            <a:r>
              <a:rPr kumimoji="0" lang="en-US" sz="33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T Ramillas"/>
                <a:ea typeface="TT Ramillas"/>
                <a:cs typeface="TT Ramillas"/>
                <a:sym typeface="TT Ramillas"/>
              </a:rPr>
              <a:t> a-Si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15F32EB-3CE7-8A12-D856-56A3D0D8F402}"/>
              </a:ext>
            </a:extLst>
          </p:cNvPr>
          <p:cNvSpPr txBox="1"/>
          <p:nvPr/>
        </p:nvSpPr>
        <p:spPr>
          <a:xfrm>
            <a:off x="17297400" y="9763780"/>
            <a:ext cx="7040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>
                <a:latin typeface="TT Ramillas" panose="020B0604020202020204" charset="0"/>
              </a:rPr>
              <a:t>7/8</a:t>
            </a:r>
            <a:endParaRPr lang="es-ES" dirty="0">
              <a:latin typeface="TT Ramillas" panose="020B060402020202020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C9FE195-2CC8-140C-F311-CB9CE7BBAF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7200" y="160682"/>
            <a:ext cx="2438400" cy="97403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-1676400" y="495300"/>
            <a:ext cx="9410700" cy="592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 dirty="0" err="1">
                <a:solidFill>
                  <a:srgbClr val="000000"/>
                </a:solidFill>
                <a:latin typeface="TT Ramillas Heavy"/>
                <a:ea typeface="TT Ramillas Heavy"/>
                <a:cs typeface="TT Ramillas Heavy"/>
                <a:sym typeface="TT Ramillas Heavy"/>
              </a:rPr>
              <a:t>Perspectiva</a:t>
            </a:r>
            <a:r>
              <a:rPr lang="en-US" sz="3399" b="1" dirty="0">
                <a:solidFill>
                  <a:srgbClr val="000000"/>
                </a:solidFill>
                <a:latin typeface="TT Ramillas Heavy"/>
                <a:ea typeface="TT Ramillas Heavy"/>
                <a:cs typeface="TT Ramillas Heavy"/>
                <a:sym typeface="TT Ramillas Heavy"/>
              </a:rPr>
              <a:t> a </a:t>
            </a:r>
            <a:r>
              <a:rPr lang="en-US" sz="3399" b="1" dirty="0" err="1">
                <a:solidFill>
                  <a:srgbClr val="000000"/>
                </a:solidFill>
                <a:latin typeface="TT Ramillas Heavy"/>
                <a:ea typeface="TT Ramillas Heavy"/>
                <a:cs typeface="TT Ramillas Heavy"/>
                <a:sym typeface="TT Ramillas Heavy"/>
              </a:rPr>
              <a:t>futuro</a:t>
            </a:r>
            <a:endParaRPr lang="en-US" sz="3399" b="1" dirty="0">
              <a:solidFill>
                <a:srgbClr val="000000"/>
              </a:solidFill>
              <a:latin typeface="TT Ramillas Heavy"/>
              <a:ea typeface="TT Ramillas Heavy"/>
              <a:cs typeface="TT Ramillas Heavy"/>
              <a:sym typeface="TT Ramillas Heavy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1049CA4-9BED-8949-F003-7B7AB43394D5}"/>
              </a:ext>
            </a:extLst>
          </p:cNvPr>
          <p:cNvSpPr txBox="1"/>
          <p:nvPr/>
        </p:nvSpPr>
        <p:spPr>
          <a:xfrm>
            <a:off x="609600" y="1562100"/>
            <a:ext cx="17068800" cy="7940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s-ES" sz="3400" dirty="0">
              <a:latin typeface="TT Ramillas" panose="020B060402020202020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400" dirty="0">
                <a:latin typeface="TT Ramillas" panose="020B0604020202020204" charset="0"/>
              </a:rPr>
              <a:t>Extender el rango de tamaño estudiado: </a:t>
            </a:r>
            <a:r>
              <a:rPr lang="es-ES" sz="3400" dirty="0" err="1">
                <a:latin typeface="TT Ramillas" panose="020B0604020202020204" charset="0"/>
              </a:rPr>
              <a:t>QDs</a:t>
            </a:r>
            <a:r>
              <a:rPr lang="es-ES" sz="3400" dirty="0">
                <a:latin typeface="TT Ramillas" panose="020B0604020202020204" charset="0"/>
              </a:rPr>
              <a:t> y </a:t>
            </a:r>
            <a:r>
              <a:rPr lang="es-ES" sz="3400" dirty="0" err="1">
                <a:latin typeface="TT Ramillas" panose="020B0604020202020204" charset="0"/>
              </a:rPr>
              <a:t>NPs</a:t>
            </a:r>
            <a:r>
              <a:rPr lang="es-ES" sz="3400" dirty="0">
                <a:latin typeface="TT Ramillas" panose="020B0604020202020204" charset="0"/>
              </a:rPr>
              <a:t> de tamaño intermedio y mayores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3400" dirty="0">
              <a:latin typeface="TT Ramillas" panose="020B060402020202020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3400" dirty="0">
              <a:latin typeface="TT Ramillas" panose="020B060402020202020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3400" dirty="0">
              <a:latin typeface="TT Ramillas" panose="020B060402020202020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3400" dirty="0">
              <a:latin typeface="TT Ramillas" panose="020B060402020202020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400" dirty="0">
                <a:latin typeface="TT Ramillas" panose="020B0604020202020204" charset="0"/>
              </a:rPr>
              <a:t>Realizar experimentos en DAC bajo diferentes condiciones: Hidrostáticas, no hidrostáticas, rotacionales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3400" dirty="0">
              <a:latin typeface="TT Ramillas" panose="020B060402020202020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3400" dirty="0">
              <a:latin typeface="TT Ramillas" panose="020B060402020202020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3400" dirty="0">
              <a:latin typeface="TT Ramillas" panose="020B060402020202020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3400" dirty="0">
              <a:latin typeface="TT Ramillas" panose="020B060402020202020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400" dirty="0">
                <a:latin typeface="TT Ramillas" panose="020B0604020202020204" charset="0"/>
              </a:rPr>
              <a:t>Combinación de efectos de presión y temperatura dentro de la DAC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3400" dirty="0">
              <a:latin typeface="TT Ramillas" panose="020B060402020202020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849584A-B9CD-AD68-648E-E7113FBC56EF}"/>
              </a:ext>
            </a:extLst>
          </p:cNvPr>
          <p:cNvSpPr txBox="1"/>
          <p:nvPr/>
        </p:nvSpPr>
        <p:spPr>
          <a:xfrm>
            <a:off x="17297400" y="9763780"/>
            <a:ext cx="723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>
                <a:latin typeface="TT Ramillas" panose="020B0604020202020204" charset="0"/>
              </a:rPr>
              <a:t>8/8</a:t>
            </a:r>
            <a:endParaRPr lang="es-ES" dirty="0">
              <a:latin typeface="TT Ramillas" panose="020B060402020202020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D7D233F-B4B3-E9CE-F32F-4E5B31154C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7200" y="160682"/>
            <a:ext cx="2438400" cy="97403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E4E994-42BB-30E8-819E-E94700853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A522F9EB-1A73-1E5A-89D7-EF99F200F71C}"/>
              </a:ext>
            </a:extLst>
          </p:cNvPr>
          <p:cNvSpPr txBox="1"/>
          <p:nvPr/>
        </p:nvSpPr>
        <p:spPr>
          <a:xfrm>
            <a:off x="2348729" y="8431277"/>
            <a:ext cx="13590541" cy="1208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7029" lvl="1" algn="ctr">
              <a:lnSpc>
                <a:spcPts val="4759"/>
              </a:lnSpc>
            </a:pP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Paula Serrano Nava</a:t>
            </a:r>
          </a:p>
          <a:p>
            <a:pPr marL="367029" lvl="1" algn="ctr">
              <a:lnSpc>
                <a:spcPts val="4759"/>
              </a:lnSpc>
            </a:pP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Directores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: Álvaro Lobato Fernández y Fernando Izquierdo Ruiz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00B5C0E4-6D0D-1337-AD6D-89EE58F598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99" b="1"/>
          <a:stretch>
            <a:fillRect/>
          </a:stretch>
        </p:blipFill>
        <p:spPr>
          <a:xfrm>
            <a:off x="2424596" y="545083"/>
            <a:ext cx="13438806" cy="764641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D2E2FBC-696A-6736-A3C1-F06310DC53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7200" y="160682"/>
            <a:ext cx="2438400" cy="974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1548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CDBB89-4CBD-BAE4-D8D3-378A58197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F63D1A74-DBA2-6E07-7BF1-64D120B4B3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2999" y="3423137"/>
            <a:ext cx="3652492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908EB0EA-72A7-6892-6FC8-C2843BCECFE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5418385"/>
              </p:ext>
            </p:extLst>
          </p:nvPr>
        </p:nvGraphicFramePr>
        <p:xfrm>
          <a:off x="342096" y="2171700"/>
          <a:ext cx="16814628" cy="701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2" imgW="13538845" imgH="7016212" progId="Origin95.Graph">
                  <p:embed/>
                </p:oleObj>
              </mc:Choice>
              <mc:Fallback>
                <p:oleObj name="Graph" r:id="rId2" imgW="13538845" imgH="7016212" progId="Origin95.Graph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9279" b="10309"/>
                      <a:stretch>
                        <a:fillRect/>
                      </a:stretch>
                    </p:blipFill>
                    <p:spPr bwMode="auto">
                      <a:xfrm>
                        <a:off x="342096" y="2171700"/>
                        <a:ext cx="16814628" cy="7010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4">
            <a:extLst>
              <a:ext uri="{FF2B5EF4-FFF2-40B4-BE49-F238E27FC236}">
                <a16:creationId xmlns:a16="http://schemas.microsoft.com/office/drawing/2014/main" id="{79BD212A-BDBE-2A98-1DA7-C2FDA323B06F}"/>
              </a:ext>
            </a:extLst>
          </p:cNvPr>
          <p:cNvSpPr txBox="1"/>
          <p:nvPr/>
        </p:nvSpPr>
        <p:spPr>
          <a:xfrm>
            <a:off x="0" y="512430"/>
            <a:ext cx="7429500" cy="592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 dirty="0" err="1">
                <a:solidFill>
                  <a:srgbClr val="000000"/>
                </a:solidFill>
                <a:latin typeface="TT Ramillas Heavy"/>
                <a:ea typeface="TT Ramillas Heavy"/>
                <a:cs typeface="TT Ramillas Heavy"/>
                <a:sym typeface="TT Ramillas Heavy"/>
              </a:rPr>
              <a:t>Espectro</a:t>
            </a:r>
            <a:r>
              <a:rPr lang="en-US" sz="3399" b="1" dirty="0">
                <a:solidFill>
                  <a:srgbClr val="000000"/>
                </a:solidFill>
                <a:latin typeface="TT Ramillas Heavy"/>
                <a:ea typeface="TT Ramillas Heavy"/>
                <a:cs typeface="TT Ramillas Heavy"/>
                <a:sym typeface="TT Ramillas Heavy"/>
              </a:rPr>
              <a:t> Raman NPs 10/40 nm</a:t>
            </a:r>
          </a:p>
        </p:txBody>
      </p:sp>
    </p:spTree>
    <p:extLst>
      <p:ext uri="{BB962C8B-B14F-4D97-AF65-F5344CB8AC3E}">
        <p14:creationId xmlns:p14="http://schemas.microsoft.com/office/powerpoint/2010/main" val="33813807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uadroTexto 1">
                <a:extLst>
                  <a:ext uri="{FF2B5EF4-FFF2-40B4-BE49-F238E27FC236}">
                    <a16:creationId xmlns:a16="http://schemas.microsoft.com/office/drawing/2014/main" id="{438616AD-AF44-2EA2-B076-8AFD5ECA319A}"/>
                  </a:ext>
                </a:extLst>
              </p:cNvPr>
              <p:cNvSpPr txBox="1"/>
              <p:nvPr/>
            </p:nvSpPr>
            <p:spPr>
              <a:xfrm>
                <a:off x="0" y="7691136"/>
                <a:ext cx="18300699" cy="3147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39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Para sólido con simetría traslacional en Raman de primer orden (</a:t>
                </a:r>
                <a:r>
                  <a:rPr lang="el-GR" sz="39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Γ</a:t>
                </a:r>
                <a:r>
                  <a:rPr lang="es-ES" sz="39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):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s-ES" sz="39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s-ES" sz="39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s-ES" sz="39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𝐹𝑜𝑛</m:t>
                        </m:r>
                        <m:r>
                          <a:rPr lang="es-ES" sz="39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ó</m:t>
                        </m:r>
                        <m:r>
                          <a:rPr lang="es-ES" sz="39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r>
                      <a:rPr lang="es-ES" sz="39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s-ES" sz="39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s-ES" sz="39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s-ES" sz="39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sSub>
                          <m:sSubPr>
                            <m:ctrlPr>
                              <a:rPr lang="es-ES" sz="39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s-ES" sz="39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s-ES" sz="39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𝐹𝑜𝑛</m:t>
                            </m:r>
                            <m:r>
                              <a:rPr lang="es-ES" sz="39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ó</m:t>
                            </m:r>
                            <m:r>
                              <a:rPr lang="es-ES" sz="39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sub>
                        </m:sSub>
                      </m:den>
                    </m:f>
                    <m:r>
                      <a:rPr lang="es-ES" sz="39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s-ES" sz="39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s-ES" sz="39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s-ES" sz="39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es-ES" sz="39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den>
                    </m:f>
                    <m:r>
                      <a:rPr lang="es-ES" sz="39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≈0</m:t>
                    </m:r>
                  </m:oMath>
                </a14:m>
                <a:r>
                  <a:rPr lang="es-ES" sz="39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algn="ctr"/>
                <a:r>
                  <a:rPr lang="es-ES" sz="39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Para sólido de10 nm en Raman de primer orden: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sz="39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s-ES" sz="39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s-ES" sz="39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𝐹𝑜𝑛</m:t>
                        </m:r>
                        <m:r>
                          <a:rPr lang="es-ES" sz="39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ó</m:t>
                        </m:r>
                        <m:r>
                          <a:rPr lang="es-ES" sz="39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r>
                      <a:rPr lang="es-ES" sz="39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s-ES" sz="39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s-ES" sz="39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s-ES" sz="39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sSub>
                          <m:sSubPr>
                            <m:ctrlPr>
                              <a:rPr lang="es-ES" sz="39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s-ES" sz="39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s-ES" sz="39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𝐹𝑜𝑛</m:t>
                            </m:r>
                            <m:r>
                              <a:rPr lang="es-ES" sz="39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ó</m:t>
                            </m:r>
                            <m:r>
                              <a:rPr lang="es-ES" sz="39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sub>
                        </m:sSub>
                      </m:den>
                    </m:f>
                    <m:r>
                      <a:rPr lang="es-ES" sz="39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s-ES" sz="39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s-ES" sz="39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s-ES" sz="39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es-ES" sz="39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100 </m:t>
                        </m:r>
                        <m:r>
                          <a:rPr lang="es-ES" sz="3900" i="1">
                            <a:latin typeface="Cambria Math" panose="02040503050406030204" pitchFamily="18" charset="0"/>
                          </a:rPr>
                          <m:t>Å</m:t>
                        </m:r>
                      </m:den>
                    </m:f>
                    <m:r>
                      <a:rPr lang="es-ES" sz="39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≈0.06</m:t>
                    </m:r>
                  </m:oMath>
                </a14:m>
                <a:r>
                  <a:rPr lang="es-ES" sz="39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algn="ctr"/>
                <a:endParaRPr lang="es-ES" sz="39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CuadroTexto 1">
                <a:extLst>
                  <a:ext uri="{FF2B5EF4-FFF2-40B4-BE49-F238E27FC236}">
                    <a16:creationId xmlns:a16="http://schemas.microsoft.com/office/drawing/2014/main" id="{438616AD-AF44-2EA2-B076-8AFD5ECA31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691136"/>
                <a:ext cx="18300699" cy="3147913"/>
              </a:xfrm>
              <a:prstGeom prst="rect">
                <a:avLst/>
              </a:prstGeom>
              <a:blipFill>
                <a:blip r:embed="rId3"/>
                <a:stretch>
                  <a:fillRect t="-3488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n 7">
            <a:extLst>
              <a:ext uri="{FF2B5EF4-FFF2-40B4-BE49-F238E27FC236}">
                <a16:creationId xmlns:a16="http://schemas.microsoft.com/office/drawing/2014/main" id="{914AD90E-7AD5-961F-9AC8-7F9EF65BD8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95300"/>
            <a:ext cx="10969848" cy="69967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31659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7B89E9-8F94-91B0-50B9-1966C7741A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077AB53D-7AD0-12BA-DF7B-6E8392CE6F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2999" y="3423137"/>
            <a:ext cx="3652492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4803688-2172-217F-E37E-307A7D14C33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13"/>
          <a:stretch>
            <a:fillRect/>
          </a:stretch>
        </p:blipFill>
        <p:spPr>
          <a:xfrm>
            <a:off x="1110333" y="3238500"/>
            <a:ext cx="10537309" cy="4558391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B568183-9A03-3770-30B9-32E1825ECC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78333" y="3238500"/>
            <a:ext cx="5366668" cy="4722283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4BCCC05A-A861-273D-AFE0-AA699D9EE6A6}"/>
              </a:ext>
            </a:extLst>
          </p:cNvPr>
          <p:cNvSpPr txBox="1"/>
          <p:nvPr/>
        </p:nvSpPr>
        <p:spPr>
          <a:xfrm>
            <a:off x="685800" y="9652170"/>
            <a:ext cx="18833690" cy="3906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Kumar, R. &amp; Tanwar, M. Effect of some physical perturbations and their interplay on Raman spectral line shapes in silicon: A brief review. </a:t>
            </a:r>
            <a:r>
              <a:rPr lang="en-GB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J. Raman </a:t>
            </a:r>
            <a:r>
              <a:rPr lang="en-GB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Spectrosc</a:t>
            </a:r>
            <a:r>
              <a:rPr lang="en-GB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52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2100–2118 (2021).</a:t>
            </a:r>
            <a:endParaRPr lang="es-ES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4">
            <a:extLst>
              <a:ext uri="{FF2B5EF4-FFF2-40B4-BE49-F238E27FC236}">
                <a16:creationId xmlns:a16="http://schemas.microsoft.com/office/drawing/2014/main" id="{E5052819-B84E-E1AE-402A-9A592A8B2DE6}"/>
              </a:ext>
            </a:extLst>
          </p:cNvPr>
          <p:cNvSpPr txBox="1"/>
          <p:nvPr/>
        </p:nvSpPr>
        <p:spPr>
          <a:xfrm>
            <a:off x="2667000" y="2503614"/>
            <a:ext cx="2400300" cy="592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 dirty="0">
                <a:solidFill>
                  <a:srgbClr val="000000"/>
                </a:solidFill>
                <a:latin typeface="TT Ramillas Heavy"/>
                <a:ea typeface="TT Ramillas Heavy"/>
                <a:cs typeface="TT Ramillas Heavy"/>
                <a:sym typeface="TT Ramillas Heavy"/>
              </a:rPr>
              <a:t>Bulk</a:t>
            </a:r>
          </a:p>
        </p:txBody>
      </p:sp>
      <p:sp>
        <p:nvSpPr>
          <p:cNvPr id="18" name="TextBox 4">
            <a:extLst>
              <a:ext uri="{FF2B5EF4-FFF2-40B4-BE49-F238E27FC236}">
                <a16:creationId xmlns:a16="http://schemas.microsoft.com/office/drawing/2014/main" id="{52C15BE2-E8C9-1B6F-E3DE-C4376DA79C00}"/>
              </a:ext>
            </a:extLst>
          </p:cNvPr>
          <p:cNvSpPr txBox="1"/>
          <p:nvPr/>
        </p:nvSpPr>
        <p:spPr>
          <a:xfrm>
            <a:off x="7943850" y="2503614"/>
            <a:ext cx="2400300" cy="592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 dirty="0">
                <a:solidFill>
                  <a:srgbClr val="000000"/>
                </a:solidFill>
                <a:latin typeface="TT Ramillas Heavy"/>
                <a:ea typeface="TT Ramillas Heavy"/>
                <a:cs typeface="TT Ramillas Heavy"/>
                <a:sym typeface="TT Ramillas Heavy"/>
              </a:rPr>
              <a:t>PCM</a:t>
            </a:r>
          </a:p>
        </p:txBody>
      </p:sp>
      <p:sp>
        <p:nvSpPr>
          <p:cNvPr id="20" name="TextBox 4">
            <a:extLst>
              <a:ext uri="{FF2B5EF4-FFF2-40B4-BE49-F238E27FC236}">
                <a16:creationId xmlns:a16="http://schemas.microsoft.com/office/drawing/2014/main" id="{FD70A7F3-E0A7-6254-91A3-A146F9FDA408}"/>
              </a:ext>
            </a:extLst>
          </p:cNvPr>
          <p:cNvSpPr txBox="1"/>
          <p:nvPr/>
        </p:nvSpPr>
        <p:spPr>
          <a:xfrm>
            <a:off x="12344400" y="2403201"/>
            <a:ext cx="4583723" cy="592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 dirty="0" err="1">
                <a:solidFill>
                  <a:srgbClr val="000000"/>
                </a:solidFill>
                <a:latin typeface="TT Ramillas Heavy"/>
                <a:ea typeface="TT Ramillas Heavy"/>
                <a:cs typeface="TT Ramillas Heavy"/>
                <a:sym typeface="TT Ramillas Heavy"/>
              </a:rPr>
              <a:t>Fantum</a:t>
            </a:r>
            <a:r>
              <a:rPr lang="en-US" sz="3399" b="1" dirty="0">
                <a:solidFill>
                  <a:srgbClr val="000000"/>
                </a:solidFill>
                <a:latin typeface="TT Ramillas Heavy"/>
                <a:ea typeface="TT Ramillas Heavy"/>
                <a:cs typeface="TT Ramillas Heavy"/>
                <a:sym typeface="TT Ramillas Heavy"/>
              </a:rPr>
              <a:t> (</a:t>
            </a:r>
            <a:r>
              <a:rPr lang="en-US" sz="3399" b="1" i="1" dirty="0">
                <a:solidFill>
                  <a:srgbClr val="000000"/>
                </a:solidFill>
                <a:latin typeface="TT Ramillas Heavy"/>
                <a:ea typeface="TT Ramillas Heavy"/>
                <a:cs typeface="TT Ramillas Heavy"/>
                <a:sym typeface="TT Ramillas Heavy"/>
              </a:rPr>
              <a:t>n</a:t>
            </a:r>
            <a:r>
              <a:rPr lang="en-US" sz="3399" b="1" dirty="0">
                <a:solidFill>
                  <a:srgbClr val="000000"/>
                </a:solidFill>
                <a:latin typeface="TT Ramillas Heavy"/>
                <a:ea typeface="TT Ramillas Heavy"/>
                <a:cs typeface="TT Ramillas Heavy"/>
                <a:sym typeface="TT Ramillas Heavy"/>
              </a:rPr>
              <a:t>-doped)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F2D72B-F636-DF55-FE3E-5DC82731633A}"/>
              </a:ext>
            </a:extLst>
          </p:cNvPr>
          <p:cNvSpPr txBox="1"/>
          <p:nvPr/>
        </p:nvSpPr>
        <p:spPr>
          <a:xfrm>
            <a:off x="-1123950" y="495300"/>
            <a:ext cx="9982200" cy="592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 dirty="0" err="1">
                <a:solidFill>
                  <a:srgbClr val="000000"/>
                </a:solidFill>
                <a:latin typeface="TT Ramillas Heavy"/>
                <a:ea typeface="TT Ramillas Heavy"/>
                <a:cs typeface="TT Ramillas Heavy"/>
                <a:sym typeface="TT Ramillas Heavy"/>
              </a:rPr>
              <a:t>Diferentes</a:t>
            </a:r>
            <a:r>
              <a:rPr lang="en-US" sz="3399" b="1" dirty="0">
                <a:solidFill>
                  <a:srgbClr val="000000"/>
                </a:solidFill>
                <a:latin typeface="TT Ramillas Heavy"/>
                <a:ea typeface="TT Ramillas Heavy"/>
                <a:cs typeface="TT Ramillas Heavy"/>
                <a:sym typeface="TT Ramillas Heavy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TT Ramillas Heavy"/>
                <a:ea typeface="TT Ramillas Heavy"/>
                <a:cs typeface="TT Ramillas Heavy"/>
                <a:sym typeface="TT Ramillas Heavy"/>
              </a:rPr>
              <a:t>perfiles</a:t>
            </a:r>
            <a:r>
              <a:rPr lang="en-US" sz="3399" b="1" dirty="0">
                <a:solidFill>
                  <a:srgbClr val="000000"/>
                </a:solidFill>
                <a:latin typeface="TT Ramillas Heavy"/>
                <a:ea typeface="TT Ramillas Heavy"/>
                <a:cs typeface="TT Ramillas Heavy"/>
                <a:sym typeface="TT Ramillas Heavy"/>
              </a:rPr>
              <a:t> de </a:t>
            </a:r>
            <a:r>
              <a:rPr lang="en-US" sz="3399" b="1" dirty="0" err="1">
                <a:solidFill>
                  <a:srgbClr val="000000"/>
                </a:solidFill>
                <a:latin typeface="TT Ramillas Heavy"/>
                <a:ea typeface="TT Ramillas Heavy"/>
                <a:cs typeface="TT Ramillas Heavy"/>
                <a:sym typeface="TT Ramillas Heavy"/>
              </a:rPr>
              <a:t>banda</a:t>
            </a:r>
            <a:endParaRPr lang="en-US" sz="3399" b="1" dirty="0">
              <a:solidFill>
                <a:srgbClr val="000000"/>
              </a:solidFill>
              <a:latin typeface="TT Ramillas Heavy"/>
              <a:ea typeface="TT Ramillas Heavy"/>
              <a:cs typeface="TT Ramillas Heavy"/>
              <a:sym typeface="TT Ramillas Heavy"/>
            </a:endParaRPr>
          </a:p>
        </p:txBody>
      </p:sp>
    </p:spTree>
    <p:extLst>
      <p:ext uri="{BB962C8B-B14F-4D97-AF65-F5344CB8AC3E}">
        <p14:creationId xmlns:p14="http://schemas.microsoft.com/office/powerpoint/2010/main" val="4784702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1028700" y="448310"/>
            <a:ext cx="5451685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  <a:spcBef>
                <a:spcPct val="0"/>
              </a:spcBef>
            </a:pPr>
            <a:r>
              <a:rPr lang="en-US" sz="3399" b="1">
                <a:solidFill>
                  <a:srgbClr val="000000"/>
                </a:solidFill>
                <a:latin typeface="TT Ramillas Heavy"/>
                <a:ea typeface="TT Ramillas Heavy"/>
                <a:cs typeface="TT Ramillas Heavy"/>
                <a:sym typeface="TT Ramillas Heavy"/>
              </a:rPr>
              <a:t>Calibración de la presión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1519592"/>
            <a:ext cx="9725984" cy="36702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Rubí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bajo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estrés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uniaxial: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Deformación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,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distorsión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y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ensanchamiento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de la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banda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R1.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Dificultad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para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determinar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la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presión</a:t>
            </a:r>
            <a:endParaRPr lang="en-US" sz="3399" dirty="0">
              <a:solidFill>
                <a:srgbClr val="000000"/>
              </a:solidFill>
              <a:latin typeface="TT Ramillas"/>
              <a:ea typeface="TT Ramillas"/>
              <a:cs typeface="TT Ramillas"/>
              <a:sym typeface="TT Ramillas"/>
            </a:endParaRPr>
          </a:p>
          <a:p>
            <a:pPr algn="l">
              <a:lnSpc>
                <a:spcPts val="4759"/>
              </a:lnSpc>
            </a:pPr>
            <a:endParaRPr lang="en-US" sz="3399" dirty="0">
              <a:solidFill>
                <a:srgbClr val="000000"/>
              </a:solidFill>
              <a:latin typeface="TT Ramillas"/>
              <a:ea typeface="TT Ramillas"/>
              <a:cs typeface="TT Ramillas"/>
              <a:sym typeface="TT Ramillas"/>
            </a:endParaRP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Seguimiento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del modo LO del diamante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comprimido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en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la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interfase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i="1" dirty="0">
                <a:solidFill>
                  <a:srgbClr val="000000"/>
                </a:solidFill>
                <a:latin typeface="TT Ramillas Italics"/>
                <a:ea typeface="TT Ramillas Italics"/>
                <a:cs typeface="TT Ramillas Italics"/>
                <a:sym typeface="TT Ramillas Italics"/>
              </a:rPr>
              <a:t>culet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-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muestra</a:t>
            </a:r>
            <a:endParaRPr lang="en-US" sz="3399" dirty="0">
              <a:solidFill>
                <a:srgbClr val="000000"/>
              </a:solidFill>
              <a:latin typeface="TT Ramillas"/>
              <a:ea typeface="TT Ramillas"/>
              <a:cs typeface="TT Ramillas"/>
              <a:sym typeface="TT Ramillas"/>
            </a:endParaRP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04B30433-8926-2A3A-114E-F8AC4774D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4684" y="800099"/>
            <a:ext cx="4026717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79F1BE4D-3539-9E3F-C623-B9B2124C91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0418637"/>
              </p:ext>
            </p:extLst>
          </p:nvPr>
        </p:nvGraphicFramePr>
        <p:xfrm>
          <a:off x="11505855" y="440690"/>
          <a:ext cx="6450815" cy="56721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2" imgW="9130218" imgH="8620878" progId="Origin95.Graph">
                  <p:embed/>
                </p:oleObj>
              </mc:Choice>
              <mc:Fallback>
                <p:oleObj name="Graph" r:id="rId2" imgW="9130218" imgH="8620878" progId="Origin95.Graph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6598" r="8771" b="7924"/>
                      <a:stretch>
                        <a:fillRect/>
                      </a:stretch>
                    </p:blipFill>
                    <p:spPr bwMode="auto">
                      <a:xfrm>
                        <a:off x="11505855" y="440690"/>
                        <a:ext cx="6450815" cy="567213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6">
            <a:extLst>
              <a:ext uri="{FF2B5EF4-FFF2-40B4-BE49-F238E27FC236}">
                <a16:creationId xmlns:a16="http://schemas.microsoft.com/office/drawing/2014/main" id="{B01E7E88-98F6-01F3-AE2C-9DF7992A48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2D19ED38-91A2-B5E1-04CA-EE5F322424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0623566"/>
              </p:ext>
            </p:extLst>
          </p:nvPr>
        </p:nvGraphicFramePr>
        <p:xfrm>
          <a:off x="6324600" y="5263654"/>
          <a:ext cx="6495466" cy="50233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4" imgW="11169144" imgH="8247888" progId="Origin95.Graph">
                  <p:embed/>
                </p:oleObj>
              </mc:Choice>
              <mc:Fallback>
                <p:oleObj name="Graph" r:id="rId4" imgW="11169144" imgH="8247888" progId="Origin95.Graph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8281" t="2162" r="7001" b="8754"/>
                      <a:stretch>
                        <a:fillRect/>
                      </a:stretch>
                    </p:blipFill>
                    <p:spPr bwMode="auto">
                      <a:xfrm>
                        <a:off x="6324600" y="5263654"/>
                        <a:ext cx="6495466" cy="502334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95C431D6-0BBF-013D-7C1F-07E084ED15B2}"/>
                  </a:ext>
                </a:extLst>
              </p:cNvPr>
              <p:cNvSpPr txBox="1"/>
              <p:nvPr/>
            </p:nvSpPr>
            <p:spPr>
              <a:xfrm>
                <a:off x="494987" y="6819900"/>
                <a:ext cx="543432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3200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s-ES" sz="3200" i="1">
                              <a:latin typeface="Cambria Math" panose="02040503050406030204" pitchFamily="18" charset="0"/>
                            </a:rPr>
                            <m:t>𝐿𝑂</m:t>
                          </m:r>
                        </m:sub>
                      </m:sSub>
                      <m:r>
                        <a:rPr lang="es-ES" sz="3200" i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s-E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3200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s-ES" sz="3200" i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s-ES" sz="3200" i="0">
                          <a:latin typeface="Cambria Math" panose="02040503050406030204" pitchFamily="18" charset="0"/>
                        </a:rPr>
                        <m:t>=0.16·</m:t>
                      </m:r>
                      <m:sSub>
                        <m:sSubPr>
                          <m:ctrlPr>
                            <a:rPr lang="es-E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32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s-ES" sz="320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</m:oMath>
                  </m:oMathPara>
                </a14:m>
                <a:endParaRPr lang="es-ES" sz="3200" dirty="0"/>
              </a:p>
            </p:txBody>
          </p:sp>
        </mc:Choice>
        <mc:Fallback xmlns="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95C431D6-0BBF-013D-7C1F-07E084ED15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987" y="6819900"/>
                <a:ext cx="5434323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F8CE0B-F899-8735-9F2B-62B9D942A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387EDCC9-6740-8F6B-B412-E86857F1A699}"/>
              </a:ext>
            </a:extLst>
          </p:cNvPr>
          <p:cNvSpPr txBox="1"/>
          <p:nvPr/>
        </p:nvSpPr>
        <p:spPr>
          <a:xfrm>
            <a:off x="988993" y="448310"/>
            <a:ext cx="1489115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>
                <a:solidFill>
                  <a:srgbClr val="000000"/>
                </a:solidFill>
                <a:latin typeface="TT Ramillas Heavy"/>
                <a:ea typeface="TT Ramillas Heavy"/>
                <a:cs typeface="TT Ramillas Heavy"/>
                <a:sym typeface="TT Ramillas Heavy"/>
              </a:rPr>
              <a:t>Si bulk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CD755EDE-6F89-4EF0-5F8C-A47505FBCADB}"/>
              </a:ext>
            </a:extLst>
          </p:cNvPr>
          <p:cNvSpPr txBox="1"/>
          <p:nvPr/>
        </p:nvSpPr>
        <p:spPr>
          <a:xfrm>
            <a:off x="555430" y="1218883"/>
            <a:ext cx="13590541" cy="1780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Fotovoltaico por excelencia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Estructura cúbica tipo diamante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Band-gap indirecto 1.2 eV: Limita su capacidad de conversión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4BAF97F-3AB4-BAE5-F9C0-218B63E697B5}"/>
              </a:ext>
            </a:extLst>
          </p:cNvPr>
          <p:cNvSpPr txBox="1"/>
          <p:nvPr/>
        </p:nvSpPr>
        <p:spPr>
          <a:xfrm>
            <a:off x="17297400" y="9763780"/>
            <a:ext cx="6575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>
                <a:latin typeface="TT Ramillas" panose="020B0604020202020204" charset="0"/>
              </a:rPr>
              <a:t>1/8</a:t>
            </a:r>
            <a:endParaRPr lang="es-ES" dirty="0">
              <a:latin typeface="TT Ramillas" panose="020B060402020202020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34CA06A-FFD6-8DBA-B47B-987416FB1D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7200" y="160682"/>
            <a:ext cx="2438400" cy="974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328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5D55B2-3A0A-B3EE-0EAF-3FDD72973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62C4996C-2366-7BDA-2870-82FF453594F4}"/>
              </a:ext>
            </a:extLst>
          </p:cNvPr>
          <p:cNvSpPr txBox="1"/>
          <p:nvPr/>
        </p:nvSpPr>
        <p:spPr>
          <a:xfrm>
            <a:off x="1028700" y="448310"/>
            <a:ext cx="5451685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  <a:spcBef>
                <a:spcPct val="0"/>
              </a:spcBef>
            </a:pPr>
            <a:r>
              <a:rPr lang="en-US" sz="3399" b="1">
                <a:solidFill>
                  <a:srgbClr val="000000"/>
                </a:solidFill>
                <a:latin typeface="TT Ramillas Heavy"/>
                <a:ea typeface="TT Ramillas Heavy"/>
                <a:cs typeface="TT Ramillas Heavy"/>
                <a:sym typeface="TT Ramillas Heavy"/>
              </a:rPr>
              <a:t>Calibración de la presión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D569DC1-92B6-6169-08F3-2538F5B8730B}"/>
              </a:ext>
            </a:extLst>
          </p:cNvPr>
          <p:cNvSpPr txBox="1"/>
          <p:nvPr/>
        </p:nvSpPr>
        <p:spPr>
          <a:xfrm>
            <a:off x="240785" y="1515109"/>
            <a:ext cx="9725984" cy="2439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Rubí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bajo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estrés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uniaxial: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Deformación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,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distorsión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y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ensanchamiento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de la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banda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R1.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Dificultad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para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determinar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la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presión</a:t>
            </a:r>
            <a:endParaRPr lang="en-US" sz="3399" dirty="0">
              <a:solidFill>
                <a:srgbClr val="000000"/>
              </a:solidFill>
              <a:latin typeface="TT Ramillas"/>
              <a:ea typeface="TT Ramillas"/>
              <a:cs typeface="TT Ramillas"/>
              <a:sym typeface="TT Ramillas"/>
            </a:endParaRPr>
          </a:p>
          <a:p>
            <a:pPr algn="l">
              <a:lnSpc>
                <a:spcPts val="4759"/>
              </a:lnSpc>
            </a:pPr>
            <a:endParaRPr lang="en-US" sz="3399" dirty="0">
              <a:solidFill>
                <a:srgbClr val="000000"/>
              </a:solidFill>
              <a:latin typeface="TT Ramillas"/>
              <a:ea typeface="TT Ramillas"/>
              <a:cs typeface="TT Ramillas"/>
              <a:sym typeface="TT Ramillas"/>
            </a:endParaRP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E0918941-E03F-B81A-CD34-54D8520D8B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EE2D0AB-A79B-502C-E3DF-A81B9EC07D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7646" y="2702435"/>
            <a:ext cx="8534400" cy="6366133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919817C5-B7B7-E924-F96C-E9048C49FD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139" y="3954238"/>
            <a:ext cx="9725984" cy="5469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1430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028700" y="1370310"/>
            <a:ext cx="14331229" cy="30546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Análisis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Fantum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: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Efecto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de la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compresión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uniaxial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en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Si-NPs de 10 nm</a:t>
            </a:r>
          </a:p>
          <a:p>
            <a:pPr algn="ctr">
              <a:lnSpc>
                <a:spcPts val="4759"/>
              </a:lnSpc>
            </a:pPr>
            <a:endParaRPr lang="en-US" sz="3399" b="1" dirty="0">
              <a:solidFill>
                <a:srgbClr val="000000"/>
              </a:solidFill>
              <a:latin typeface="TT Ramillas Bold"/>
              <a:ea typeface="TT Ramillas Bold"/>
              <a:cs typeface="TT Ramillas Bold"/>
              <a:sym typeface="TT Ramillas Bold"/>
            </a:endParaRP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Análisis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de la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distorsión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del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ángulo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de enlace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mediante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dos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métodos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: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Frecuencia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y FWHM</a:t>
            </a:r>
          </a:p>
          <a:p>
            <a:pPr algn="ctr">
              <a:lnSpc>
                <a:spcPts val="4759"/>
              </a:lnSpc>
            </a:pPr>
            <a:endParaRPr lang="en-US" sz="3399" dirty="0">
              <a:solidFill>
                <a:srgbClr val="000000"/>
              </a:solidFill>
              <a:latin typeface="TT Ramillas"/>
              <a:ea typeface="TT Ramillas"/>
              <a:cs typeface="TT Ramillas"/>
              <a:sym typeface="TT Ramilla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9607318" y="4679867"/>
            <a:ext cx="8372827" cy="22115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5949"/>
              </a:lnSpc>
              <a:buFont typeface="Arial"/>
              <a:buChar char="•"/>
            </a:pP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Prácticamente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constante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hasta 8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GPa</a:t>
            </a:r>
            <a:endParaRPr lang="en-US" sz="3399" dirty="0">
              <a:solidFill>
                <a:srgbClr val="000000"/>
              </a:solidFill>
              <a:latin typeface="TT Ramillas"/>
              <a:ea typeface="TT Ramillas"/>
              <a:cs typeface="TT Ramillas"/>
              <a:sym typeface="TT Ramillas"/>
            </a:endParaRPr>
          </a:p>
          <a:p>
            <a:pPr marL="734059" lvl="1" indent="-367030" algn="l">
              <a:lnSpc>
                <a:spcPts val="5949"/>
              </a:lnSpc>
              <a:buFont typeface="Arial"/>
              <a:buChar char="•"/>
            </a:pP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Transformación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de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cristalino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a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amorfo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sin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densificar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la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estructura</a:t>
            </a:r>
            <a:endParaRPr lang="en-US" sz="3399" dirty="0">
              <a:solidFill>
                <a:srgbClr val="000000"/>
              </a:solidFill>
              <a:latin typeface="TT Ramillas"/>
              <a:ea typeface="TT Ramillas"/>
              <a:cs typeface="TT Ramillas"/>
              <a:sym typeface="TT Ramillas"/>
            </a:endParaRP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048AEBB3-6F71-D672-AAD0-B338D520CC79}"/>
              </a:ext>
            </a:extLst>
          </p:cNvPr>
          <p:cNvSpPr txBox="1"/>
          <p:nvPr/>
        </p:nvSpPr>
        <p:spPr>
          <a:xfrm>
            <a:off x="1028700" y="448310"/>
            <a:ext cx="2400300" cy="592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 dirty="0" err="1">
                <a:solidFill>
                  <a:srgbClr val="000000"/>
                </a:solidFill>
                <a:latin typeface="TT Ramillas Heavy"/>
                <a:ea typeface="TT Ramillas Heavy"/>
                <a:cs typeface="TT Ramillas Heavy"/>
                <a:sym typeface="TT Ramillas Heavy"/>
              </a:rPr>
              <a:t>Resultados</a:t>
            </a:r>
            <a:endParaRPr lang="en-US" sz="3399" b="1" dirty="0">
              <a:solidFill>
                <a:srgbClr val="000000"/>
              </a:solidFill>
              <a:latin typeface="TT Ramillas Heavy"/>
              <a:ea typeface="TT Ramillas Heavy"/>
              <a:cs typeface="TT Ramillas Heavy"/>
              <a:sym typeface="TT Ramillas Heavy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0D24C46A-EA6F-F0D8-E576-6D0802DA91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174" y="3978591"/>
            <a:ext cx="4977622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85A179F0-6D5A-7607-49BB-70F71C8B3A9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7261980"/>
              </p:ext>
            </p:extLst>
          </p:nvPr>
        </p:nvGraphicFramePr>
        <p:xfrm>
          <a:off x="771173" y="4024310"/>
          <a:ext cx="8836145" cy="58677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2" imgW="9385932" imgH="6545403" progId="Origin95.Graph">
                  <p:embed/>
                </p:oleObj>
              </mc:Choice>
              <mc:Fallback>
                <p:oleObj name="Graph" r:id="rId2" imgW="9385932" imgH="6545403" progId="Origin95.Graph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8450" t="12416" r="11267" b="11745"/>
                      <a:stretch>
                        <a:fillRect/>
                      </a:stretch>
                    </p:blipFill>
                    <p:spPr bwMode="auto">
                      <a:xfrm>
                        <a:off x="771173" y="4024310"/>
                        <a:ext cx="8836145" cy="586771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028700" y="1370310"/>
            <a:ext cx="14331229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Análisis Fantum: Efecto de la compresión uniaxial en Si-NPs de 10 nm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2149436"/>
            <a:ext cx="16230600" cy="72000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6289"/>
              </a:lnSpc>
              <a:buFont typeface="Arial"/>
              <a:buChar char="•"/>
            </a:pP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Experimentos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mayoritariamente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realizados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en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condiciones</a:t>
            </a:r>
            <a:r>
              <a:rPr lang="en-US" sz="3399" b="1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hidrostáticas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de P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en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Si bulk, formas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nanoestructuradas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y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en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no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hidrostático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usando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métodos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de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caracterización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distintos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a la </a:t>
            </a:r>
            <a:r>
              <a:rPr lang="en-US" sz="3399" b="1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espectroscopía</a:t>
            </a:r>
            <a:r>
              <a:rPr lang="en-US" sz="3399" b="1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Raman</a:t>
            </a:r>
          </a:p>
          <a:p>
            <a:pPr marL="734059" lvl="1" indent="-367030" algn="l">
              <a:lnSpc>
                <a:spcPts val="6289"/>
              </a:lnSpc>
              <a:buFont typeface="Arial"/>
              <a:buChar char="•"/>
            </a:pP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Estudios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en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uniaxial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en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Si bulk: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nanoindentación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y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otras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formas de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ejercer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P no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equivalentes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a la DAC</a:t>
            </a:r>
          </a:p>
          <a:p>
            <a:pPr marL="734059" lvl="1" indent="-367030" algn="l">
              <a:lnSpc>
                <a:spcPts val="6289"/>
              </a:lnSpc>
              <a:buFont typeface="Arial"/>
              <a:buChar char="•"/>
            </a:pP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Un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único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estudio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uniaxial de Si-NPs de 9 nm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en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DAC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perforando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agujero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en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un </a:t>
            </a:r>
            <a:r>
              <a:rPr lang="en-US" sz="3399" i="1" dirty="0">
                <a:solidFill>
                  <a:srgbClr val="000000"/>
                </a:solidFill>
                <a:latin typeface="TT Ramillas Italics"/>
                <a:ea typeface="TT Ramillas Italics"/>
                <a:cs typeface="TT Ramillas Italics"/>
                <a:sym typeface="TT Ramillas Italics"/>
              </a:rPr>
              <a:t>gasket</a:t>
            </a:r>
          </a:p>
          <a:p>
            <a:pPr marL="734059" lvl="1" indent="-367030" algn="l">
              <a:lnSpc>
                <a:spcPts val="6289"/>
              </a:lnSpc>
              <a:buFont typeface="Arial"/>
              <a:buChar char="•"/>
            </a:pP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Un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único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estudio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de Si bulk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dopado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y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orientado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que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evalúa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Fano bajo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presión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uniaxial (sin DAC)</a:t>
            </a: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B3B839FA-5BD6-A855-4DF5-615CD36C7A89}"/>
              </a:ext>
            </a:extLst>
          </p:cNvPr>
          <p:cNvSpPr txBox="1"/>
          <p:nvPr/>
        </p:nvSpPr>
        <p:spPr>
          <a:xfrm>
            <a:off x="1028700" y="448310"/>
            <a:ext cx="2400300" cy="592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 dirty="0" err="1">
                <a:solidFill>
                  <a:srgbClr val="000000"/>
                </a:solidFill>
                <a:latin typeface="TT Ramillas Heavy"/>
                <a:ea typeface="TT Ramillas Heavy"/>
                <a:cs typeface="TT Ramillas Heavy"/>
                <a:sym typeface="TT Ramillas Heavy"/>
              </a:rPr>
              <a:t>Resultados</a:t>
            </a:r>
            <a:endParaRPr lang="en-US" sz="3399" b="1" dirty="0">
              <a:solidFill>
                <a:srgbClr val="000000"/>
              </a:solidFill>
              <a:latin typeface="TT Ramillas Heavy"/>
              <a:ea typeface="TT Ramillas Heavy"/>
              <a:cs typeface="TT Ramillas Heavy"/>
              <a:sym typeface="TT Ramillas Heavy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448310"/>
            <a:ext cx="2400300" cy="592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 dirty="0" err="1">
                <a:solidFill>
                  <a:srgbClr val="000000"/>
                </a:solidFill>
                <a:latin typeface="TT Ramillas Heavy"/>
                <a:ea typeface="TT Ramillas Heavy"/>
                <a:cs typeface="TT Ramillas Heavy"/>
                <a:sym typeface="TT Ramillas Heavy"/>
              </a:rPr>
              <a:t>Resultados</a:t>
            </a:r>
            <a:endParaRPr lang="en-US" sz="3399" b="1" dirty="0">
              <a:solidFill>
                <a:srgbClr val="000000"/>
              </a:solidFill>
              <a:latin typeface="TT Ramillas Heavy"/>
              <a:ea typeface="TT Ramillas Heavy"/>
              <a:cs typeface="TT Ramillas Heavy"/>
              <a:sym typeface="TT Ramillas Heavy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28700" y="1370310"/>
            <a:ext cx="13629088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Análisis Fantum: Efecto de la temperatura en Si-NPs de 10 y 40 nm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2292311"/>
            <a:ext cx="16230600" cy="1208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Estudio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de Fano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inducido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por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temperatura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en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nanoestructuras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poco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estudiado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,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mayoritariamente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en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NWs, NPs de gran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tamaño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, QDs y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sistemas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i="1" dirty="0">
                <a:solidFill>
                  <a:srgbClr val="000000"/>
                </a:solidFill>
                <a:latin typeface="TT Ramillas Italics"/>
                <a:ea typeface="TT Ramillas Italics"/>
                <a:cs typeface="TT Ramillas Italics"/>
                <a:sym typeface="TT Ramillas Italics"/>
              </a:rPr>
              <a:t>n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- y </a:t>
            </a:r>
            <a:r>
              <a:rPr lang="en-US" sz="3399" i="1" dirty="0">
                <a:solidFill>
                  <a:srgbClr val="000000"/>
                </a:solidFill>
                <a:latin typeface="TT Ramillas Italics"/>
                <a:ea typeface="TT Ramillas Italics"/>
                <a:cs typeface="TT Ramillas Italics"/>
                <a:sym typeface="TT Ramillas Italics"/>
              </a:rPr>
              <a:t>p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-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dopados</a:t>
            </a:r>
            <a:endParaRPr lang="en-US" sz="3399" dirty="0">
              <a:solidFill>
                <a:srgbClr val="000000"/>
              </a:solidFill>
              <a:latin typeface="TT Ramillas"/>
              <a:ea typeface="TT Ramillas"/>
              <a:cs typeface="TT Ramillas"/>
              <a:sym typeface="TT Ramilla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028700" y="448310"/>
            <a:ext cx="2400300" cy="592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 dirty="0" err="1">
                <a:solidFill>
                  <a:srgbClr val="000000"/>
                </a:solidFill>
                <a:latin typeface="TT Ramillas Heavy"/>
                <a:ea typeface="TT Ramillas Heavy"/>
                <a:cs typeface="TT Ramillas Heavy"/>
                <a:sym typeface="TT Ramillas Heavy"/>
              </a:rPr>
              <a:t>Resultados</a:t>
            </a:r>
            <a:endParaRPr lang="en-US" sz="3399" b="1" dirty="0">
              <a:solidFill>
                <a:srgbClr val="000000"/>
              </a:solidFill>
              <a:latin typeface="TT Ramillas Heavy"/>
              <a:ea typeface="TT Ramillas Heavy"/>
              <a:cs typeface="TT Ramillas Heavy"/>
              <a:sym typeface="TT Ramillas Heavy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1370310"/>
            <a:ext cx="13629088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Análisis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Fantum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: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Efecto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de la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temperatura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en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Si-NPs de 10 y 40 nm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906000" y="4928786"/>
            <a:ext cx="9112091" cy="2439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Shift,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ensanchamiento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y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asimetría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sistemáticos</a:t>
            </a:r>
            <a:endParaRPr lang="en-US" sz="3399" dirty="0">
              <a:solidFill>
                <a:srgbClr val="000000"/>
              </a:solidFill>
              <a:latin typeface="TT Ramillas"/>
              <a:ea typeface="TT Ramillas"/>
              <a:cs typeface="TT Ramillas"/>
              <a:sym typeface="TT Ramillas"/>
            </a:endParaRPr>
          </a:p>
          <a:p>
            <a:pPr algn="ctr">
              <a:lnSpc>
                <a:spcPts val="4759"/>
              </a:lnSpc>
            </a:pPr>
            <a:endParaRPr lang="en-US" sz="3399" dirty="0">
              <a:solidFill>
                <a:srgbClr val="000000"/>
              </a:solidFill>
              <a:latin typeface="TT Ramillas"/>
              <a:ea typeface="TT Ramillas"/>
              <a:cs typeface="TT Ramillas"/>
              <a:sym typeface="TT Ramillas"/>
            </a:endParaRP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Estimación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de T: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Balkanski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i="1" dirty="0">
                <a:solidFill>
                  <a:srgbClr val="000000"/>
                </a:solidFill>
                <a:latin typeface="TT Ramillas Italics"/>
                <a:ea typeface="TT Ramillas Italics"/>
                <a:cs typeface="TT Ramillas Italics"/>
                <a:sym typeface="TT Ramillas Italics"/>
              </a:rPr>
              <a:t>et al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.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6323D894-AC36-D368-16BF-BB6115ADEA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951" y="4781163"/>
            <a:ext cx="34261813" cy="48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A4671325-729F-4FF8-D1E5-6CBE719B7B2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2752942"/>
              </p:ext>
            </p:extLst>
          </p:nvPr>
        </p:nvGraphicFramePr>
        <p:xfrm>
          <a:off x="826003" y="2238108"/>
          <a:ext cx="5079557" cy="76005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2" imgW="10331183" imgH="7253956" progId="Origin95.Graph">
                  <p:embed/>
                </p:oleObj>
              </mc:Choice>
              <mc:Fallback>
                <p:oleObj name="Graph" r:id="rId2" imgW="10331183" imgH="7253956" progId="Origin95.Graph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8084" r="46724" b="4239"/>
                      <a:stretch>
                        <a:fillRect/>
                      </a:stretch>
                    </p:blipFill>
                    <p:spPr bwMode="auto">
                      <a:xfrm>
                        <a:off x="826003" y="2238108"/>
                        <a:ext cx="5079557" cy="760058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4">
            <a:extLst>
              <a:ext uri="{FF2B5EF4-FFF2-40B4-BE49-F238E27FC236}">
                <a16:creationId xmlns:a16="http://schemas.microsoft.com/office/drawing/2014/main" id="{C9B75467-06B1-73A0-542C-AC5A36A71C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9999" y="4828147"/>
            <a:ext cx="32931065" cy="50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748D1CCF-4481-776C-AE5C-4E6E011D8A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9378812"/>
              </p:ext>
            </p:extLst>
          </p:nvPr>
        </p:nvGraphicFramePr>
        <p:xfrm>
          <a:off x="5843506" y="2280230"/>
          <a:ext cx="5190701" cy="75584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4" imgW="10331183" imgH="7253956" progId="Origin95.Graph">
                  <p:embed/>
                </p:oleObj>
              </mc:Choice>
              <mc:Fallback>
                <p:oleObj name="Graph" r:id="rId4" imgW="10331183" imgH="7253956" progId="Origin95.Graph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8084" r="46320" b="5228"/>
                      <a:stretch>
                        <a:fillRect/>
                      </a:stretch>
                    </p:blipFill>
                    <p:spPr bwMode="auto">
                      <a:xfrm>
                        <a:off x="5843506" y="2280230"/>
                        <a:ext cx="5190701" cy="755846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1028700" y="1370310"/>
            <a:ext cx="13629088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Análisis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Fantum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: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Efecto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de la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temperatura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en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Si-NPs de 10 y 40 nm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667000" y="2200910"/>
            <a:ext cx="5860689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Análisis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de 1/q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335394" y="4918085"/>
            <a:ext cx="8647806" cy="12080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Aumento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de |1/q|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Tendencia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similar para ambos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tamaños</a:t>
            </a:r>
            <a:endParaRPr lang="en-US" sz="3399" dirty="0">
              <a:solidFill>
                <a:srgbClr val="000000"/>
              </a:solidFill>
              <a:latin typeface="TT Ramillas"/>
              <a:ea typeface="TT Ramillas"/>
              <a:cs typeface="TT Ramillas"/>
              <a:sym typeface="TT Ramillas"/>
            </a:endParaRPr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12E427F3-602B-68EE-B77B-EC9E24107C33}"/>
              </a:ext>
            </a:extLst>
          </p:cNvPr>
          <p:cNvSpPr txBox="1"/>
          <p:nvPr/>
        </p:nvSpPr>
        <p:spPr>
          <a:xfrm>
            <a:off x="1028700" y="448310"/>
            <a:ext cx="2400300" cy="592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 dirty="0" err="1">
                <a:solidFill>
                  <a:srgbClr val="000000"/>
                </a:solidFill>
                <a:latin typeface="TT Ramillas Heavy"/>
                <a:ea typeface="TT Ramillas Heavy"/>
                <a:cs typeface="TT Ramillas Heavy"/>
                <a:sym typeface="TT Ramillas Heavy"/>
              </a:rPr>
              <a:t>Resultados</a:t>
            </a:r>
            <a:endParaRPr lang="en-US" sz="3399" b="1" dirty="0">
              <a:solidFill>
                <a:srgbClr val="000000"/>
              </a:solidFill>
              <a:latin typeface="TT Ramillas Heavy"/>
              <a:ea typeface="TT Ramillas Heavy"/>
              <a:cs typeface="TT Ramillas Heavy"/>
              <a:sym typeface="TT Ramillas Heavy"/>
            </a:endParaRP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F3F28EB3-DA07-B31A-75B4-0332C73047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361" y="3429527"/>
            <a:ext cx="43320551" cy="4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15" name="Objeto 14">
            <a:extLst>
              <a:ext uri="{FF2B5EF4-FFF2-40B4-BE49-F238E27FC236}">
                <a16:creationId xmlns:a16="http://schemas.microsoft.com/office/drawing/2014/main" id="{7CAC9ABD-9E9A-A1AF-FB57-43C84A9C43E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1291863"/>
              </p:ext>
            </p:extLst>
          </p:nvPr>
        </p:nvGraphicFramePr>
        <p:xfrm>
          <a:off x="461188" y="2757786"/>
          <a:ext cx="8945208" cy="74149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2" imgW="9399926" imgH="7417273" progId="Origin95.Graph">
                  <p:embed/>
                </p:oleObj>
              </mc:Choice>
              <mc:Fallback>
                <p:oleObj name="Graph" r:id="rId2" imgW="9399926" imgH="7417273" progId="Origin95.Graph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765" r="3604"/>
                      <a:stretch>
                        <a:fillRect/>
                      </a:stretch>
                    </p:blipFill>
                    <p:spPr bwMode="auto">
                      <a:xfrm>
                        <a:off x="461188" y="2757786"/>
                        <a:ext cx="8945208" cy="741491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5FC905-BB1A-7523-5207-11A8F88129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181CFDC6-0B51-04CE-0F01-A48AAE6D23D2}"/>
              </a:ext>
            </a:extLst>
          </p:cNvPr>
          <p:cNvSpPr txBox="1"/>
          <p:nvPr/>
        </p:nvSpPr>
        <p:spPr>
          <a:xfrm>
            <a:off x="1028700" y="1370310"/>
            <a:ext cx="13629088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Análisis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Fantum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: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Efecto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de la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temperatura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en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Si-NPs de 10 y 40 nm</a:t>
            </a:r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8EAD91F9-B851-9D48-7457-A94AC62E0BCD}"/>
              </a:ext>
            </a:extLst>
          </p:cNvPr>
          <p:cNvSpPr txBox="1"/>
          <p:nvPr/>
        </p:nvSpPr>
        <p:spPr>
          <a:xfrm>
            <a:off x="1028700" y="448310"/>
            <a:ext cx="2400300" cy="592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 dirty="0" err="1">
                <a:solidFill>
                  <a:srgbClr val="000000"/>
                </a:solidFill>
                <a:latin typeface="TT Ramillas Heavy"/>
                <a:ea typeface="TT Ramillas Heavy"/>
                <a:cs typeface="TT Ramillas Heavy"/>
                <a:sym typeface="TT Ramillas Heavy"/>
              </a:rPr>
              <a:t>Resultados</a:t>
            </a:r>
            <a:endParaRPr lang="en-US" sz="3399" b="1" dirty="0">
              <a:solidFill>
                <a:srgbClr val="000000"/>
              </a:solidFill>
              <a:latin typeface="TT Ramillas Heavy"/>
              <a:ea typeface="TT Ramillas Heavy"/>
              <a:cs typeface="TT Ramillas Heavy"/>
              <a:sym typeface="TT Ramillas Heavy"/>
            </a:endParaRP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4E305E3F-C0B1-A0EF-83BF-97880B30DB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361" y="3429527"/>
            <a:ext cx="43320551" cy="4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5DA05941-650B-2FA2-0C44-DD266543302F}"/>
              </a:ext>
            </a:extLst>
          </p:cNvPr>
          <p:cNvSpPr txBox="1"/>
          <p:nvPr/>
        </p:nvSpPr>
        <p:spPr>
          <a:xfrm>
            <a:off x="10210800" y="3848100"/>
            <a:ext cx="7086600" cy="36702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Calentamiento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láser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incrementa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la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densidad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de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estados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térmicamente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accesibles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que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contribuyen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al continuo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electrónico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y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favorecen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el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proceso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de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interferencia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que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da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lugar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a la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resonancia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de Fano</a:t>
            </a: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B6C5EF4F-3FAD-C9C1-F021-1F5649E33752}"/>
              </a:ext>
            </a:extLst>
          </p:cNvPr>
          <p:cNvSpPr txBox="1"/>
          <p:nvPr/>
        </p:nvSpPr>
        <p:spPr>
          <a:xfrm>
            <a:off x="2667000" y="2200910"/>
            <a:ext cx="5860689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Análisis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de 1/q</a:t>
            </a:r>
          </a:p>
        </p:txBody>
      </p:sp>
      <p:graphicFrame>
        <p:nvGraphicFramePr>
          <p:cNvPr id="17" name="Objeto 16">
            <a:extLst>
              <a:ext uri="{FF2B5EF4-FFF2-40B4-BE49-F238E27FC236}">
                <a16:creationId xmlns:a16="http://schemas.microsoft.com/office/drawing/2014/main" id="{12BF89B8-C14C-5B8B-5FAC-2CE384118DB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4252887"/>
              </p:ext>
            </p:extLst>
          </p:nvPr>
        </p:nvGraphicFramePr>
        <p:xfrm>
          <a:off x="461188" y="2757786"/>
          <a:ext cx="8945208" cy="74149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2" imgW="9399926" imgH="7417273" progId="Origin95.Graph">
                  <p:embed/>
                </p:oleObj>
              </mc:Choice>
              <mc:Fallback>
                <p:oleObj name="Graph" r:id="rId2" imgW="9399926" imgH="7417273" progId="Origin95.Graph">
                  <p:embed/>
                  <p:pic>
                    <p:nvPicPr>
                      <p:cNvPr id="15" name="Objeto 14">
                        <a:extLst>
                          <a:ext uri="{FF2B5EF4-FFF2-40B4-BE49-F238E27FC236}">
                            <a16:creationId xmlns:a16="http://schemas.microsoft.com/office/drawing/2014/main" id="{7CAC9ABD-9E9A-A1AF-FB57-43C84A9C43E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765" r="3604"/>
                      <a:stretch>
                        <a:fillRect/>
                      </a:stretch>
                    </p:blipFill>
                    <p:spPr bwMode="auto">
                      <a:xfrm>
                        <a:off x="461188" y="2757786"/>
                        <a:ext cx="8945208" cy="741491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714242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95218" y="2873991"/>
            <a:ext cx="6180096" cy="5123499"/>
          </a:xfrm>
          <a:custGeom>
            <a:avLst/>
            <a:gdLst/>
            <a:ahLst/>
            <a:cxnLst/>
            <a:rect l="l" t="t" r="r" b="b"/>
            <a:pathLst>
              <a:path w="6180096" h="5123499">
                <a:moveTo>
                  <a:pt x="0" y="0"/>
                </a:moveTo>
                <a:lnTo>
                  <a:pt x="6180095" y="0"/>
                </a:lnTo>
                <a:lnTo>
                  <a:pt x="6180095" y="5123498"/>
                </a:lnTo>
                <a:lnTo>
                  <a:pt x="0" y="51234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1499666" y="2597766"/>
            <a:ext cx="5860689" cy="5120602"/>
          </a:xfrm>
          <a:custGeom>
            <a:avLst/>
            <a:gdLst/>
            <a:ahLst/>
            <a:cxnLst/>
            <a:rect l="l" t="t" r="r" b="b"/>
            <a:pathLst>
              <a:path w="5860689" h="5120602">
                <a:moveTo>
                  <a:pt x="0" y="0"/>
                </a:moveTo>
                <a:lnTo>
                  <a:pt x="5860688" y="0"/>
                </a:lnTo>
                <a:lnTo>
                  <a:pt x="5860688" y="5120601"/>
                </a:lnTo>
                <a:lnTo>
                  <a:pt x="0" y="51206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5" name="TextBox 5"/>
          <p:cNvSpPr txBox="1"/>
          <p:nvPr/>
        </p:nvSpPr>
        <p:spPr>
          <a:xfrm>
            <a:off x="1028700" y="1370310"/>
            <a:ext cx="13629088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Análisis Fantum: Efecto de la temperatura en Si-NPs de 10 y 40 nm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64176" y="2293601"/>
            <a:ext cx="5860689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Análisis de 1/q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853773" y="2017376"/>
            <a:ext cx="5860689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Análisis de FWHM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89188" y="8254664"/>
            <a:ext cx="5322394" cy="1780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Aumento de |1/q|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Tendencia similar para ambos tamaños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724864" y="2807316"/>
            <a:ext cx="4635598" cy="6581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Calentamiento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láser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incrementa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la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densidad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de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estados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térmicamente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accesibles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que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contribuyen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al continuo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electrónico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y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favorecen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el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proceso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de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interferencia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que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da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lugar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a la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resonancia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de Fano</a:t>
            </a:r>
          </a:p>
        </p:txBody>
      </p:sp>
      <p:sp>
        <p:nvSpPr>
          <p:cNvPr id="12" name="TextBox 4">
            <a:extLst>
              <a:ext uri="{FF2B5EF4-FFF2-40B4-BE49-F238E27FC236}">
                <a16:creationId xmlns:a16="http://schemas.microsoft.com/office/drawing/2014/main" id="{85884D81-ECD8-88FB-4B80-FE96A605D1A6}"/>
              </a:ext>
            </a:extLst>
          </p:cNvPr>
          <p:cNvSpPr txBox="1"/>
          <p:nvPr/>
        </p:nvSpPr>
        <p:spPr>
          <a:xfrm>
            <a:off x="1028700" y="448310"/>
            <a:ext cx="2400300" cy="592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 dirty="0" err="1">
                <a:solidFill>
                  <a:srgbClr val="000000"/>
                </a:solidFill>
                <a:latin typeface="TT Ramillas Heavy"/>
                <a:ea typeface="TT Ramillas Heavy"/>
                <a:cs typeface="TT Ramillas Heavy"/>
                <a:sym typeface="TT Ramillas Heavy"/>
              </a:rPr>
              <a:t>Resultados</a:t>
            </a:r>
            <a:endParaRPr lang="en-US" sz="3399" b="1" dirty="0">
              <a:solidFill>
                <a:srgbClr val="000000"/>
              </a:solidFill>
              <a:latin typeface="TT Ramillas Heavy"/>
              <a:ea typeface="TT Ramillas Heavy"/>
              <a:cs typeface="TT Ramillas Heavy"/>
              <a:sym typeface="TT Ramillas Heavy"/>
            </a:endParaRPr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BCB2C7C7-06FA-E602-C88B-F4AFE62A1846}"/>
              </a:ext>
            </a:extLst>
          </p:cNvPr>
          <p:cNvSpPr txBox="1"/>
          <p:nvPr/>
        </p:nvSpPr>
        <p:spPr>
          <a:xfrm>
            <a:off x="12239668" y="7654589"/>
            <a:ext cx="5844799" cy="24359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Aumento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de Γ₀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Tendencia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similar para ambos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tamaños</a:t>
            </a:r>
            <a:endParaRPr lang="en-US" sz="3399" dirty="0">
              <a:solidFill>
                <a:srgbClr val="000000"/>
              </a:solidFill>
              <a:latin typeface="TT Ramillas"/>
              <a:ea typeface="TT Ramillas"/>
              <a:cs typeface="TT Ramillas"/>
              <a:sym typeface="TT Ramillas"/>
            </a:endParaRP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Contribución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Γ</a:t>
            </a:r>
            <a:r>
              <a:rPr lang="en-US" sz="3399" baseline="-25000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e-ph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y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Γ</a:t>
            </a:r>
            <a:r>
              <a:rPr lang="en-US" sz="3399" baseline="-25000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ph-ph</a:t>
            </a:r>
            <a:endParaRPr lang="en-US" sz="3399" baseline="-25000" dirty="0">
              <a:solidFill>
                <a:srgbClr val="000000"/>
              </a:solidFill>
              <a:latin typeface="TT Ramillas"/>
              <a:ea typeface="TT Ramillas"/>
              <a:cs typeface="TT Ramillas"/>
              <a:sym typeface="TT Ramilla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88993" y="448310"/>
            <a:ext cx="1489115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>
                <a:solidFill>
                  <a:srgbClr val="000000"/>
                </a:solidFill>
                <a:latin typeface="TT Ramillas Heavy"/>
                <a:ea typeface="TT Ramillas Heavy"/>
                <a:cs typeface="TT Ramillas Heavy"/>
                <a:sym typeface="TT Ramillas Heavy"/>
              </a:rPr>
              <a:t>Si bulk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55430" y="1218883"/>
            <a:ext cx="13590541" cy="1780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Fotovoltaico por excelencia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Estructura cúbica tipo diamante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Band-gap indirecto 1.2 eV: Limita su capacidad de conversión</a:t>
            </a:r>
          </a:p>
        </p:txBody>
      </p:sp>
      <p:sp>
        <p:nvSpPr>
          <p:cNvPr id="4" name="AutoShape 4"/>
          <p:cNvSpPr/>
          <p:nvPr/>
        </p:nvSpPr>
        <p:spPr>
          <a:xfrm>
            <a:off x="9144000" y="3131420"/>
            <a:ext cx="0" cy="75187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s-ES"/>
          </a:p>
        </p:txBody>
      </p:sp>
      <p:sp>
        <p:nvSpPr>
          <p:cNvPr id="5" name="TextBox 5"/>
          <p:cNvSpPr txBox="1"/>
          <p:nvPr/>
        </p:nvSpPr>
        <p:spPr>
          <a:xfrm>
            <a:off x="1101543" y="4083315"/>
            <a:ext cx="16157757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Búsqueda de nuevas fases para modificar sus propiedades ópticas y electrónicas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EBFCC9E-C63B-0D97-3E9C-3009ACAB69C8}"/>
              </a:ext>
            </a:extLst>
          </p:cNvPr>
          <p:cNvSpPr txBox="1"/>
          <p:nvPr/>
        </p:nvSpPr>
        <p:spPr>
          <a:xfrm>
            <a:off x="17297400" y="9763780"/>
            <a:ext cx="6575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>
                <a:latin typeface="TT Ramillas" panose="020B0604020202020204" charset="0"/>
              </a:rPr>
              <a:t>1/8</a:t>
            </a:r>
            <a:endParaRPr lang="es-ES" dirty="0">
              <a:latin typeface="TT Ramillas" panose="020B060402020202020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0D88F37-40BC-780A-1D69-1E8A475B83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7200" y="160682"/>
            <a:ext cx="2438400" cy="97403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448310"/>
            <a:ext cx="1409700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Si bulk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55430" y="1218883"/>
            <a:ext cx="13590541" cy="1780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Fotovoltaico por excelencia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Estructura cúbica tipo diamante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Band-gap indirecto 1.2 eV: Limita su capacidad de conversión</a:t>
            </a:r>
          </a:p>
        </p:txBody>
      </p:sp>
      <p:sp>
        <p:nvSpPr>
          <p:cNvPr id="4" name="AutoShape 4"/>
          <p:cNvSpPr/>
          <p:nvPr/>
        </p:nvSpPr>
        <p:spPr>
          <a:xfrm>
            <a:off x="9144000" y="3131420"/>
            <a:ext cx="0" cy="75187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s-ES"/>
          </a:p>
        </p:txBody>
      </p:sp>
      <p:sp>
        <p:nvSpPr>
          <p:cNvPr id="5" name="TextBox 5"/>
          <p:cNvSpPr txBox="1"/>
          <p:nvPr/>
        </p:nvSpPr>
        <p:spPr>
          <a:xfrm>
            <a:off x="1101543" y="3949965"/>
            <a:ext cx="16157757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1">
                <a:solidFill>
                  <a:srgbClr val="000000"/>
                </a:solidFill>
                <a:latin typeface="TT Ramillas Heavy"/>
                <a:ea typeface="TT Ramillas Heavy"/>
                <a:cs typeface="TT Ramillas Heavy"/>
                <a:sym typeface="TT Ramillas Heavy"/>
              </a:rPr>
              <a:t>Ciencia de Altas Presiones</a:t>
            </a:r>
          </a:p>
        </p:txBody>
      </p:sp>
      <p:sp>
        <p:nvSpPr>
          <p:cNvPr id="6" name="Freeform 6"/>
          <p:cNvSpPr/>
          <p:nvPr/>
        </p:nvSpPr>
        <p:spPr>
          <a:xfrm>
            <a:off x="1923866" y="4733752"/>
            <a:ext cx="14513109" cy="5392566"/>
          </a:xfrm>
          <a:custGeom>
            <a:avLst/>
            <a:gdLst/>
            <a:ahLst/>
            <a:cxnLst/>
            <a:rect l="l" t="t" r="r" b="b"/>
            <a:pathLst>
              <a:path w="13481415" h="5392566">
                <a:moveTo>
                  <a:pt x="0" y="0"/>
                </a:moveTo>
                <a:lnTo>
                  <a:pt x="13481414" y="0"/>
                </a:lnTo>
                <a:lnTo>
                  <a:pt x="13481414" y="5392566"/>
                </a:lnTo>
                <a:lnTo>
                  <a:pt x="0" y="53925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5ABD4BF-9EA3-D69E-732D-CD0FF0C96792}"/>
              </a:ext>
            </a:extLst>
          </p:cNvPr>
          <p:cNvSpPr txBox="1"/>
          <p:nvPr/>
        </p:nvSpPr>
        <p:spPr>
          <a:xfrm>
            <a:off x="17297400" y="9763780"/>
            <a:ext cx="6575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>
                <a:latin typeface="TT Ramillas" panose="020B0604020202020204" charset="0"/>
              </a:rPr>
              <a:t>1/8</a:t>
            </a:r>
            <a:endParaRPr lang="es-ES" dirty="0">
              <a:latin typeface="TT Ramillas" panose="020B060402020202020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7C7F80F-0834-B5D5-E135-80639DAE56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7200" y="160682"/>
            <a:ext cx="2438400" cy="97403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448310"/>
            <a:ext cx="1409700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Si bulk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55430" y="1218883"/>
            <a:ext cx="13590541" cy="1780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Fotovoltaico por excelencia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Estructura cúbica tipo diamante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Band-gap indirecto 1.2 eV: Limita su capacidad de conversión</a:t>
            </a:r>
          </a:p>
        </p:txBody>
      </p:sp>
      <p:sp>
        <p:nvSpPr>
          <p:cNvPr id="4" name="AutoShape 4"/>
          <p:cNvSpPr/>
          <p:nvPr/>
        </p:nvSpPr>
        <p:spPr>
          <a:xfrm>
            <a:off x="9144000" y="3131420"/>
            <a:ext cx="0" cy="75187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s-ES"/>
          </a:p>
        </p:txBody>
      </p:sp>
      <p:sp>
        <p:nvSpPr>
          <p:cNvPr id="5" name="TextBox 5"/>
          <p:cNvSpPr txBox="1"/>
          <p:nvPr/>
        </p:nvSpPr>
        <p:spPr>
          <a:xfrm>
            <a:off x="1101543" y="3949965"/>
            <a:ext cx="16157757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1">
                <a:solidFill>
                  <a:srgbClr val="000000"/>
                </a:solidFill>
                <a:latin typeface="TT Ramillas Heavy"/>
                <a:ea typeface="TT Ramillas Heavy"/>
                <a:cs typeface="TT Ramillas Heavy"/>
                <a:sym typeface="TT Ramillas Heavy"/>
              </a:rPr>
              <a:t>Condiciones extremas P,T + dimensionalidad reducida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55430" y="4720855"/>
            <a:ext cx="13590541" cy="2439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Modificación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de las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propiedades</a:t>
            </a:r>
            <a:endParaRPr lang="en-US" sz="3399" dirty="0">
              <a:solidFill>
                <a:srgbClr val="000000"/>
              </a:solidFill>
              <a:latin typeface="TT Ramillas"/>
              <a:ea typeface="TT Ramillas"/>
              <a:cs typeface="TT Ramillas"/>
              <a:sym typeface="TT Ramillas"/>
            </a:endParaRP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endParaRPr lang="en-US" sz="3399" dirty="0">
              <a:solidFill>
                <a:srgbClr val="000000"/>
              </a:solidFill>
              <a:latin typeface="TT Ramillas"/>
              <a:ea typeface="TT Ramillas"/>
              <a:cs typeface="TT Ramillas"/>
              <a:sym typeface="TT Ramillas"/>
            </a:endParaRP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Aparición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de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fenómenos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de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interacción</a:t>
            </a:r>
            <a:endParaRPr lang="en-US" sz="3399" dirty="0">
              <a:solidFill>
                <a:srgbClr val="000000"/>
              </a:solidFill>
              <a:latin typeface="TT Ramillas"/>
              <a:ea typeface="TT Ramillas"/>
              <a:cs typeface="TT Ramillas"/>
              <a:sym typeface="TT Ramillas"/>
            </a:endParaRPr>
          </a:p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AA31C94-A3D1-18EE-3338-BA42EE05D37D}"/>
              </a:ext>
            </a:extLst>
          </p:cNvPr>
          <p:cNvSpPr txBox="1"/>
          <p:nvPr/>
        </p:nvSpPr>
        <p:spPr>
          <a:xfrm>
            <a:off x="17297400" y="9763780"/>
            <a:ext cx="6575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>
                <a:latin typeface="TT Ramillas" panose="020B0604020202020204" charset="0"/>
              </a:rPr>
              <a:t>1/8</a:t>
            </a:r>
            <a:endParaRPr lang="es-ES" dirty="0">
              <a:latin typeface="TT Ramillas" panose="020B060402020202020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92162297-B5CC-9DA9-232A-C4AFB9484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7200" y="160682"/>
            <a:ext cx="2438400" cy="97403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10EDD9-86F1-E598-8C3A-DD33BE6630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044BCFC8-85E7-DBE1-B244-1C04AEA22773}"/>
              </a:ext>
            </a:extLst>
          </p:cNvPr>
          <p:cNvSpPr txBox="1"/>
          <p:nvPr/>
        </p:nvSpPr>
        <p:spPr>
          <a:xfrm>
            <a:off x="1028700" y="448310"/>
            <a:ext cx="1409700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Si bulk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80E75FBE-A5C0-B094-01B5-C930F313FD00}"/>
              </a:ext>
            </a:extLst>
          </p:cNvPr>
          <p:cNvSpPr txBox="1"/>
          <p:nvPr/>
        </p:nvSpPr>
        <p:spPr>
          <a:xfrm>
            <a:off x="555430" y="1218883"/>
            <a:ext cx="13590541" cy="1780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Fotovoltaico por excelencia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Estructura cúbica tipo diamante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Band-gap indirecto 1.2 eV: Limita su capacidad de conversión</a:t>
            </a:r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CF1A3F83-BD80-406E-F1A6-CDBA35579557}"/>
              </a:ext>
            </a:extLst>
          </p:cNvPr>
          <p:cNvSpPr/>
          <p:nvPr/>
        </p:nvSpPr>
        <p:spPr>
          <a:xfrm>
            <a:off x="9144000" y="3131420"/>
            <a:ext cx="0" cy="75187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s-ES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4DF4DF27-FED3-1FD6-9EBE-35512050CD9A}"/>
              </a:ext>
            </a:extLst>
          </p:cNvPr>
          <p:cNvSpPr txBox="1"/>
          <p:nvPr/>
        </p:nvSpPr>
        <p:spPr>
          <a:xfrm>
            <a:off x="1101543" y="3949965"/>
            <a:ext cx="16157757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1">
                <a:solidFill>
                  <a:srgbClr val="000000"/>
                </a:solidFill>
                <a:latin typeface="TT Ramillas Heavy"/>
                <a:ea typeface="TT Ramillas Heavy"/>
                <a:cs typeface="TT Ramillas Heavy"/>
                <a:sym typeface="TT Ramillas Heavy"/>
              </a:rPr>
              <a:t>Condiciones extremas P,T + dimensionalidad reducida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C0A8643-244B-1605-8FAB-3B8DD5F54720}"/>
              </a:ext>
            </a:extLst>
          </p:cNvPr>
          <p:cNvSpPr txBox="1"/>
          <p:nvPr/>
        </p:nvSpPr>
        <p:spPr>
          <a:xfrm>
            <a:off x="555430" y="4720855"/>
            <a:ext cx="15141770" cy="36702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Modificación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del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perfil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de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banda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respecto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al Si bulk: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Asimetría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de la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banda</a:t>
            </a:r>
            <a:endParaRPr lang="en-US" sz="3399" dirty="0">
              <a:solidFill>
                <a:srgbClr val="000000"/>
              </a:solidFill>
              <a:latin typeface="TT Ramillas"/>
              <a:ea typeface="TT Ramillas"/>
              <a:cs typeface="TT Ramillas"/>
              <a:sym typeface="TT Ramillas"/>
            </a:endParaRPr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endParaRPr lang="en-US" sz="3399" dirty="0">
              <a:solidFill>
                <a:srgbClr val="000000"/>
              </a:solidFill>
              <a:latin typeface="TT Ramillas"/>
              <a:ea typeface="TT Ramillas"/>
              <a:cs typeface="TT Ramillas"/>
              <a:sym typeface="TT Ramillas"/>
            </a:endParaRPr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Confinamiento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fonónico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+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Aparición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de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fenómenos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de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interacción</a:t>
            </a:r>
            <a:endParaRPr lang="en-US" sz="3399" dirty="0">
              <a:solidFill>
                <a:srgbClr val="000000"/>
              </a:solidFill>
              <a:latin typeface="TT Ramillas"/>
              <a:ea typeface="TT Ramillas"/>
              <a:cs typeface="TT Ramillas"/>
              <a:sym typeface="TT Ramillas"/>
            </a:endParaRPr>
          </a:p>
          <a:p>
            <a:pPr>
              <a:lnSpc>
                <a:spcPts val="4759"/>
              </a:lnSpc>
            </a:pPr>
            <a:endParaRPr lang="en-US" sz="3399" dirty="0">
              <a:solidFill>
                <a:srgbClr val="000000"/>
              </a:solidFill>
              <a:latin typeface="TT Ramillas"/>
              <a:ea typeface="TT Ramillas"/>
              <a:cs typeface="TT Ramillas"/>
              <a:sym typeface="TT Ramillas"/>
            </a:endParaRPr>
          </a:p>
          <a:p>
            <a:pPr algn="ctr">
              <a:lnSpc>
                <a:spcPts val="4759"/>
              </a:lnSpc>
            </a:pP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Resonancia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de Fano: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Interacción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discreto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-continuo (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fonón-electrón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)</a:t>
            </a:r>
          </a:p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90A759F-B3A0-0B96-5945-EDAF7246E640}"/>
              </a:ext>
            </a:extLst>
          </p:cNvPr>
          <p:cNvSpPr txBox="1"/>
          <p:nvPr/>
        </p:nvSpPr>
        <p:spPr>
          <a:xfrm>
            <a:off x="17297400" y="9763780"/>
            <a:ext cx="6575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>
                <a:latin typeface="TT Ramillas" panose="020B0604020202020204" charset="0"/>
              </a:rPr>
              <a:t>1/8</a:t>
            </a:r>
            <a:endParaRPr lang="es-ES" dirty="0">
              <a:latin typeface="TT Ramillas" panose="020B060402020202020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551FDDC-E6B3-C3D1-3548-80652B2CB2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7200" y="160682"/>
            <a:ext cx="2438400" cy="974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679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85800" y="3915069"/>
            <a:ext cx="1420148" cy="1420148"/>
          </a:xfrm>
          <a:custGeom>
            <a:avLst/>
            <a:gdLst/>
            <a:ahLst/>
            <a:cxnLst/>
            <a:rect l="l" t="t" r="r" b="b"/>
            <a:pathLst>
              <a:path w="1420148" h="1420148">
                <a:moveTo>
                  <a:pt x="0" y="0"/>
                </a:moveTo>
                <a:lnTo>
                  <a:pt x="1420148" y="0"/>
                </a:lnTo>
                <a:lnTo>
                  <a:pt x="1420148" y="1420148"/>
                </a:lnTo>
                <a:lnTo>
                  <a:pt x="0" y="14201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685800" y="5524045"/>
            <a:ext cx="1420148" cy="1420148"/>
          </a:xfrm>
          <a:custGeom>
            <a:avLst/>
            <a:gdLst/>
            <a:ahLst/>
            <a:cxnLst/>
            <a:rect l="l" t="t" r="r" b="b"/>
            <a:pathLst>
              <a:path w="1420148" h="1420148">
                <a:moveTo>
                  <a:pt x="0" y="0"/>
                </a:moveTo>
                <a:lnTo>
                  <a:pt x="1420148" y="0"/>
                </a:lnTo>
                <a:lnTo>
                  <a:pt x="1420148" y="1420148"/>
                </a:lnTo>
                <a:lnTo>
                  <a:pt x="0" y="14201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Freeform 4"/>
          <p:cNvSpPr/>
          <p:nvPr/>
        </p:nvSpPr>
        <p:spPr>
          <a:xfrm>
            <a:off x="685800" y="7134693"/>
            <a:ext cx="1420148" cy="1420148"/>
          </a:xfrm>
          <a:custGeom>
            <a:avLst/>
            <a:gdLst/>
            <a:ahLst/>
            <a:cxnLst/>
            <a:rect l="l" t="t" r="r" b="b"/>
            <a:pathLst>
              <a:path w="1420148" h="1420148">
                <a:moveTo>
                  <a:pt x="0" y="0"/>
                </a:moveTo>
                <a:lnTo>
                  <a:pt x="1420148" y="0"/>
                </a:lnTo>
                <a:lnTo>
                  <a:pt x="1420148" y="1420148"/>
                </a:lnTo>
                <a:lnTo>
                  <a:pt x="0" y="14201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5" name="TextBox 5"/>
          <p:cNvSpPr txBox="1"/>
          <p:nvPr/>
        </p:nvSpPr>
        <p:spPr>
          <a:xfrm>
            <a:off x="1028700" y="411140"/>
            <a:ext cx="7297184" cy="30469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 b="1" dirty="0">
                <a:solidFill>
                  <a:srgbClr val="000000"/>
                </a:solidFill>
                <a:latin typeface="TT Ramillas Heavy"/>
                <a:ea typeface="TT Ramillas Heavy"/>
                <a:cs typeface="TT Ramillas Heavy"/>
                <a:sym typeface="TT Ramillas Heavy"/>
              </a:rPr>
              <a:t>DAC </a:t>
            </a:r>
            <a:r>
              <a:rPr lang="en-US" sz="3399" b="1" dirty="0" err="1">
                <a:solidFill>
                  <a:srgbClr val="000000"/>
                </a:solidFill>
                <a:latin typeface="TT Ramillas Heavy"/>
                <a:ea typeface="TT Ramillas Heavy"/>
                <a:cs typeface="TT Ramillas Heavy"/>
                <a:sym typeface="TT Ramillas Heavy"/>
              </a:rPr>
              <a:t>tipo</a:t>
            </a:r>
            <a:r>
              <a:rPr lang="en-US" sz="3399" b="1" dirty="0">
                <a:solidFill>
                  <a:srgbClr val="000000"/>
                </a:solidFill>
                <a:latin typeface="TT Ramillas Heavy"/>
                <a:ea typeface="TT Ramillas Heavy"/>
                <a:cs typeface="TT Ramillas Heavy"/>
                <a:sym typeface="TT Ramillas Heavy"/>
              </a:rPr>
              <a:t> Merrill-Bassett</a:t>
            </a:r>
          </a:p>
          <a:p>
            <a:pPr algn="l">
              <a:lnSpc>
                <a:spcPts val="4759"/>
              </a:lnSpc>
            </a:pPr>
            <a:r>
              <a:rPr lang="en-US" sz="2800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Yunques: </a:t>
            </a:r>
            <a:r>
              <a:rPr lang="en-US" sz="2800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diamante</a:t>
            </a:r>
          </a:p>
          <a:p>
            <a:pPr algn="l">
              <a:lnSpc>
                <a:spcPts val="4759"/>
              </a:lnSpc>
            </a:pPr>
            <a:r>
              <a:rPr lang="en-US" sz="2800" b="1" i="1" dirty="0">
                <a:solidFill>
                  <a:srgbClr val="000000"/>
                </a:solidFill>
                <a:latin typeface="TT Ramillas Bold Italics"/>
                <a:ea typeface="TT Ramillas Bold Italics"/>
                <a:cs typeface="TT Ramillas Bold Italics"/>
                <a:sym typeface="TT Ramillas Bold Italics"/>
              </a:rPr>
              <a:t>Culets</a:t>
            </a:r>
            <a:r>
              <a:rPr lang="en-US" sz="2800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: </a:t>
            </a:r>
            <a:r>
              <a:rPr lang="en-US" sz="2800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500 µm</a:t>
            </a:r>
          </a:p>
          <a:p>
            <a:pPr algn="l">
              <a:lnSpc>
                <a:spcPts val="4759"/>
              </a:lnSpc>
            </a:pPr>
            <a:r>
              <a:rPr lang="en-US" sz="2800" b="1" i="1" dirty="0">
                <a:solidFill>
                  <a:srgbClr val="000000"/>
                </a:solidFill>
                <a:latin typeface="TT Ramillas Bold Italics"/>
                <a:ea typeface="TT Ramillas Bold Italics"/>
                <a:cs typeface="TT Ramillas Bold Italics"/>
                <a:sym typeface="TT Ramillas Bold Italics"/>
              </a:rPr>
              <a:t>Gasket</a:t>
            </a:r>
            <a:r>
              <a:rPr lang="en-US" sz="2800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: </a:t>
            </a:r>
            <a:r>
              <a:rPr lang="en-US" sz="2800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Acero inox (250 µm </a:t>
            </a:r>
            <a:r>
              <a:rPr lang="en-US" sz="2800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espesor</a:t>
            </a:r>
            <a:r>
              <a:rPr lang="en-US" sz="2800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)</a:t>
            </a:r>
          </a:p>
          <a:p>
            <a:pPr algn="l">
              <a:lnSpc>
                <a:spcPts val="4759"/>
              </a:lnSpc>
              <a:spcBef>
                <a:spcPct val="0"/>
              </a:spcBef>
            </a:pPr>
            <a:r>
              <a:rPr lang="en-US" sz="3200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Condiciones</a:t>
            </a:r>
            <a:r>
              <a:rPr lang="en-US" sz="3200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: </a:t>
            </a:r>
            <a:r>
              <a:rPr lang="en-US" sz="3200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Régimen</a:t>
            </a:r>
            <a:r>
              <a:rPr lang="en-US" sz="3200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Uniaxial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057400" y="4301610"/>
            <a:ext cx="6031619" cy="592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Medio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transmisor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de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presión</a:t>
            </a:r>
            <a:endParaRPr lang="en-US" sz="3399" dirty="0">
              <a:solidFill>
                <a:srgbClr val="000000"/>
              </a:solidFill>
              <a:latin typeface="TT Ramillas"/>
              <a:ea typeface="TT Ramillas"/>
              <a:cs typeface="TT Ramillas"/>
              <a:sym typeface="TT Ramilla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2233675" y="5911422"/>
            <a:ext cx="6653275" cy="592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Agujero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para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contener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la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muestra</a:t>
            </a:r>
            <a:endParaRPr lang="en-US" sz="3399" dirty="0">
              <a:solidFill>
                <a:srgbClr val="000000"/>
              </a:solidFill>
              <a:latin typeface="TT Ramillas"/>
              <a:ea typeface="TT Ramillas"/>
              <a:cs typeface="TT Ramillas"/>
              <a:sym typeface="TT Ramillas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233675" y="7521234"/>
            <a:ext cx="7451765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Muestra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sobre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el</a:t>
            </a:r>
            <a:r>
              <a:rPr lang="en-US" sz="3399" i="1" dirty="0">
                <a:solidFill>
                  <a:srgbClr val="000000"/>
                </a:solidFill>
                <a:latin typeface="TT Ramillas Italics"/>
                <a:ea typeface="TT Ramillas Italics"/>
                <a:cs typeface="TT Ramillas Italics"/>
                <a:sym typeface="TT Ramillas Italics"/>
              </a:rPr>
              <a:t> gasket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pre-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indentado</a:t>
            </a:r>
            <a:endParaRPr lang="en-US" sz="3399" dirty="0">
              <a:solidFill>
                <a:srgbClr val="000000"/>
              </a:solidFill>
              <a:latin typeface="TT Ramillas"/>
              <a:ea typeface="TT Ramillas"/>
              <a:cs typeface="TT Ramillas"/>
              <a:sym typeface="TT Ramilla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57200" y="8840227"/>
            <a:ext cx="11235572" cy="11849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59"/>
              </a:lnSpc>
              <a:spcBef>
                <a:spcPct val="0"/>
              </a:spcBef>
            </a:pPr>
            <a:r>
              <a:rPr lang="en-US" sz="2800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La </a:t>
            </a:r>
            <a:r>
              <a:rPr lang="en-US" sz="2800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deformación</a:t>
            </a:r>
            <a:r>
              <a:rPr lang="en-US" sz="2800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plástica</a:t>
            </a:r>
            <a:r>
              <a:rPr lang="en-US" sz="2800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del material del </a:t>
            </a:r>
            <a:r>
              <a:rPr lang="en-US" sz="2800" i="1" dirty="0">
                <a:solidFill>
                  <a:srgbClr val="000000"/>
                </a:solidFill>
                <a:latin typeface="TT Ramillas Italics"/>
                <a:ea typeface="TT Ramillas Italics"/>
                <a:cs typeface="TT Ramillas Italics"/>
                <a:sym typeface="TT Ramillas Italics"/>
              </a:rPr>
              <a:t>gasket </a:t>
            </a:r>
            <a:r>
              <a:rPr lang="en-US" sz="2800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durante</a:t>
            </a:r>
            <a:r>
              <a:rPr lang="en-US" sz="2800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la </a:t>
            </a:r>
            <a:r>
              <a:rPr lang="en-US" sz="2800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compresión</a:t>
            </a:r>
            <a:r>
              <a:rPr lang="en-US" sz="2800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favorece</a:t>
            </a:r>
            <a:r>
              <a:rPr lang="en-US" sz="2800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la </a:t>
            </a:r>
            <a:r>
              <a:rPr lang="en-US" sz="2800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generación</a:t>
            </a:r>
            <a:r>
              <a:rPr lang="en-US" sz="2800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de </a:t>
            </a:r>
            <a:r>
              <a:rPr lang="en-US" sz="2800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esfuerzos</a:t>
            </a:r>
            <a:r>
              <a:rPr lang="en-US" sz="2800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desviadores</a:t>
            </a:r>
            <a:r>
              <a:rPr lang="en-US" sz="2800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: </a:t>
            </a:r>
            <a:r>
              <a:rPr lang="en-US" sz="2800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cizalla</a:t>
            </a:r>
            <a:r>
              <a:rPr lang="en-US" sz="2800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 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8F20B8B-4195-D31E-0247-66347E087B94}"/>
              </a:ext>
            </a:extLst>
          </p:cNvPr>
          <p:cNvSpPr txBox="1"/>
          <p:nvPr/>
        </p:nvSpPr>
        <p:spPr>
          <a:xfrm>
            <a:off x="17297400" y="9763780"/>
            <a:ext cx="7168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>
                <a:latin typeface="TT Ramillas" panose="020B0604020202020204" charset="0"/>
              </a:rPr>
              <a:t>2/8</a:t>
            </a:r>
            <a:endParaRPr lang="es-ES" dirty="0">
              <a:latin typeface="TT Ramillas" panose="020B0604020202020204" charset="0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00CAC651-A17F-2303-DD33-A4D38995E82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825" t="16307" r="32653" b="11160"/>
          <a:stretch>
            <a:fillRect/>
          </a:stretch>
        </p:blipFill>
        <p:spPr>
          <a:xfrm>
            <a:off x="7890628" y="190500"/>
            <a:ext cx="4453772" cy="315900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9F66C62-705E-DBC8-DABA-A877E48D2E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7200" y="160682"/>
            <a:ext cx="2438400" cy="97403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94B44C-DF24-F6A9-A0B8-ACCC7C778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F4A2D64-6E54-C0E9-767B-216951513A60}"/>
              </a:ext>
            </a:extLst>
          </p:cNvPr>
          <p:cNvSpPr/>
          <p:nvPr/>
        </p:nvSpPr>
        <p:spPr>
          <a:xfrm>
            <a:off x="685800" y="3915069"/>
            <a:ext cx="1420148" cy="1420148"/>
          </a:xfrm>
          <a:custGeom>
            <a:avLst/>
            <a:gdLst/>
            <a:ahLst/>
            <a:cxnLst/>
            <a:rect l="l" t="t" r="r" b="b"/>
            <a:pathLst>
              <a:path w="1420148" h="1420148">
                <a:moveTo>
                  <a:pt x="0" y="0"/>
                </a:moveTo>
                <a:lnTo>
                  <a:pt x="1420148" y="0"/>
                </a:lnTo>
                <a:lnTo>
                  <a:pt x="1420148" y="1420148"/>
                </a:lnTo>
                <a:lnTo>
                  <a:pt x="0" y="14201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1BFDC966-5C00-14D0-7F79-18E2D6C35DE6}"/>
              </a:ext>
            </a:extLst>
          </p:cNvPr>
          <p:cNvSpPr/>
          <p:nvPr/>
        </p:nvSpPr>
        <p:spPr>
          <a:xfrm>
            <a:off x="685800" y="5524045"/>
            <a:ext cx="1420148" cy="1420148"/>
          </a:xfrm>
          <a:custGeom>
            <a:avLst/>
            <a:gdLst/>
            <a:ahLst/>
            <a:cxnLst/>
            <a:rect l="l" t="t" r="r" b="b"/>
            <a:pathLst>
              <a:path w="1420148" h="1420148">
                <a:moveTo>
                  <a:pt x="0" y="0"/>
                </a:moveTo>
                <a:lnTo>
                  <a:pt x="1420148" y="0"/>
                </a:lnTo>
                <a:lnTo>
                  <a:pt x="1420148" y="1420148"/>
                </a:lnTo>
                <a:lnTo>
                  <a:pt x="0" y="14201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6B60F117-94BA-50C4-726B-660A45FAED3B}"/>
              </a:ext>
            </a:extLst>
          </p:cNvPr>
          <p:cNvSpPr/>
          <p:nvPr/>
        </p:nvSpPr>
        <p:spPr>
          <a:xfrm>
            <a:off x="685800" y="7134693"/>
            <a:ext cx="1420148" cy="1420148"/>
          </a:xfrm>
          <a:custGeom>
            <a:avLst/>
            <a:gdLst/>
            <a:ahLst/>
            <a:cxnLst/>
            <a:rect l="l" t="t" r="r" b="b"/>
            <a:pathLst>
              <a:path w="1420148" h="1420148">
                <a:moveTo>
                  <a:pt x="0" y="0"/>
                </a:moveTo>
                <a:lnTo>
                  <a:pt x="1420148" y="0"/>
                </a:lnTo>
                <a:lnTo>
                  <a:pt x="1420148" y="1420148"/>
                </a:lnTo>
                <a:lnTo>
                  <a:pt x="0" y="14201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72FECD8A-42EB-D731-A0B4-3C6FB2D5B8D2}"/>
              </a:ext>
            </a:extLst>
          </p:cNvPr>
          <p:cNvSpPr txBox="1"/>
          <p:nvPr/>
        </p:nvSpPr>
        <p:spPr>
          <a:xfrm>
            <a:off x="1028700" y="411140"/>
            <a:ext cx="7297184" cy="30469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 b="1" dirty="0">
                <a:solidFill>
                  <a:srgbClr val="000000"/>
                </a:solidFill>
                <a:latin typeface="TT Ramillas Heavy"/>
                <a:ea typeface="TT Ramillas Heavy"/>
                <a:cs typeface="TT Ramillas Heavy"/>
                <a:sym typeface="TT Ramillas Heavy"/>
              </a:rPr>
              <a:t>DAC </a:t>
            </a:r>
            <a:r>
              <a:rPr lang="en-US" sz="3399" b="1" dirty="0" err="1">
                <a:solidFill>
                  <a:srgbClr val="000000"/>
                </a:solidFill>
                <a:latin typeface="TT Ramillas Heavy"/>
                <a:ea typeface="TT Ramillas Heavy"/>
                <a:cs typeface="TT Ramillas Heavy"/>
                <a:sym typeface="TT Ramillas Heavy"/>
              </a:rPr>
              <a:t>tipo</a:t>
            </a:r>
            <a:r>
              <a:rPr lang="en-US" sz="3399" b="1" dirty="0">
                <a:solidFill>
                  <a:srgbClr val="000000"/>
                </a:solidFill>
                <a:latin typeface="TT Ramillas Heavy"/>
                <a:ea typeface="TT Ramillas Heavy"/>
                <a:cs typeface="TT Ramillas Heavy"/>
                <a:sym typeface="TT Ramillas Heavy"/>
              </a:rPr>
              <a:t> Merrill-Bassett</a:t>
            </a:r>
          </a:p>
          <a:p>
            <a:pPr algn="l">
              <a:lnSpc>
                <a:spcPts val="4759"/>
              </a:lnSpc>
            </a:pPr>
            <a:r>
              <a:rPr lang="en-US" sz="2800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Yunques: </a:t>
            </a:r>
            <a:r>
              <a:rPr lang="en-US" sz="2800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diamante</a:t>
            </a:r>
          </a:p>
          <a:p>
            <a:pPr algn="l">
              <a:lnSpc>
                <a:spcPts val="4759"/>
              </a:lnSpc>
            </a:pPr>
            <a:r>
              <a:rPr lang="en-US" sz="2800" b="1" i="1" dirty="0">
                <a:solidFill>
                  <a:srgbClr val="000000"/>
                </a:solidFill>
                <a:latin typeface="TT Ramillas Bold Italics"/>
                <a:ea typeface="TT Ramillas Bold Italics"/>
                <a:cs typeface="TT Ramillas Bold Italics"/>
                <a:sym typeface="TT Ramillas Bold Italics"/>
              </a:rPr>
              <a:t>Culets</a:t>
            </a:r>
            <a:r>
              <a:rPr lang="en-US" sz="2800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: </a:t>
            </a:r>
            <a:r>
              <a:rPr lang="en-US" sz="2800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500 µm</a:t>
            </a:r>
          </a:p>
          <a:p>
            <a:pPr algn="l">
              <a:lnSpc>
                <a:spcPts val="4759"/>
              </a:lnSpc>
            </a:pPr>
            <a:r>
              <a:rPr lang="en-US" sz="2800" b="1" i="1" dirty="0">
                <a:solidFill>
                  <a:srgbClr val="000000"/>
                </a:solidFill>
                <a:latin typeface="TT Ramillas Bold Italics"/>
                <a:ea typeface="TT Ramillas Bold Italics"/>
                <a:cs typeface="TT Ramillas Bold Italics"/>
                <a:sym typeface="TT Ramillas Bold Italics"/>
              </a:rPr>
              <a:t>Gasket</a:t>
            </a:r>
            <a:r>
              <a:rPr lang="en-US" sz="2800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: </a:t>
            </a:r>
            <a:r>
              <a:rPr lang="en-US" sz="2800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Acero inox (250 µm </a:t>
            </a:r>
            <a:r>
              <a:rPr lang="en-US" sz="2800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espesor</a:t>
            </a:r>
            <a:r>
              <a:rPr lang="en-US" sz="2800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)</a:t>
            </a:r>
          </a:p>
          <a:p>
            <a:pPr algn="l">
              <a:lnSpc>
                <a:spcPts val="4759"/>
              </a:lnSpc>
              <a:spcBef>
                <a:spcPct val="0"/>
              </a:spcBef>
            </a:pPr>
            <a:r>
              <a:rPr lang="en-US" sz="3200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Condiciones</a:t>
            </a:r>
            <a:r>
              <a:rPr lang="en-US" sz="3200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: </a:t>
            </a:r>
            <a:r>
              <a:rPr lang="en-US" sz="3200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Régimen</a:t>
            </a:r>
            <a:r>
              <a:rPr lang="en-US" sz="3200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Uniaxial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398F74E-7431-7154-2EF5-AED563093476}"/>
              </a:ext>
            </a:extLst>
          </p:cNvPr>
          <p:cNvSpPr txBox="1"/>
          <p:nvPr/>
        </p:nvSpPr>
        <p:spPr>
          <a:xfrm>
            <a:off x="2057400" y="4301610"/>
            <a:ext cx="6031619" cy="592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Medio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transmisor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de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presión</a:t>
            </a:r>
            <a:endParaRPr lang="en-US" sz="3399" dirty="0">
              <a:solidFill>
                <a:srgbClr val="000000"/>
              </a:solidFill>
              <a:latin typeface="TT Ramillas"/>
              <a:ea typeface="TT Ramillas"/>
              <a:cs typeface="TT Ramillas"/>
              <a:sym typeface="TT Ramillas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F632527B-4A09-BB19-5F0B-57AE50B91E49}"/>
              </a:ext>
            </a:extLst>
          </p:cNvPr>
          <p:cNvSpPr txBox="1"/>
          <p:nvPr/>
        </p:nvSpPr>
        <p:spPr>
          <a:xfrm>
            <a:off x="2233675" y="5911422"/>
            <a:ext cx="6653275" cy="592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Agujero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para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contener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la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muestra</a:t>
            </a:r>
            <a:endParaRPr lang="en-US" sz="3399" dirty="0">
              <a:solidFill>
                <a:srgbClr val="000000"/>
              </a:solidFill>
              <a:latin typeface="TT Ramillas"/>
              <a:ea typeface="TT Ramillas"/>
              <a:cs typeface="TT Ramillas"/>
              <a:sym typeface="TT Ramillas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C4064D12-ED9B-9114-4150-FC5A274E2EA2}"/>
              </a:ext>
            </a:extLst>
          </p:cNvPr>
          <p:cNvSpPr txBox="1"/>
          <p:nvPr/>
        </p:nvSpPr>
        <p:spPr>
          <a:xfrm>
            <a:off x="2233675" y="7521234"/>
            <a:ext cx="7451765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Muestra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sobre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el</a:t>
            </a:r>
            <a:r>
              <a:rPr lang="en-US" sz="3399" i="1" dirty="0">
                <a:solidFill>
                  <a:srgbClr val="000000"/>
                </a:solidFill>
                <a:latin typeface="TT Ramillas Italics"/>
                <a:ea typeface="TT Ramillas Italics"/>
                <a:cs typeface="TT Ramillas Italics"/>
                <a:sym typeface="TT Ramillas Italics"/>
              </a:rPr>
              <a:t> gasket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pre-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indentado</a:t>
            </a:r>
            <a:endParaRPr lang="en-US" sz="3399" dirty="0">
              <a:solidFill>
                <a:srgbClr val="000000"/>
              </a:solidFill>
              <a:latin typeface="TT Ramillas"/>
              <a:ea typeface="TT Ramillas"/>
              <a:cs typeface="TT Ramillas"/>
              <a:sym typeface="TT Ramilla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02C5BE9-3B98-DF36-58EB-DE3B8DF505EC}"/>
              </a:ext>
            </a:extLst>
          </p:cNvPr>
          <p:cNvSpPr txBox="1"/>
          <p:nvPr/>
        </p:nvSpPr>
        <p:spPr>
          <a:xfrm>
            <a:off x="457200" y="8840227"/>
            <a:ext cx="11235572" cy="11849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59"/>
              </a:lnSpc>
              <a:spcBef>
                <a:spcPct val="0"/>
              </a:spcBef>
            </a:pPr>
            <a:r>
              <a:rPr lang="en-US" sz="2800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La </a:t>
            </a:r>
            <a:r>
              <a:rPr lang="en-US" sz="2800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deformación</a:t>
            </a:r>
            <a:r>
              <a:rPr lang="en-US" sz="2800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plástica</a:t>
            </a:r>
            <a:r>
              <a:rPr lang="en-US" sz="2800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del material del </a:t>
            </a:r>
            <a:r>
              <a:rPr lang="en-US" sz="2800" i="1" dirty="0">
                <a:solidFill>
                  <a:srgbClr val="000000"/>
                </a:solidFill>
                <a:latin typeface="TT Ramillas Italics"/>
                <a:ea typeface="TT Ramillas Italics"/>
                <a:cs typeface="TT Ramillas Italics"/>
                <a:sym typeface="TT Ramillas Italics"/>
              </a:rPr>
              <a:t>gasket </a:t>
            </a:r>
            <a:r>
              <a:rPr lang="en-US" sz="2800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durante</a:t>
            </a:r>
            <a:r>
              <a:rPr lang="en-US" sz="2800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la </a:t>
            </a:r>
            <a:r>
              <a:rPr lang="en-US" sz="2800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compresión</a:t>
            </a:r>
            <a:r>
              <a:rPr lang="en-US" sz="2800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favorece</a:t>
            </a:r>
            <a:r>
              <a:rPr lang="en-US" sz="2800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la </a:t>
            </a:r>
            <a:r>
              <a:rPr lang="en-US" sz="2800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generación</a:t>
            </a:r>
            <a:r>
              <a:rPr lang="en-US" sz="2800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de </a:t>
            </a:r>
            <a:r>
              <a:rPr lang="en-US" sz="2800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esfuerzos</a:t>
            </a:r>
            <a:r>
              <a:rPr lang="en-US" sz="2800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desviadores</a:t>
            </a:r>
            <a:r>
              <a:rPr lang="en-US" sz="2800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: </a:t>
            </a:r>
            <a:r>
              <a:rPr lang="en-US" sz="2800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cizalla</a:t>
            </a:r>
            <a:r>
              <a:rPr lang="en-US" sz="2800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 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F902656-FFA5-DCCB-9BEE-14FE788A92D8}"/>
              </a:ext>
            </a:extLst>
          </p:cNvPr>
          <p:cNvSpPr txBox="1"/>
          <p:nvPr/>
        </p:nvSpPr>
        <p:spPr>
          <a:xfrm>
            <a:off x="17297400" y="9763780"/>
            <a:ext cx="7168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>
                <a:latin typeface="TT Ramillas" panose="020B0604020202020204" charset="0"/>
              </a:rPr>
              <a:t>2/8</a:t>
            </a:r>
            <a:endParaRPr lang="es-ES" dirty="0">
              <a:latin typeface="TT Ramillas" panose="020B0604020202020204" charset="0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EECDBFF7-8CFE-520F-B1CB-DADFCA58B62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825" t="16307" r="32653" b="11160"/>
          <a:stretch>
            <a:fillRect/>
          </a:stretch>
        </p:blipFill>
        <p:spPr>
          <a:xfrm>
            <a:off x="7890628" y="190500"/>
            <a:ext cx="4453772" cy="3159008"/>
          </a:xfrm>
          <a:prstGeom prst="rect">
            <a:avLst/>
          </a:prstGeom>
        </p:spPr>
      </p:pic>
      <p:sp>
        <p:nvSpPr>
          <p:cNvPr id="11" name="Freeform 2">
            <a:extLst>
              <a:ext uri="{FF2B5EF4-FFF2-40B4-BE49-F238E27FC236}">
                <a16:creationId xmlns:a16="http://schemas.microsoft.com/office/drawing/2014/main" id="{AE995D09-AB12-54D8-3E6B-A3E9B7714D62}"/>
              </a:ext>
            </a:extLst>
          </p:cNvPr>
          <p:cNvSpPr/>
          <p:nvPr/>
        </p:nvSpPr>
        <p:spPr>
          <a:xfrm>
            <a:off x="11723252" y="4356274"/>
            <a:ext cx="1420148" cy="1420148"/>
          </a:xfrm>
          <a:custGeom>
            <a:avLst/>
            <a:gdLst/>
            <a:ahLst/>
            <a:cxnLst/>
            <a:rect l="l" t="t" r="r" b="b"/>
            <a:pathLst>
              <a:path w="1420148" h="1420148">
                <a:moveTo>
                  <a:pt x="0" y="0"/>
                </a:moveTo>
                <a:lnTo>
                  <a:pt x="1420148" y="0"/>
                </a:lnTo>
                <a:lnTo>
                  <a:pt x="1420148" y="1420148"/>
                </a:lnTo>
                <a:lnTo>
                  <a:pt x="0" y="14201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5" name="Freeform 4">
            <a:extLst>
              <a:ext uri="{FF2B5EF4-FFF2-40B4-BE49-F238E27FC236}">
                <a16:creationId xmlns:a16="http://schemas.microsoft.com/office/drawing/2014/main" id="{727893F4-17DC-6E2E-A270-35ABE61E56F2}"/>
              </a:ext>
            </a:extLst>
          </p:cNvPr>
          <p:cNvSpPr/>
          <p:nvPr/>
        </p:nvSpPr>
        <p:spPr>
          <a:xfrm>
            <a:off x="11723252" y="6237952"/>
            <a:ext cx="1420148" cy="1420148"/>
          </a:xfrm>
          <a:custGeom>
            <a:avLst/>
            <a:gdLst/>
            <a:ahLst/>
            <a:cxnLst/>
            <a:rect l="l" t="t" r="r" b="b"/>
            <a:pathLst>
              <a:path w="1420148" h="1420148">
                <a:moveTo>
                  <a:pt x="0" y="0"/>
                </a:moveTo>
                <a:lnTo>
                  <a:pt x="1420148" y="0"/>
                </a:lnTo>
                <a:lnTo>
                  <a:pt x="1420148" y="1420148"/>
                </a:lnTo>
                <a:lnTo>
                  <a:pt x="0" y="14201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4526006D-5F9F-B831-E928-14E687C91BE4}"/>
              </a:ext>
            </a:extLst>
          </p:cNvPr>
          <p:cNvSpPr txBox="1"/>
          <p:nvPr/>
        </p:nvSpPr>
        <p:spPr>
          <a:xfrm>
            <a:off x="10744200" y="4675382"/>
            <a:ext cx="6031619" cy="592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Rubí</a:t>
            </a:r>
            <a:endParaRPr lang="en-US" sz="3399" dirty="0">
              <a:solidFill>
                <a:srgbClr val="000000"/>
              </a:solidFill>
              <a:latin typeface="TT Ramillas"/>
              <a:ea typeface="TT Ramillas"/>
              <a:cs typeface="TT Ramillas"/>
              <a:sym typeface="TT Ramillas"/>
            </a:endParaRPr>
          </a:p>
        </p:txBody>
      </p:sp>
      <p:sp>
        <p:nvSpPr>
          <p:cNvPr id="19" name="TextBox 5">
            <a:extLst>
              <a:ext uri="{FF2B5EF4-FFF2-40B4-BE49-F238E27FC236}">
                <a16:creationId xmlns:a16="http://schemas.microsoft.com/office/drawing/2014/main" id="{BAE9562B-0A1E-86FF-B04A-B0389CC51037}"/>
              </a:ext>
            </a:extLst>
          </p:cNvPr>
          <p:cNvSpPr txBox="1"/>
          <p:nvPr/>
        </p:nvSpPr>
        <p:spPr>
          <a:xfrm>
            <a:off x="11692772" y="3477017"/>
            <a:ext cx="5451685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  <a:spcBef>
                <a:spcPct val="0"/>
              </a:spcBef>
            </a:pPr>
            <a:r>
              <a:rPr lang="en-US" sz="3399" b="1" dirty="0" err="1">
                <a:solidFill>
                  <a:srgbClr val="000000"/>
                </a:solidFill>
                <a:latin typeface="TT Ramillas Heavy"/>
                <a:ea typeface="TT Ramillas Heavy"/>
                <a:cs typeface="TT Ramillas Heavy"/>
                <a:sym typeface="TT Ramillas Heavy"/>
              </a:rPr>
              <a:t>Calibración</a:t>
            </a:r>
            <a:r>
              <a:rPr lang="en-US" sz="3399" b="1" dirty="0">
                <a:solidFill>
                  <a:srgbClr val="000000"/>
                </a:solidFill>
                <a:latin typeface="TT Ramillas Heavy"/>
                <a:ea typeface="TT Ramillas Heavy"/>
                <a:cs typeface="TT Ramillas Heavy"/>
                <a:sym typeface="TT Ramillas Heavy"/>
              </a:rPr>
              <a:t> de la </a:t>
            </a:r>
            <a:r>
              <a:rPr lang="en-US" sz="3399" b="1" dirty="0" err="1">
                <a:solidFill>
                  <a:srgbClr val="000000"/>
                </a:solidFill>
                <a:latin typeface="TT Ramillas Heavy"/>
                <a:ea typeface="TT Ramillas Heavy"/>
                <a:cs typeface="TT Ramillas Heavy"/>
                <a:sym typeface="TT Ramillas Heavy"/>
              </a:rPr>
              <a:t>presión</a:t>
            </a:r>
            <a:endParaRPr lang="en-US" sz="3399" b="1" dirty="0">
              <a:solidFill>
                <a:srgbClr val="000000"/>
              </a:solidFill>
              <a:latin typeface="TT Ramillas Heavy"/>
              <a:ea typeface="TT Ramillas Heavy"/>
              <a:cs typeface="TT Ramillas Heavy"/>
              <a:sym typeface="TT Ramillas Heavy"/>
            </a:endParaRPr>
          </a:p>
        </p:txBody>
      </p:sp>
      <p:sp>
        <p:nvSpPr>
          <p:cNvPr id="21" name="TextBox 6">
            <a:extLst>
              <a:ext uri="{FF2B5EF4-FFF2-40B4-BE49-F238E27FC236}">
                <a16:creationId xmlns:a16="http://schemas.microsoft.com/office/drawing/2014/main" id="{18F2F9D2-37A6-7E15-44FC-AA8347A81BCB}"/>
              </a:ext>
            </a:extLst>
          </p:cNvPr>
          <p:cNvSpPr txBox="1"/>
          <p:nvPr/>
        </p:nvSpPr>
        <p:spPr>
          <a:xfrm>
            <a:off x="10744200" y="6571416"/>
            <a:ext cx="6031619" cy="592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400" i="1" dirty="0">
                <a:solidFill>
                  <a:srgbClr val="000000"/>
                </a:solidFill>
                <a:latin typeface="TT Ramillas Italics" panose="020B0604020202020204" charset="0"/>
                <a:ea typeface="TT Ramillas"/>
                <a:cs typeface="TT Ramillas"/>
                <a:sym typeface="TT Ramillas"/>
              </a:rPr>
              <a:t>Culet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614BC23-638C-A4D5-284A-D0F71540D7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7200" y="160682"/>
            <a:ext cx="2438400" cy="974035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43562FAB-219F-7B0B-BD90-35C0B0361B8F}"/>
              </a:ext>
            </a:extLst>
          </p:cNvPr>
          <p:cNvSpPr txBox="1"/>
          <p:nvPr/>
        </p:nvSpPr>
        <p:spPr>
          <a:xfrm>
            <a:off x="13174019" y="7143810"/>
            <a:ext cx="4857829" cy="13352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Hanfland, M. &amp; </a:t>
            </a:r>
            <a:r>
              <a:rPr lang="en-GB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Syassen</a:t>
            </a:r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J. Appl. Phys.</a:t>
            </a:r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57</a:t>
            </a:r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2752–2756 (1985).</a:t>
            </a:r>
            <a:endParaRPr lang="es-ES" sz="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n-GB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Grimsditch</a:t>
            </a:r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H., Anastassakis, E. &amp; Cardona, M. </a:t>
            </a:r>
            <a:r>
              <a:rPr lang="en-GB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Phys. Rev. B</a:t>
            </a:r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18</a:t>
            </a:r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901–904 (1978).</a:t>
            </a:r>
            <a:endParaRPr lang="es-ES" sz="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985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028700" y="2293601"/>
            <a:ext cx="16573500" cy="85946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Análisis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de la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banda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LTO del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silicio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mediante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el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modelo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de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Fantum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: </a:t>
            </a:r>
            <a:r>
              <a:rPr lang="en-US" sz="3399" dirty="0" err="1">
                <a:solidFill>
                  <a:srgbClr val="FF0000"/>
                </a:solidFill>
                <a:latin typeface="TT Ramillas"/>
                <a:ea typeface="TT Ramillas"/>
                <a:cs typeface="TT Ramillas"/>
                <a:sym typeface="TT Ramillas"/>
              </a:rPr>
              <a:t>Confinamiento</a:t>
            </a:r>
            <a:r>
              <a:rPr lang="en-US" sz="3399" dirty="0">
                <a:solidFill>
                  <a:srgbClr val="FF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FF0000"/>
                </a:solidFill>
                <a:latin typeface="TT Ramillas"/>
                <a:ea typeface="TT Ramillas"/>
                <a:cs typeface="TT Ramillas"/>
                <a:sym typeface="TT Ramillas"/>
              </a:rPr>
              <a:t>cuántico</a:t>
            </a:r>
            <a:r>
              <a:rPr lang="en-US" sz="3399" dirty="0">
                <a:solidFill>
                  <a:srgbClr val="FF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+ </a:t>
            </a:r>
            <a:r>
              <a:rPr lang="en-US" sz="3399" dirty="0" err="1">
                <a:solidFill>
                  <a:srgbClr val="0000FF"/>
                </a:solidFill>
                <a:latin typeface="TT Ramillas"/>
                <a:ea typeface="TT Ramillas"/>
                <a:cs typeface="TT Ramillas"/>
                <a:sym typeface="TT Ramillas"/>
              </a:rPr>
              <a:t>resonancia</a:t>
            </a:r>
            <a:r>
              <a:rPr lang="en-US" sz="3399" dirty="0">
                <a:solidFill>
                  <a:srgbClr val="0000FF"/>
                </a:solidFill>
                <a:latin typeface="TT Ramillas"/>
                <a:ea typeface="TT Ramillas"/>
                <a:cs typeface="TT Ramillas"/>
                <a:sym typeface="TT Ramillas"/>
              </a:rPr>
              <a:t> de Fano 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=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Perfil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asimétrico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de la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banda</a:t>
            </a:r>
            <a:endParaRPr lang="en-US" sz="3399" dirty="0">
              <a:solidFill>
                <a:srgbClr val="000000"/>
              </a:solidFill>
              <a:latin typeface="TT Ramillas"/>
              <a:ea typeface="TT Ramillas"/>
              <a:cs typeface="TT Ramillas"/>
              <a:sym typeface="TT Ramillas"/>
            </a:endParaRP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endParaRPr lang="en-US" sz="3399" dirty="0">
              <a:solidFill>
                <a:srgbClr val="000000"/>
              </a:solidFill>
              <a:latin typeface="TT Ramillas"/>
              <a:ea typeface="TT Ramillas"/>
              <a:cs typeface="TT Ramillas"/>
              <a:sym typeface="TT Ramillas"/>
            </a:endParaRP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endParaRPr lang="en-US" sz="3399" dirty="0">
              <a:solidFill>
                <a:srgbClr val="000000"/>
              </a:solidFill>
              <a:latin typeface="TT Ramillas"/>
              <a:ea typeface="TT Ramillas"/>
              <a:cs typeface="TT Ramillas"/>
              <a:sym typeface="TT Ramillas"/>
            </a:endParaRP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endParaRPr lang="en-US" sz="3399" dirty="0">
              <a:solidFill>
                <a:srgbClr val="000000"/>
              </a:solidFill>
              <a:latin typeface="TT Ramillas"/>
              <a:ea typeface="TT Ramillas"/>
              <a:cs typeface="TT Ramillas"/>
              <a:sym typeface="TT Ramillas"/>
            </a:endParaRP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endParaRPr lang="en-US" sz="3399" dirty="0">
              <a:solidFill>
                <a:srgbClr val="000000"/>
              </a:solidFill>
              <a:latin typeface="TT Ramillas"/>
              <a:ea typeface="TT Ramillas"/>
              <a:cs typeface="TT Ramillas"/>
              <a:sym typeface="TT Ramillas"/>
            </a:endParaRP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endParaRPr lang="en-US" sz="3399" dirty="0">
              <a:solidFill>
                <a:srgbClr val="000000"/>
              </a:solidFill>
              <a:latin typeface="TT Ramillas"/>
              <a:ea typeface="TT Ramillas"/>
              <a:cs typeface="TT Ramillas"/>
              <a:sym typeface="TT Ramillas"/>
            </a:endParaRP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endParaRPr lang="en-US" sz="3399" dirty="0">
              <a:solidFill>
                <a:srgbClr val="000000"/>
              </a:solidFill>
              <a:latin typeface="TT Ramillas"/>
              <a:ea typeface="TT Ramillas"/>
              <a:cs typeface="TT Ramillas"/>
              <a:sym typeface="TT Ramillas"/>
            </a:endParaRP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endParaRPr lang="en-US" sz="3399" dirty="0">
              <a:solidFill>
                <a:srgbClr val="000000"/>
              </a:solidFill>
              <a:latin typeface="TT Ramillas"/>
              <a:ea typeface="TT Ramillas"/>
              <a:cs typeface="TT Ramillas"/>
              <a:sym typeface="TT Ramillas"/>
            </a:endParaRP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endParaRPr lang="en-US" sz="3399" dirty="0">
              <a:solidFill>
                <a:srgbClr val="000000"/>
              </a:solidFill>
              <a:latin typeface="TT Ramillas"/>
              <a:ea typeface="TT Ramillas"/>
              <a:cs typeface="TT Ramillas"/>
              <a:sym typeface="TT Ramillas"/>
            </a:endParaRPr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Experimentos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realizados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bajo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condiciones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que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minimicen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calentamiento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láser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y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poder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estudiar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Fano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asociado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únicamente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a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efectos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de </a:t>
            </a:r>
            <a:r>
              <a:rPr lang="en-US" sz="3399" dirty="0" err="1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compresión</a:t>
            </a:r>
            <a:r>
              <a:rPr lang="en-US" sz="3399" dirty="0">
                <a:solidFill>
                  <a:srgbClr val="000000"/>
                </a:solidFill>
                <a:latin typeface="TT Ramillas"/>
                <a:ea typeface="TT Ramillas"/>
                <a:cs typeface="TT Ramillas"/>
                <a:sym typeface="TT Ramillas"/>
              </a:rPr>
              <a:t> uniaxial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endParaRPr lang="en-US" sz="3399" dirty="0">
              <a:solidFill>
                <a:srgbClr val="000000"/>
              </a:solidFill>
              <a:latin typeface="TT Ramillas"/>
              <a:ea typeface="TT Ramillas"/>
              <a:cs typeface="TT Ramillas"/>
              <a:sym typeface="TT Ramillas"/>
            </a:endParaRP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endParaRPr lang="en-US" sz="3399" dirty="0">
              <a:solidFill>
                <a:srgbClr val="000000"/>
              </a:solidFill>
              <a:latin typeface="TT Ramillas"/>
              <a:ea typeface="TT Ramillas"/>
              <a:cs typeface="TT Ramillas"/>
              <a:sym typeface="TT Ramilla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28700" y="1370310"/>
            <a:ext cx="14331229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Análisis Fantum: Efecto de la compresión uniaxial en Si-NPs de 10 nm</a:t>
            </a: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7B594371-A94C-3BEB-F930-8994065C1D9A}"/>
              </a:ext>
            </a:extLst>
          </p:cNvPr>
          <p:cNvSpPr txBox="1"/>
          <p:nvPr/>
        </p:nvSpPr>
        <p:spPr>
          <a:xfrm>
            <a:off x="1028700" y="448310"/>
            <a:ext cx="2400300" cy="592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 dirty="0" err="1">
                <a:solidFill>
                  <a:srgbClr val="000000"/>
                </a:solidFill>
                <a:latin typeface="TT Ramillas Heavy"/>
                <a:ea typeface="TT Ramillas Heavy"/>
                <a:cs typeface="TT Ramillas Heavy"/>
                <a:sym typeface="TT Ramillas Heavy"/>
              </a:rPr>
              <a:t>Resultados</a:t>
            </a:r>
            <a:endParaRPr lang="en-US" sz="3399" b="1" dirty="0">
              <a:solidFill>
                <a:srgbClr val="000000"/>
              </a:solidFill>
              <a:latin typeface="TT Ramillas Heavy"/>
              <a:ea typeface="TT Ramillas Heavy"/>
              <a:cs typeface="TT Ramillas Heavy"/>
              <a:sym typeface="TT Ramillas Heavy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2AEBA07-AF9E-14D9-35FF-1916A7DD9194}"/>
              </a:ext>
            </a:extLst>
          </p:cNvPr>
          <p:cNvSpPr txBox="1"/>
          <p:nvPr/>
        </p:nvSpPr>
        <p:spPr>
          <a:xfrm>
            <a:off x="17297400" y="9763780"/>
            <a:ext cx="7056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>
                <a:latin typeface="TT Ramillas" panose="020B0604020202020204" charset="0"/>
              </a:rPr>
              <a:t>3/8</a:t>
            </a:r>
            <a:endParaRPr lang="es-ES" dirty="0">
              <a:latin typeface="TT Ramillas" panose="020B060402020202020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F135400C-A3AD-6E2F-6B56-A66A435EEEB5}"/>
                  </a:ext>
                </a:extLst>
              </p:cNvPr>
              <p:cNvSpPr txBox="1"/>
              <p:nvPr/>
            </p:nvSpPr>
            <p:spPr>
              <a:xfrm>
                <a:off x="4572000" y="4616316"/>
                <a:ext cx="9144000" cy="18458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3200" b="0" i="1" kern="100" smtClean="0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𝐼</m:t>
                      </m:r>
                      <m:r>
                        <a:rPr lang="es-ES" sz="3200" i="1" kern="100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sz="3200" i="1" kern="100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s-ES" sz="3200" b="0" i="1" kern="100" smtClean="0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sz="3200" i="1" kern="100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es-ES" sz="3200" i="1" kern="100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s-ES" sz="3200" i="1" kern="100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𝑁</m:t>
                      </m:r>
                      <m:nary>
                        <m:naryPr>
                          <m:limLoc m:val="subSup"/>
                          <m:ctrlPr>
                            <a:rPr lang="es-ES" sz="3200" i="1" kern="100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nor/>
                            </m:rPr>
                            <a:rPr lang="es-ES" sz="3200" kern="100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m:rPr>
                              <m:nor/>
                            </m:rPr>
                            <a:rPr lang="es-ES" sz="3200" kern="100"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  <m:e>
                          <m:sSup>
                            <m:sSupPr>
                              <m:ctrlPr>
                                <a:rPr lang="es-ES" sz="3200" i="1" kern="10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s-ES" sz="3200" i="1" kern="10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nor/>
                                    </m:rPr>
                                    <a:rPr lang="es-ES" sz="3200" kern="10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C</m:t>
                                  </m:r>
                                  <m:r>
                                    <m:rPr>
                                      <m:nor/>
                                    </m:rPr>
                                    <a:rPr lang="es-ES" sz="3200" kern="10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(</m:t>
                                  </m:r>
                                  <m:r>
                                    <m:rPr>
                                      <m:nor/>
                                    </m:rPr>
                                    <a:rPr lang="es-ES" sz="3200" kern="10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k</m:t>
                                  </m:r>
                                  <m:r>
                                    <m:rPr>
                                      <m:nor/>
                                    </m:rPr>
                                    <a:rPr lang="es-ES" sz="3200" kern="10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)</m:t>
                                  </m:r>
                                </m:e>
                              </m:d>
                            </m:e>
                            <m:sup>
                              <m:r>
                                <a:rPr lang="es-ES" sz="3200" i="1" kern="1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f>
                        <m:fPr>
                          <m:ctrlPr>
                            <a:rPr lang="es-ES" sz="3200" i="1" kern="10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ES" sz="3200" i="1" kern="10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s-ES" sz="3200" i="1" kern="10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s-ES" sz="3200" i="1" kern="10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𝜀</m:t>
                                  </m:r>
                                  <m:r>
                                    <a:rPr lang="es-ES" sz="3200" i="1" kern="10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r>
                                    <a:rPr lang="es-ES" sz="3200" i="1" kern="10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𝑞</m:t>
                                  </m:r>
                                </m:e>
                              </m:d>
                            </m:e>
                            <m:sup>
                              <m:r>
                                <a:rPr lang="es-ES" sz="3200" i="1" kern="10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s-ES" sz="3200" i="1" kern="1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es-ES" sz="3200" i="1" kern="10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s-ES" sz="3200" i="1" kern="10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𝜀</m:t>
                              </m:r>
                            </m:e>
                            <m:sup>
                              <m:r>
                                <a:rPr lang="es-ES" sz="3200" i="1" kern="10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s-ES" sz="3200" i="1" kern="100"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𝑑𝑘</m:t>
                      </m:r>
                    </m:oMath>
                  </m:oMathPara>
                </a14:m>
                <a:endParaRPr lang="es-ES" sz="3200" kern="100" dirty="0"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  <a:p>
                <a:endParaRPr lang="es-ES" dirty="0"/>
              </a:p>
            </p:txBody>
          </p:sp>
        </mc:Choice>
        <mc:Fallback xmlns="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F135400C-A3AD-6E2F-6B56-A66A435EEE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4616316"/>
                <a:ext cx="9144000" cy="184582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040F8CE1-37BB-C8ED-22F6-242E1E70064C}"/>
                  </a:ext>
                </a:extLst>
              </p:cNvPr>
              <p:cNvSpPr txBox="1"/>
              <p:nvPr/>
            </p:nvSpPr>
            <p:spPr>
              <a:xfrm>
                <a:off x="5067483" y="6723684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4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𝜀</m:t>
                      </m:r>
                      <m:r>
                        <a:rPr lang="es-ES" sz="2400" i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f>
                        <m:fPr>
                          <m:type m:val="lin"/>
                          <m:ctrlPr>
                            <a:rPr lang="es-ES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s-ES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s-ES" sz="24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  <m:d>
                                <m:dPr>
                                  <m:ctrlPr>
                                    <a:rPr lang="es-ES" sz="24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s-ES" sz="24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</m:d>
                              <m:r>
                                <a:rPr lang="es-ES" sz="2400" i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s-ES" sz="24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sz="24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es-ES" sz="2400" i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es-ES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s-ES" sz="2400" b="0" i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Γ</m:t>
                              </m:r>
                            </m:e>
                            <m:sub>
                              <m:r>
                                <a:rPr lang="es-ES" sz="2400" i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040F8CE1-37BB-C8ED-22F6-242E1E7006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7483" y="6723684"/>
                <a:ext cx="9144000" cy="461665"/>
              </a:xfrm>
              <a:prstGeom prst="rect">
                <a:avLst/>
              </a:prstGeom>
              <a:blipFill>
                <a:blip r:embed="rId3"/>
                <a:stretch>
                  <a:fillRect t="-125000" b="-190789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203E680B-3690-CC38-4714-1634C8ED55DB}"/>
                  </a:ext>
                </a:extLst>
              </p:cNvPr>
              <p:cNvSpPr txBox="1"/>
              <p:nvPr/>
            </p:nvSpPr>
            <p:spPr>
              <a:xfrm>
                <a:off x="12039600" y="6723684"/>
                <a:ext cx="6438900" cy="5395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400" b="0" i="1" smtClean="0">
                          <a:latin typeface="Cambria Math" panose="02040503050406030204" pitchFamily="18" charset="0"/>
                        </a:rPr>
                        <m:t>𝜔</m:t>
                      </m:r>
                      <m:d>
                        <m:dPr>
                          <m:ctrlPr>
                            <a:rPr lang="es-E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es-ES" sz="2400" i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s-ES" sz="2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s-ES" sz="2400" i="1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s-ES" sz="2400" i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s-ES" sz="2400" i="1">
                              <a:latin typeface="Cambria Math" panose="02040503050406030204" pitchFamily="18" charset="0"/>
                            </a:rPr>
                            <m:t>𝐷𝑐𝑜𝑠</m:t>
                          </m:r>
                          <m:d>
                            <m:dPr>
                              <m:ctrlPr>
                                <a:rPr lang="es-E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s-ES" sz="24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f>
                                <m:fPr>
                                  <m:type m:val="lin"/>
                                  <m:ctrlPr>
                                    <a:rPr lang="es-E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s-ES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num>
                                <m:den>
                                  <m:r>
                                    <a:rPr lang="es-ES" sz="24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rad>
                      <m:r>
                        <a:rPr lang="es-ES" sz="2400" i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s-ES" sz="2400" i="1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203E680B-3690-CC38-4714-1634C8ED55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39600" y="6723684"/>
                <a:ext cx="6438900" cy="53957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ECAB5B9F-EE7D-45A1-7F34-9129E1E70B0D}"/>
                  </a:ext>
                </a:extLst>
              </p:cNvPr>
              <p:cNvSpPr txBox="1"/>
              <p:nvPr/>
            </p:nvSpPr>
            <p:spPr>
              <a:xfrm>
                <a:off x="-1155881" y="6413360"/>
                <a:ext cx="9804400" cy="9273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s-E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s-ES" sz="2400" b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C</m:t>
                          </m:r>
                          <m:r>
                            <a:rPr lang="es-ES" sz="24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s-E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s-ES" sz="24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es-ES" sz="2400" b="0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24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ES" sz="2400" b="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s-ES" sz="2400" b="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unc>
                                    <m:funcPr>
                                      <m:ctrlPr>
                                        <a:rPr lang="es-ES" sz="2400" b="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s-ES" sz="2400" b="0" i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d>
                                        <m:dPr>
                                          <m:ctrlPr>
                                            <a:rPr lang="es-ES" sz="2400" b="0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s-ES" sz="2400" b="0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d>
                                    </m:e>
                                  </m:func>
                                  <m:r>
                                    <a:rPr lang="es-ES" sz="2400" b="0" i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s-ES" sz="2400" b="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𝑥𝑐𝑜𝑠</m:t>
                                  </m:r>
                                  <m:d>
                                    <m:dPr>
                                      <m:ctrlPr>
                                        <a:rPr lang="es-ES" sz="2400" b="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s-ES" sz="2400" b="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lang="es-ES" sz="2400" b="0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s-ES" sz="2400" b="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ES" sz="2400" b="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p>
                              <m:r>
                                <a:rPr lang="es-ES" sz="2400" b="0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  <m:r>
                        <a:rPr lang="es-ES" sz="2400" b="0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s-ES" sz="2400" b="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s-ES" sz="2400" b="0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sz="2400" b="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𝑘𝐿</m:t>
                      </m:r>
                      <m:f>
                        <m:fPr>
                          <m:type m:val="lin"/>
                          <m:ctrlPr>
                            <a:rPr lang="es-ES" sz="24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24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s-ES" sz="24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s-ES" sz="2800" dirty="0"/>
              </a:p>
            </p:txBody>
          </p:sp>
        </mc:Choice>
        <mc:Fallback xmlns=""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ECAB5B9F-EE7D-45A1-7F34-9129E1E70B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155881" y="6413360"/>
                <a:ext cx="9804400" cy="9273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3">
            <a:extLst>
              <a:ext uri="{FF2B5EF4-FFF2-40B4-BE49-F238E27FC236}">
                <a16:creationId xmlns:a16="http://schemas.microsoft.com/office/drawing/2014/main" id="{C0233CD4-91C8-7363-5C14-DB6FA53E0F78}"/>
              </a:ext>
            </a:extLst>
          </p:cNvPr>
          <p:cNvSpPr txBox="1"/>
          <p:nvPr/>
        </p:nvSpPr>
        <p:spPr>
          <a:xfrm>
            <a:off x="7239000" y="3734597"/>
            <a:ext cx="14331229" cy="59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 dirty="0">
                <a:solidFill>
                  <a:srgbClr val="0000FF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1/q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: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parámetro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de </a:t>
            </a:r>
            <a:r>
              <a:rPr lang="en-US" sz="3399" b="1" dirty="0" err="1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asimetría</a:t>
            </a:r>
            <a:r>
              <a:rPr lang="en-US" sz="3399" b="1" dirty="0">
                <a:solidFill>
                  <a:srgbClr val="000000"/>
                </a:solidFill>
                <a:latin typeface="TT Ramillas Bold"/>
                <a:ea typeface="TT Ramillas Bold"/>
                <a:cs typeface="TT Ramillas Bold"/>
                <a:sym typeface="TT Ramillas Bold"/>
              </a:rPr>
              <a:t> de Fano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4CBACB4-9DE4-DC04-CF8B-A1D6403D0B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7200" y="160682"/>
            <a:ext cx="2438400" cy="97403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5367</TotalTime>
  <Words>1178</Words>
  <Application>Microsoft Office PowerPoint</Application>
  <PresentationFormat>Personalizado</PresentationFormat>
  <Paragraphs>182</Paragraphs>
  <Slides>27</Slides>
  <Notes>1</Notes>
  <HiddenSlides>0</HiddenSlides>
  <MMClips>0</MMClips>
  <ScaleCrop>false</ScaleCrop>
  <HeadingPairs>
    <vt:vector size="8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9" baseType="lpstr">
      <vt:lpstr>TT Ramillas</vt:lpstr>
      <vt:lpstr>TT Ramillas Heavy</vt:lpstr>
      <vt:lpstr>Aptos</vt:lpstr>
      <vt:lpstr>TT Ramillas Bold Italics</vt:lpstr>
      <vt:lpstr>TT Ramillas Bold</vt:lpstr>
      <vt:lpstr>Arial</vt:lpstr>
      <vt:lpstr>Times New Roman</vt:lpstr>
      <vt:lpstr>Cambria Math</vt:lpstr>
      <vt:lpstr>TT Ramillas Italics</vt:lpstr>
      <vt:lpstr>Calibri</vt:lpstr>
      <vt:lpstr>Office Theme</vt:lpstr>
      <vt:lpstr>Graph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Oviedo</dc:title>
  <dc:creator>Paula Serrano Nava</dc:creator>
  <cp:lastModifiedBy>Paula Serrano Nava</cp:lastModifiedBy>
  <cp:revision>10</cp:revision>
  <dcterms:created xsi:type="dcterms:W3CDTF">2006-08-16T00:00:00Z</dcterms:created>
  <dcterms:modified xsi:type="dcterms:W3CDTF">2026-06-24T07:47:30Z</dcterms:modified>
  <dc:identifier>DAHMwPm7w9c</dc:identifier>
</cp:coreProperties>
</file>