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6"/>
  </p:notesMasterIdLst>
  <p:sldIdLst>
    <p:sldId id="256" r:id="rId2"/>
    <p:sldId id="257" r:id="rId3"/>
    <p:sldId id="263" r:id="rId4"/>
    <p:sldId id="318" r:id="rId5"/>
    <p:sldId id="321" r:id="rId6"/>
    <p:sldId id="319" r:id="rId7"/>
    <p:sldId id="322" r:id="rId8"/>
    <p:sldId id="320" r:id="rId9"/>
    <p:sldId id="323" r:id="rId10"/>
    <p:sldId id="324" r:id="rId11"/>
    <p:sldId id="325" r:id="rId12"/>
    <p:sldId id="326" r:id="rId13"/>
    <p:sldId id="272" r:id="rId14"/>
    <p:sldId id="327" r:id="rId15"/>
    <p:sldId id="273" r:id="rId16"/>
    <p:sldId id="274" r:id="rId17"/>
    <p:sldId id="275" r:id="rId18"/>
    <p:sldId id="267" r:id="rId19"/>
    <p:sldId id="268" r:id="rId20"/>
    <p:sldId id="271" r:id="rId21"/>
    <p:sldId id="269" r:id="rId22"/>
    <p:sldId id="270" r:id="rId23"/>
    <p:sldId id="276" r:id="rId24"/>
    <p:sldId id="285" r:id="rId25"/>
    <p:sldId id="281" r:id="rId26"/>
    <p:sldId id="277" r:id="rId27"/>
    <p:sldId id="283" r:id="rId28"/>
    <p:sldId id="286" r:id="rId29"/>
    <p:sldId id="278" r:id="rId30"/>
    <p:sldId id="284" r:id="rId31"/>
    <p:sldId id="279" r:id="rId32"/>
    <p:sldId id="280" r:id="rId33"/>
    <p:sldId id="259" r:id="rId34"/>
    <p:sldId id="287" r:id="rId35"/>
    <p:sldId id="289" r:id="rId36"/>
    <p:sldId id="291" r:id="rId37"/>
    <p:sldId id="292" r:id="rId38"/>
    <p:sldId id="288" r:id="rId39"/>
    <p:sldId id="295" r:id="rId40"/>
    <p:sldId id="296" r:id="rId41"/>
    <p:sldId id="301" r:id="rId42"/>
    <p:sldId id="294" r:id="rId43"/>
    <p:sldId id="297" r:id="rId44"/>
    <p:sldId id="298" r:id="rId45"/>
    <p:sldId id="299" r:id="rId46"/>
    <p:sldId id="300" r:id="rId47"/>
    <p:sldId id="302" r:id="rId48"/>
    <p:sldId id="303" r:id="rId49"/>
    <p:sldId id="316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4" r:id="rId59"/>
    <p:sldId id="312" r:id="rId60"/>
    <p:sldId id="313" r:id="rId61"/>
    <p:sldId id="315" r:id="rId62"/>
    <p:sldId id="260" r:id="rId63"/>
    <p:sldId id="261" r:id="rId64"/>
    <p:sldId id="262" r:id="rId65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17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4660"/>
  </p:normalViewPr>
  <p:slideViewPr>
    <p:cSldViewPr snapToGrid="0" showGuides="1">
      <p:cViewPr varScale="1">
        <p:scale>
          <a:sx n="65" d="100"/>
          <a:sy n="65" d="100"/>
        </p:scale>
        <p:origin x="564" y="60"/>
      </p:cViewPr>
      <p:guideLst>
        <p:guide orient="horz" pos="2160"/>
        <p:guide pos="3817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viewProps" Target="viewProps.xml"/><Relationship Id="rId7" Type="http://schemas.openxmlformats.org/officeDocument/2006/relationships/slide" Target="slides/slide6.xml"/><Relationship Id="rId71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omez Fernandez, Luis" userId="80e06825-9b61-4bc2-beae-2e1f19c36bc3" providerId="ADAL" clId="{6F230B48-EF17-41AD-A2AF-25AEA8F35A4F}"/>
    <pc:docChg chg="undo custSel addSld delSld modSld">
      <pc:chgData name="Gomez Fernandez, Luis" userId="80e06825-9b61-4bc2-beae-2e1f19c36bc3" providerId="ADAL" clId="{6F230B48-EF17-41AD-A2AF-25AEA8F35A4F}" dt="2026-06-24T11:34:25.707" v="69" actId="14100"/>
      <pc:docMkLst>
        <pc:docMk/>
      </pc:docMkLst>
      <pc:sldChg chg="addSp modSp mod">
        <pc:chgData name="Gomez Fernandez, Luis" userId="80e06825-9b61-4bc2-beae-2e1f19c36bc3" providerId="ADAL" clId="{6F230B48-EF17-41AD-A2AF-25AEA8F35A4F}" dt="2026-06-24T11:34:25.707" v="69" actId="14100"/>
        <pc:sldMkLst>
          <pc:docMk/>
          <pc:sldMk cId="4060612214" sldId="256"/>
        </pc:sldMkLst>
        <pc:spChg chg="mod">
          <ac:chgData name="Gomez Fernandez, Luis" userId="80e06825-9b61-4bc2-beae-2e1f19c36bc3" providerId="ADAL" clId="{6F230B48-EF17-41AD-A2AF-25AEA8F35A4F}" dt="2026-06-24T11:24:43.246" v="31" actId="404"/>
          <ac:spMkLst>
            <pc:docMk/>
            <pc:sldMk cId="4060612214" sldId="256"/>
            <ac:spMk id="2" creationId="{95601106-5A7A-6586-EA75-EFA9028D56F5}"/>
          </ac:spMkLst>
        </pc:spChg>
        <pc:picChg chg="add mod">
          <ac:chgData name="Gomez Fernandez, Luis" userId="80e06825-9b61-4bc2-beae-2e1f19c36bc3" providerId="ADAL" clId="{6F230B48-EF17-41AD-A2AF-25AEA8F35A4F}" dt="2026-06-24T11:34:25.707" v="69" actId="14100"/>
          <ac:picMkLst>
            <pc:docMk/>
            <pc:sldMk cId="4060612214" sldId="256"/>
            <ac:picMk id="8" creationId="{AB915BFE-3E60-76C5-603D-8159F44D6AB3}"/>
          </ac:picMkLst>
        </pc:picChg>
      </pc:sldChg>
      <pc:sldChg chg="addSp delSp modSp mod">
        <pc:chgData name="Gomez Fernandez, Luis" userId="80e06825-9b61-4bc2-beae-2e1f19c36bc3" providerId="ADAL" clId="{6F230B48-EF17-41AD-A2AF-25AEA8F35A4F}" dt="2026-06-24T11:30:41.633" v="37" actId="167"/>
        <pc:sldMkLst>
          <pc:docMk/>
          <pc:sldMk cId="2773542780" sldId="272"/>
        </pc:sldMkLst>
        <pc:picChg chg="add mod ord">
          <ac:chgData name="Gomez Fernandez, Luis" userId="80e06825-9b61-4bc2-beae-2e1f19c36bc3" providerId="ADAL" clId="{6F230B48-EF17-41AD-A2AF-25AEA8F35A4F}" dt="2026-06-24T11:30:41.633" v="37" actId="167"/>
          <ac:picMkLst>
            <pc:docMk/>
            <pc:sldMk cId="2773542780" sldId="272"/>
            <ac:picMk id="11" creationId="{41ABFAD7-54CD-1E11-ADB7-EF9DBB8F6483}"/>
          </ac:picMkLst>
        </pc:picChg>
        <pc:picChg chg="del">
          <ac:chgData name="Gomez Fernandez, Luis" userId="80e06825-9b61-4bc2-beae-2e1f19c36bc3" providerId="ADAL" clId="{6F230B48-EF17-41AD-A2AF-25AEA8F35A4F}" dt="2026-06-24T11:24:13.570" v="0" actId="478"/>
          <ac:picMkLst>
            <pc:docMk/>
            <pc:sldMk cId="2773542780" sldId="272"/>
            <ac:picMk id="13" creationId="{4614A5F2-EE27-26AB-4876-47B910299C06}"/>
          </ac:picMkLst>
        </pc:picChg>
      </pc:sldChg>
      <pc:sldChg chg="addSp delSp modSp add del mod">
        <pc:chgData name="Gomez Fernandez, Luis" userId="80e06825-9b61-4bc2-beae-2e1f19c36bc3" providerId="ADAL" clId="{6F230B48-EF17-41AD-A2AF-25AEA8F35A4F}" dt="2026-06-24T11:30:45.173" v="38" actId="47"/>
        <pc:sldMkLst>
          <pc:docMk/>
          <pc:sldMk cId="878808844" sldId="327"/>
        </pc:sldMkLst>
        <pc:spChg chg="add del mod">
          <ac:chgData name="Gomez Fernandez, Luis" userId="80e06825-9b61-4bc2-beae-2e1f19c36bc3" providerId="ADAL" clId="{6F230B48-EF17-41AD-A2AF-25AEA8F35A4F}" dt="2026-06-24T11:30:35.962" v="36" actId="478"/>
          <ac:spMkLst>
            <pc:docMk/>
            <pc:sldMk cId="878808844" sldId="327"/>
            <ac:spMk id="13" creationId="{01BAB3F4-77F6-5BD3-FC79-C34BDE6C7F45}"/>
          </ac:spMkLst>
        </pc:spChg>
        <pc:picChg chg="add del">
          <ac:chgData name="Gomez Fernandez, Luis" userId="80e06825-9b61-4bc2-beae-2e1f19c36bc3" providerId="ADAL" clId="{6F230B48-EF17-41AD-A2AF-25AEA8F35A4F}" dt="2026-06-24T11:30:35.962" v="36" actId="478"/>
          <ac:picMkLst>
            <pc:docMk/>
            <pc:sldMk cId="878808844" sldId="327"/>
            <ac:picMk id="11" creationId="{7878C648-902F-38D2-226F-F2D80C9DCB42}"/>
          </ac:picMkLst>
        </pc:picChg>
      </pc:sldChg>
      <pc:sldChg chg="delSp modSp add mod">
        <pc:chgData name="Gomez Fernandez, Luis" userId="80e06825-9b61-4bc2-beae-2e1f19c36bc3" providerId="ADAL" clId="{6F230B48-EF17-41AD-A2AF-25AEA8F35A4F}" dt="2026-06-24T11:31:26.468" v="65" actId="1076"/>
        <pc:sldMkLst>
          <pc:docMk/>
          <pc:sldMk cId="1720488243" sldId="327"/>
        </pc:sldMkLst>
        <pc:spChg chg="mod">
          <ac:chgData name="Gomez Fernandez, Luis" userId="80e06825-9b61-4bc2-beae-2e1f19c36bc3" providerId="ADAL" clId="{6F230B48-EF17-41AD-A2AF-25AEA8F35A4F}" dt="2026-06-24T11:31:26.468" v="65" actId="1076"/>
          <ac:spMkLst>
            <pc:docMk/>
            <pc:sldMk cId="1720488243" sldId="327"/>
            <ac:spMk id="2" creationId="{F9DFE8F5-64CB-6967-2238-157613EDBD89}"/>
          </ac:spMkLst>
        </pc:spChg>
        <pc:grpChg chg="del">
          <ac:chgData name="Gomez Fernandez, Luis" userId="80e06825-9b61-4bc2-beae-2e1f19c36bc3" providerId="ADAL" clId="{6F230B48-EF17-41AD-A2AF-25AEA8F35A4F}" dt="2026-06-24T11:30:52.460" v="40" actId="478"/>
          <ac:grpSpMkLst>
            <pc:docMk/>
            <pc:sldMk cId="1720488243" sldId="327"/>
            <ac:grpSpMk id="3" creationId="{A44CE00C-6F92-205F-3295-498DC4DC1EC4}"/>
          </ac:grpSpMkLst>
        </pc:grpChg>
        <pc:picChg chg="del">
          <ac:chgData name="Gomez Fernandez, Luis" userId="80e06825-9b61-4bc2-beae-2e1f19c36bc3" providerId="ADAL" clId="{6F230B48-EF17-41AD-A2AF-25AEA8F35A4F}" dt="2026-06-24T11:30:54.470" v="41" actId="478"/>
          <ac:picMkLst>
            <pc:docMk/>
            <pc:sldMk cId="1720488243" sldId="327"/>
            <ac:picMk id="10" creationId="{D27616E1-2E1B-E643-7433-325531347D31}"/>
          </ac:picMkLst>
        </pc:picChg>
        <pc:picChg chg="mod">
          <ac:chgData name="Gomez Fernandez, Luis" userId="80e06825-9b61-4bc2-beae-2e1f19c36bc3" providerId="ADAL" clId="{6F230B48-EF17-41AD-A2AF-25AEA8F35A4F}" dt="2026-06-24T11:30:57.731" v="43" actId="1076"/>
          <ac:picMkLst>
            <pc:docMk/>
            <pc:sldMk cId="1720488243" sldId="327"/>
            <ac:picMk id="11" creationId="{B1C6FB99-ED78-C11B-0155-FD6306D059CA}"/>
          </ac:picMkLst>
        </pc:picChg>
      </pc:sldChg>
      <pc:sldChg chg="new del">
        <pc:chgData name="Gomez Fernandez, Luis" userId="80e06825-9b61-4bc2-beae-2e1f19c36bc3" providerId="ADAL" clId="{6F230B48-EF17-41AD-A2AF-25AEA8F35A4F}" dt="2026-06-24T11:29:56.573" v="33" actId="47"/>
        <pc:sldMkLst>
          <pc:docMk/>
          <pc:sldMk cId="2073635100" sldId="327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F30E4E-22B3-4EA2-9CD3-E82C69558C7F}" type="datetimeFigureOut">
              <a:rPr lang="en-US" smtClean="0"/>
              <a:t>6/24/2026</a:t>
            </a:fld>
            <a:endParaRPr lang="en-U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5EB07-09F5-4E53-B6A6-B7117217B18E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5392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85EB07-09F5-4E53-B6A6-B7117217B18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1768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C604077-19F6-2A5B-C493-DB4046CAFF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87529B1A-E7E4-0026-3AA3-1D929F7B80F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F18DFEF-D978-4F40-B93F-B6635C333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FB7EE41-6A74-33D2-88A3-3053FB7572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43C2BFA-BA21-CD2C-3E0D-2EBE972943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67227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304E40-72B7-313B-FF04-F4C8DE03B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B6AC278-C943-3B6D-703A-8F2171A49A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0FB86403-6D3C-FF19-95B1-079602E070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278E015C-B16D-0CC5-4D0F-ECB79DD87B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9A56F806-A301-CA49-E65E-A2451ACA42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441842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7AEBA5D-2B8D-815D-B8A5-C23F9F6798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7B11E160-0682-B148-13A5-F8C55C291C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2A6DFC8-AD90-7FA7-9113-63474DCDF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F3E5A43-9648-B46C-26A3-0837C9DEC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575FEDB3-09F3-0A79-FD79-9320A33C16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525872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70BE30-A17B-D0E2-C54B-2FE70BA48F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91A4E45C-0AB0-0574-AEAE-47A7524958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01FBDC7D-19F8-45AF-4AF2-F1D6296BBF8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42193676-B0FF-293B-6E0D-E751BBD71F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8235D3FB-2253-87F3-55E7-3ECD13A51E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BB3CA5D-086D-D95D-409D-0F0EFBEC7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818937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B5836C1-B107-EAE2-4514-D94BB65B31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F3755494-99C9-13DA-525A-6BCFFC5D23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8085A2D3-1E1B-A97F-A6BF-826F1063C96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F9A3023E-BFC2-1155-9B36-EB80A900C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EE2D62DE-EC33-106F-CF81-ACFE4B4744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EAD43B35-617C-4367-9CA6-DEEC804264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8FEAFA19-454D-1B8F-D937-A62607AFC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AAFE5D73-9D0E-F9E4-DA5C-BD05989B6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018881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8245EE4-88DA-9917-1244-AC4B09D2FC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61B575E6-8126-8AF6-D245-BA235D0452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4919F345-280B-4E18-9501-63BEEF4B5C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3AC3FA91-6108-7EE3-F796-44613EBCEE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348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F6998535-5C03-E138-C696-3F5229E8CC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CAE28AA2-336D-DEC6-B9C9-BA6B671D43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D0556315-6631-AA21-5DA5-2FBA749F56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941813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F67CE2B-7471-6679-277E-CD4307083B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7D9B34B-167C-0A5F-B6E2-AA3B1B1D2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A8F5CA8F-DB7F-CD80-29DE-ACDE277EF8A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5D8DE88-5C0F-E433-5FE0-8B5697B5B3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427D439A-7439-03F8-13A5-CF4E9A55BF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624B17F9-0A13-7C1E-BD5D-7EF42F3F6A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095033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E4398FF-4A94-F04C-163B-81A8418D32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0A433ADC-C54C-D48E-9409-91EDB4437F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D5017C3F-F72D-0AD2-3010-C6E17A32B9E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D7780DCC-BEFF-0707-840C-9CA92809E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5A1EB779-8C82-B91F-CC88-2AC05DF8A9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8FCACD87-8934-1759-C978-9532CFF1EE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480621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8EA5135-000D-CFBD-EE61-5488A0410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E8671E4E-6E99-F59B-3788-80A99745BA3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2B54A1F-462C-363B-9446-9F720DADC4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9A9FD59F-8CB5-2A9D-7A8A-B2B2D733CA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CA6728AC-2F07-7000-D4DA-FF54D61263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33071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BC21684B-2787-D1B5-24FE-604D35363B7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11FAE7B8-90A0-1563-1333-79AA93B7F8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AEA2E0E-33A7-E40B-E2FB-69F4077D88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0686EA1C-7654-463E-522B-F3EC631153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4FED9E3C-D163-6C6A-7B48-6D79DC0FA6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32507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1489591E-14ED-6FAA-6785-50E9146BA9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CA79EA5-AB8D-85B7-B589-634ACFBA14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F187DA0-E2C7-896E-F82A-B2019651AC9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927F31-4954-4A61-BC9B-068C7488FD8F}" type="datetimeFigureOut">
              <a:rPr lang="es-ES" smtClean="0"/>
              <a:t>24/06/2026</a:t>
            </a:fld>
            <a:endParaRPr lang="es-ES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85C561C-58B5-6DDD-06E8-EE4CA0DEED2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B616A2D9-3B8E-3F43-677E-A8071ADE20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9EF0B12-1486-4B40-8960-8517C676CB9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02176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emf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png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3.pn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png"/><Relationship Id="rId4" Type="http://schemas.openxmlformats.org/officeDocument/2006/relationships/image" Target="../media/image5.png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Imagen que contiene oscuro, verde, tabla, sostener&#10;&#10;El contenido generado por IA puede ser incorrecto.">
            <a:extLst>
              <a:ext uri="{FF2B5EF4-FFF2-40B4-BE49-F238E27FC236}">
                <a16:creationId xmlns:a16="http://schemas.microsoft.com/office/drawing/2014/main" id="{86C119FD-0FEB-5D77-726B-A8B4C68F4D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83" b="8134"/>
          <a:stretch>
            <a:fillRect/>
          </a:stretch>
        </p:blipFill>
        <p:spPr>
          <a:xfrm>
            <a:off x="-2" y="10"/>
            <a:ext cx="7640778" cy="4571990"/>
          </a:xfrm>
          <a:prstGeom prst="rect">
            <a:avLst/>
          </a:prstGeom>
          <a:effectLst>
            <a:outerShdw blurRad="596900" dist="330200" dir="8820000" sx="87000" sy="87000" algn="ctr" rotWithShape="0">
              <a:srgbClr val="000000">
                <a:alpha val="29000"/>
              </a:srgbClr>
            </a:outerShdw>
          </a:effectLst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AB280EE9-9DDD-E4BA-379E-1D73609547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7594121" cy="4580302"/>
          </a:xfrm>
          <a:prstGeom prst="rect">
            <a:avLst/>
          </a:prstGeom>
          <a:solidFill>
            <a:srgbClr val="000000">
              <a:alpha val="2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ítulo 1">
            <a:extLst>
              <a:ext uri="{FF2B5EF4-FFF2-40B4-BE49-F238E27FC236}">
                <a16:creationId xmlns:a16="http://schemas.microsoft.com/office/drawing/2014/main" id="{95601106-5A7A-6586-EA75-EFA9028D5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61999" y="761992"/>
            <a:ext cx="6533037" cy="3179583"/>
          </a:xfrm>
          <a:noFill/>
        </p:spPr>
        <p:txBody>
          <a:bodyPr anchor="t">
            <a:normAutofit/>
          </a:bodyPr>
          <a:lstStyle/>
          <a:p>
            <a:pPr algn="l"/>
            <a:r>
              <a:rPr lang="en-US" sz="4800" dirty="0">
                <a:solidFill>
                  <a:srgbClr val="FFFFFF"/>
                </a:solidFill>
              </a:rPr>
              <a:t>Grupo de Altas </a:t>
            </a:r>
            <a:r>
              <a:rPr lang="en-US" sz="4800" dirty="0" err="1">
                <a:solidFill>
                  <a:srgbClr val="FFFFFF"/>
                </a:solidFill>
              </a:rPr>
              <a:t>Presiones</a:t>
            </a:r>
            <a:r>
              <a:rPr lang="en-US" sz="4800" dirty="0">
                <a:solidFill>
                  <a:srgbClr val="FFFFFF"/>
                </a:solidFill>
              </a:rPr>
              <a:t> y </a:t>
            </a:r>
            <a:r>
              <a:rPr lang="en-US" sz="4800" dirty="0" err="1">
                <a:solidFill>
                  <a:srgbClr val="FFFFFF"/>
                </a:solidFill>
              </a:rPr>
              <a:t>Espectroscopía</a:t>
            </a:r>
            <a:br>
              <a:rPr lang="en-US" sz="4800" dirty="0">
                <a:solidFill>
                  <a:srgbClr val="FFFFFF"/>
                </a:solidFill>
              </a:rPr>
            </a:br>
            <a:br>
              <a:rPr lang="en-US" sz="4800" dirty="0">
                <a:solidFill>
                  <a:srgbClr val="FFFFFF"/>
                </a:solidFill>
              </a:rPr>
            </a:br>
            <a:r>
              <a:rPr lang="en-US" sz="3600" dirty="0">
                <a:solidFill>
                  <a:srgbClr val="FFFFFF"/>
                </a:solidFill>
              </a:rPr>
              <a:t>Universidad de Cantabria</a:t>
            </a:r>
            <a:endParaRPr lang="es-ES" sz="4800" dirty="0">
              <a:solidFill>
                <a:srgbClr val="FFFFFF"/>
              </a:solidFill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F489C2E0-4895-4B72-85EA-7EE9FAFFDC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4572000"/>
            <a:ext cx="7640778" cy="2286000"/>
          </a:xfrm>
          <a:prstGeom prst="rect">
            <a:avLst/>
          </a:prstGeom>
          <a:ln>
            <a:noFill/>
          </a:ln>
          <a:effectLst>
            <a:outerShdw blurRad="254000" dist="127000" dir="5460000" sx="90000" sy="90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19C76DF-71A0-608C-883A-7B1E63511EA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62000" y="5118109"/>
            <a:ext cx="6070121" cy="1210386"/>
          </a:xfrm>
        </p:spPr>
        <p:txBody>
          <a:bodyPr anchor="ctr">
            <a:normAutofit/>
          </a:bodyPr>
          <a:lstStyle/>
          <a:p>
            <a:pPr algn="l"/>
            <a:r>
              <a:rPr lang="es-ES" dirty="0"/>
              <a:t>Luis Gómez Fernández. </a:t>
            </a:r>
          </a:p>
          <a:p>
            <a:pPr algn="l"/>
            <a:endParaRPr lang="es-ES" dirty="0"/>
          </a:p>
        </p:txBody>
      </p:sp>
      <p:pic>
        <p:nvPicPr>
          <p:cNvPr id="7" name="Imagen 6" descr="Imagen que contiene rosquilla, dona, cerca, tazón&#10;&#10;El contenido generado por IA puede ser incorrecto.">
            <a:extLst>
              <a:ext uri="{FF2B5EF4-FFF2-40B4-BE49-F238E27FC236}">
                <a16:creationId xmlns:a16="http://schemas.microsoft.com/office/drawing/2014/main" id="{42B1A3D4-9713-7E50-8E52-4A5675F35D7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" r="24572" b="2"/>
          <a:stretch>
            <a:fillRect/>
          </a:stretch>
        </p:blipFill>
        <p:spPr>
          <a:xfrm>
            <a:off x="7594122" y="10"/>
            <a:ext cx="4597879" cy="4580292"/>
          </a:xfrm>
          <a:prstGeom prst="rect">
            <a:avLst/>
          </a:prstGeom>
        </p:spPr>
      </p:pic>
      <p:pic>
        <p:nvPicPr>
          <p:cNvPr id="9" name="Imagen 8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C5CE9E71-2FB2-BADE-5215-3DDCFD8D6F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65" r="3" b="10945"/>
          <a:stretch>
            <a:fillRect/>
          </a:stretch>
        </p:blipFill>
        <p:spPr>
          <a:xfrm>
            <a:off x="7594124" y="4572000"/>
            <a:ext cx="4597879" cy="2286000"/>
          </a:xfrm>
          <a:prstGeom prst="rect">
            <a:avLst/>
          </a:prstGeom>
        </p:spPr>
      </p:pic>
      <p:pic>
        <p:nvPicPr>
          <p:cNvPr id="6" name="Imagen 5" descr="Texto&#10;&#10;El contenido generado por IA puede ser incorrecto.">
            <a:extLst>
              <a:ext uri="{FF2B5EF4-FFF2-40B4-BE49-F238E27FC236}">
                <a16:creationId xmlns:a16="http://schemas.microsoft.com/office/drawing/2014/main" id="{1D514CCA-8C01-39A7-46B6-8754F519DB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48129" y="5773909"/>
            <a:ext cx="2046908" cy="929249"/>
          </a:xfrm>
          <a:prstGeom prst="rect">
            <a:avLst/>
          </a:prstGeom>
        </p:spPr>
      </p:pic>
      <p:pic>
        <p:nvPicPr>
          <p:cNvPr id="10" name="Imagen 9" descr="Logotipo&#10;&#10;El contenido generado por IA puede ser incorrecto.">
            <a:extLst>
              <a:ext uri="{FF2B5EF4-FFF2-40B4-BE49-F238E27FC236}">
                <a16:creationId xmlns:a16="http://schemas.microsoft.com/office/drawing/2014/main" id="{AEC61DF5-9498-A050-6E50-A2D6BBA0E04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3520" y="4580302"/>
            <a:ext cx="1460715" cy="105525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AB915BFE-3E60-76C5-603D-8159F44D6AB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38597" y="4736073"/>
            <a:ext cx="856439" cy="968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0612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92975332-76BD-4489-D422-9FA166B6C11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3035B1D-B247-E615-37A8-8B540B24E0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Campus de la Universidad de Cantabria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E416F428-62F0-734A-9CDC-55A62CA3CB9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2361" y="1790798"/>
            <a:ext cx="6607277" cy="4402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6325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749C55-D9C8-0012-A89C-39DD89B4F4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EBA7DCDA-EAC6-6294-BD4A-1E849B7EF2A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FD882E11-363D-F678-3FD4-F3F02BC48C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</p:spTree>
    <p:extLst>
      <p:ext uri="{BB962C8B-B14F-4D97-AF65-F5344CB8AC3E}">
        <p14:creationId xmlns:p14="http://schemas.microsoft.com/office/powerpoint/2010/main" val="162766547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710EA-F10D-7020-A816-84570C7D49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2CAB375D-6BDC-ECF8-C2BD-F1066A92593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267E24F7-0670-3FA9-ED27-11A02D7AE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D9263C9-546D-D3AB-54F9-4356579B718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8" y="1924664"/>
            <a:ext cx="5319252" cy="3989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5833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B71F9F-EC3D-2006-9182-5808FD8E1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67371690-6E1D-2D07-070A-FC00F4C58A8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3E9A9358-89FC-AB74-130F-A237ED335C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F8B8E0F7-3867-87B3-6741-452B3EB3CA3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748" y="1924664"/>
            <a:ext cx="5319252" cy="3989439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730161E5-8156-2692-F656-4E46CB15AA9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36606" y="2418837"/>
            <a:ext cx="3953387" cy="2965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326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35DBBE-A0D0-5DE6-B72D-44393078DE9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37A9C09E-BB70-2ADC-BB15-F4B38DE3C27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CB67E87E-2061-50CE-BE56-79125489C3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89D9BFB7-C4A2-5400-76A7-DB69467D8A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1078" y="2582649"/>
            <a:ext cx="4802187" cy="27036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13766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F74CF1-EA20-6A30-F737-6498F8FA85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7AD13C16-2FC8-4195-4E13-591B65C4FEE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9BF024B8-81BD-C8DC-CE65-51ED5D1E6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4EFD70AE-BD64-35A9-0D4B-D8AEC5E523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11078" y="2582649"/>
            <a:ext cx="4802187" cy="270363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2F09AFEB-C4E8-2B1D-91FE-D932F55CC25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8419" y="1533371"/>
            <a:ext cx="3609145" cy="4802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4139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28EFD8-C6ED-A1D9-9746-222E94BCA0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258E40C1-7237-2868-B713-D0E6148F66D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A2A6F5DB-2D63-911E-2C59-F0D54D3935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829FEDA-10CF-FD17-5F6A-FDA2C29F948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394" y="1690688"/>
            <a:ext cx="5958348" cy="4468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62681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463EF-FF7F-EEC5-6173-B0254242F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BF11E373-5028-17AF-5C9E-C36B7E8BF023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02B4EBE5-6935-5C1E-2AAB-7BF36D5264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347C3F2-ADDD-3A1D-EF92-0A89FCE6C03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394" y="1690688"/>
            <a:ext cx="5958348" cy="4468761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347F8637-236B-CB87-B76B-FAC2E841A2A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779808" y="2671310"/>
            <a:ext cx="4485354" cy="2524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3776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8AA6F1F-2329-7242-33A5-81045224CE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9109B0B7-E500-A399-97E4-92E2CCDD9B65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21D911E4-7D6E-7504-9A3E-08B85DF55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8ACA78B-F625-3885-2D9C-6821F929E26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3394" y="1690688"/>
            <a:ext cx="5958348" cy="4468761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D881BFF7-D677-FDA2-C7FA-16DEC4F53C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73413" y="2242882"/>
            <a:ext cx="4476135" cy="3357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83568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A205D6-3201-794E-F914-A285731682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496DAFB4-D2EB-4C60-7D7C-620D420B43C1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6F4084EE-BECA-2C31-C06D-305C38295B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59B792B-D9BB-E03B-AFCB-4DEF9F385B1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81921" y="2297615"/>
            <a:ext cx="4215581" cy="3161686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69E59D4E-108B-16C1-595A-2C318CD99A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19622" y="2297616"/>
            <a:ext cx="4215583" cy="3161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97046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E3E6F41-3518-5BE0-2C8F-47C0B3BB0D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B8E28D50-AC47-E37C-E82A-A271CD69B23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5" name="Título 4">
            <a:extLst>
              <a:ext uri="{FF2B5EF4-FFF2-40B4-BE49-F238E27FC236}">
                <a16:creationId xmlns:a16="http://schemas.microsoft.com/office/drawing/2014/main" id="{7F05E15D-F325-8199-906F-32138B896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Infraestructura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B7108B1-B65E-38E4-20B2-473C73E7AA9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0331" y="2560363"/>
            <a:ext cx="4524172" cy="25471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94035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D1B3A0-6457-734D-96EB-7CF6FCADDD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41ABFAD7-54CD-1E11-ADB7-EF9DBB8F64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2FA20CC-EFC4-C22E-4CE1-3688527F4A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Líneas de investigación</a:t>
            </a:r>
          </a:p>
        </p:txBody>
      </p:sp>
      <p:grpSp>
        <p:nvGrpSpPr>
          <p:cNvPr id="3" name="Grupo 2">
            <a:extLst>
              <a:ext uri="{FF2B5EF4-FFF2-40B4-BE49-F238E27FC236}">
                <a16:creationId xmlns:a16="http://schemas.microsoft.com/office/drawing/2014/main" id="{DA33FBF9-0DDC-2D57-89FB-F0A6E3D859DB}"/>
              </a:ext>
            </a:extLst>
          </p:cNvPr>
          <p:cNvGrpSpPr/>
          <p:nvPr/>
        </p:nvGrpSpPr>
        <p:grpSpPr>
          <a:xfrm>
            <a:off x="2673703" y="2373637"/>
            <a:ext cx="6844594" cy="3161362"/>
            <a:chOff x="15829896" y="10320660"/>
            <a:chExt cx="6844594" cy="3161362"/>
          </a:xfrm>
        </p:grpSpPr>
        <p:sp>
          <p:nvSpPr>
            <p:cNvPr id="4" name="Flecha: curvada hacia abajo 3">
              <a:extLst>
                <a:ext uri="{FF2B5EF4-FFF2-40B4-BE49-F238E27FC236}">
                  <a16:creationId xmlns:a16="http://schemas.microsoft.com/office/drawing/2014/main" id="{3E0182D6-1BFA-51AF-94A9-9956ECD5592C}"/>
                </a:ext>
              </a:extLst>
            </p:cNvPr>
            <p:cNvSpPr/>
            <p:nvPr/>
          </p:nvSpPr>
          <p:spPr>
            <a:xfrm>
              <a:off x="17283568" y="10621106"/>
              <a:ext cx="4250871" cy="1146629"/>
            </a:xfrm>
            <a:prstGeom prst="curvedDownArrow">
              <a:avLst>
                <a:gd name="adj1" fmla="val 25000"/>
                <a:gd name="adj2" fmla="val 62760"/>
                <a:gd name="adj3" fmla="val 59177"/>
              </a:avLst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sp>
          <p:nvSpPr>
            <p:cNvPr id="5" name="Flecha: curvada hacia arriba 4">
              <a:extLst>
                <a:ext uri="{FF2B5EF4-FFF2-40B4-BE49-F238E27FC236}">
                  <a16:creationId xmlns:a16="http://schemas.microsoft.com/office/drawing/2014/main" id="{D37ACB45-B03F-CDCD-4C37-14A267A10CDD}"/>
                </a:ext>
              </a:extLst>
            </p:cNvPr>
            <p:cNvSpPr/>
            <p:nvPr/>
          </p:nvSpPr>
          <p:spPr>
            <a:xfrm flipH="1">
              <a:off x="17225019" y="12001242"/>
              <a:ext cx="4032029" cy="1228209"/>
            </a:xfrm>
            <a:prstGeom prst="curvedUp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</a:endParaRPr>
            </a:p>
          </p:txBody>
        </p:sp>
        <p:pic>
          <p:nvPicPr>
            <p:cNvPr id="6" name="Imagen 5" descr="Imagen que contiene verde, pequeño, pelota, vuelo&#10;&#10;El contenido generado por IA puede ser incorrecto.">
              <a:extLst>
                <a:ext uri="{FF2B5EF4-FFF2-40B4-BE49-F238E27FC236}">
                  <a16:creationId xmlns:a16="http://schemas.microsoft.com/office/drawing/2014/main" id="{D6AF8025-7A2C-91AC-80D4-7E7008F50A3E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rcRect t="16664" r="54001"/>
            <a:stretch>
              <a:fillRect/>
            </a:stretch>
          </p:blipFill>
          <p:spPr>
            <a:xfrm>
              <a:off x="15829896" y="10668000"/>
              <a:ext cx="2377042" cy="2312635"/>
            </a:xfrm>
            <a:prstGeom prst="rect">
              <a:avLst/>
            </a:prstGeom>
            <a:effectLst>
              <a:glow rad="609600">
                <a:schemeClr val="bg1">
                  <a:alpha val="40000"/>
                </a:schemeClr>
              </a:glow>
            </a:effectLst>
          </p:spPr>
        </p:pic>
        <p:pic>
          <p:nvPicPr>
            <p:cNvPr id="7" name="Imagen 6" descr="Imagen que contiene verde, pequeño, pelota, vuelo&#10;&#10;El contenido generado por IA puede ser incorrecto.">
              <a:extLst>
                <a:ext uri="{FF2B5EF4-FFF2-40B4-BE49-F238E27FC236}">
                  <a16:creationId xmlns:a16="http://schemas.microsoft.com/office/drawing/2014/main" id="{D0D0342F-82B5-AB44-F48B-B32449A6586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alphaModFix amt="85000"/>
            </a:blip>
            <a:srcRect l="49730" t="16664"/>
            <a:stretch>
              <a:fillRect/>
            </a:stretch>
          </p:blipFill>
          <p:spPr>
            <a:xfrm>
              <a:off x="20076704" y="10668000"/>
              <a:ext cx="2597786" cy="2312635"/>
            </a:xfrm>
            <a:prstGeom prst="rect">
              <a:avLst/>
            </a:prstGeom>
            <a:effectLst>
              <a:glow rad="609600">
                <a:schemeClr val="bg1">
                  <a:alpha val="40000"/>
                </a:schemeClr>
              </a:glow>
            </a:effectLst>
          </p:spPr>
        </p:pic>
        <p:sp>
          <p:nvSpPr>
            <p:cNvPr id="8" name="CuadroTexto 7">
              <a:extLst>
                <a:ext uri="{FF2B5EF4-FFF2-40B4-BE49-F238E27FC236}">
                  <a16:creationId xmlns:a16="http://schemas.microsoft.com/office/drawing/2014/main" id="{50AD5391-C4AC-FC97-5AE9-E8C78A9B8069}"/>
                </a:ext>
              </a:extLst>
            </p:cNvPr>
            <p:cNvSpPr txBox="1"/>
            <p:nvPr/>
          </p:nvSpPr>
          <p:spPr>
            <a:xfrm>
              <a:off x="18839007" y="10320660"/>
              <a:ext cx="1020807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b="1">
                  <a:ln w="22225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Verdana Pro" panose="020B0604030504040204" pitchFamily="34" charset="0"/>
                </a:rPr>
                <a:t>PJT</a:t>
              </a:r>
            </a:p>
          </p:txBody>
        </p:sp>
        <p:sp>
          <p:nvSpPr>
            <p:cNvPr id="9" name="CuadroTexto 8">
              <a:extLst>
                <a:ext uri="{FF2B5EF4-FFF2-40B4-BE49-F238E27FC236}">
                  <a16:creationId xmlns:a16="http://schemas.microsoft.com/office/drawing/2014/main" id="{6143235B-1FDC-6305-58E5-DA43F3A1577F}"/>
                </a:ext>
              </a:extLst>
            </p:cNvPr>
            <p:cNvSpPr txBox="1"/>
            <p:nvPr/>
          </p:nvSpPr>
          <p:spPr>
            <a:xfrm>
              <a:off x="18141456" y="12928024"/>
              <a:ext cx="2820843" cy="55399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000" b="1">
                  <a:ln w="22225">
                    <a:solidFill>
                      <a:schemeClr val="accent1">
                        <a:lumMod val="50000"/>
                      </a:schemeClr>
                    </a:solidFill>
                    <a:prstDash val="solid"/>
                  </a:ln>
                  <a:solidFill>
                    <a:schemeClr val="bg1"/>
                  </a:solidFill>
                  <a:latin typeface="Verdana Pro" panose="020B0604030504040204" pitchFamily="34" charset="0"/>
                </a:rPr>
                <a:t>PRESSURE</a:t>
              </a:r>
            </a:p>
          </p:txBody>
        </p:sp>
      </p:grpSp>
      <p:pic>
        <p:nvPicPr>
          <p:cNvPr id="10" name="Imagen 9" descr="Forma&#10;&#10;El contenido generado por IA puede ser incorrecto.">
            <a:extLst>
              <a:ext uri="{FF2B5EF4-FFF2-40B4-BE49-F238E27FC236}">
                <a16:creationId xmlns:a16="http://schemas.microsoft.com/office/drawing/2014/main" id="{A1BC261B-4CFA-CE95-774F-4454561D5E2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95684" y="491480"/>
            <a:ext cx="1023555" cy="85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35427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46771C-4B44-245F-CFD0-B6E0E50B3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B1C6FB99-ED78-C11B-0155-FD6306D059C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9DFE8F5-64CB-6967-2238-157613EDBD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3684" y="2766218"/>
            <a:ext cx="10515600" cy="1325563"/>
          </a:xfrm>
        </p:spPr>
        <p:txBody>
          <a:bodyPr/>
          <a:lstStyle/>
          <a:p>
            <a:r>
              <a:rPr lang="es-ES" dirty="0"/>
              <a:t>¡Muchas gracias!</a:t>
            </a:r>
          </a:p>
        </p:txBody>
      </p:sp>
    </p:spTree>
    <p:extLst>
      <p:ext uri="{BB962C8B-B14F-4D97-AF65-F5344CB8AC3E}">
        <p14:creationId xmlns:p14="http://schemas.microsoft.com/office/powerpoint/2010/main" val="17204882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4CD24B-4EB5-9A5A-A6E3-CEC45DD3E6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FFEC9764-5402-F000-C818-8A96D9AD292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B88FE45-4723-08CC-0BDC-11832C0EC1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A₂CrX</a:t>
            </a:r>
            <a:r>
              <a:rPr lang="es-ES" dirty="0"/>
              <a:t>₄ </a:t>
            </a:r>
            <a:r>
              <a:rPr lang="es-ES" dirty="0" err="1"/>
              <a:t>Compounds</a:t>
            </a:r>
            <a:endParaRPr lang="es-ES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EC4B1632-273E-0BEF-4EAC-C51BF6987FCB}"/>
              </a:ext>
            </a:extLst>
          </p:cNvPr>
          <p:cNvSpPr txBox="1"/>
          <p:nvPr/>
        </p:nvSpPr>
        <p:spPr>
          <a:xfrm>
            <a:off x="431800" y="2209800"/>
            <a:ext cx="7048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/>
              <a:t>Different</a:t>
            </a:r>
            <a:r>
              <a:rPr lang="es-ES" sz="3600" dirty="0"/>
              <a:t> </a:t>
            </a:r>
            <a:r>
              <a:rPr lang="es-ES" sz="3600" dirty="0" err="1"/>
              <a:t>electronic</a:t>
            </a:r>
            <a:r>
              <a:rPr lang="es-ES" sz="3600" dirty="0"/>
              <a:t> </a:t>
            </a:r>
            <a:r>
              <a:rPr lang="es-ES" sz="3600" dirty="0" err="1"/>
              <a:t>transitions</a:t>
            </a:r>
            <a:r>
              <a:rPr lang="es-ES" sz="3600" dirty="0"/>
              <a:t>: </a:t>
            </a:r>
          </a:p>
          <a:p>
            <a:endParaRPr lang="es-ES" sz="3600" dirty="0"/>
          </a:p>
          <a:p>
            <a:r>
              <a:rPr lang="es-ES" sz="3600" dirty="0"/>
              <a:t>1. </a:t>
            </a:r>
            <a:r>
              <a:rPr lang="es-ES" sz="3600" dirty="0" err="1"/>
              <a:t>Charge</a:t>
            </a:r>
            <a:r>
              <a:rPr lang="es-ES" sz="3600" dirty="0"/>
              <a:t>-transfer (CT) </a:t>
            </a:r>
            <a:r>
              <a:rPr lang="es-ES" sz="3600" dirty="0" err="1"/>
              <a:t>transitions</a:t>
            </a:r>
            <a:endParaRPr lang="es-ES" sz="3600" dirty="0"/>
          </a:p>
          <a:p>
            <a:endParaRPr lang="es-ES" sz="3600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31487054-EE9A-B8AD-2D5D-50252A9AC7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9" b="95369" l="9901" r="89958">
                        <a14:foregroundMark x1="48798" y1="90909" x2="48798" y2="90909"/>
                        <a14:foregroundMark x1="49222" y1="95369" x2="49222" y2="95369"/>
                        <a14:backgroundMark x1="30410" y1="27444" x2="30410" y2="2744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0091" y="1027906"/>
            <a:ext cx="5032375" cy="4149752"/>
          </a:xfrm>
          <a:prstGeom prst="rect">
            <a:avLst/>
          </a:prstGeom>
        </p:spPr>
      </p:pic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EA9590C2-A866-DAA7-8FE4-EE0721532CC9}"/>
              </a:ext>
            </a:extLst>
          </p:cNvPr>
          <p:cNvCxnSpPr>
            <a:cxnSpLocks/>
          </p:cNvCxnSpPr>
          <p:nvPr/>
        </p:nvCxnSpPr>
        <p:spPr>
          <a:xfrm flipH="1">
            <a:off x="8204200" y="1993900"/>
            <a:ext cx="1124078" cy="126365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Conector recto de flecha 10">
            <a:extLst>
              <a:ext uri="{FF2B5EF4-FFF2-40B4-BE49-F238E27FC236}">
                <a16:creationId xmlns:a16="http://schemas.microsoft.com/office/drawing/2014/main" id="{FCE78B4B-1E55-62B6-4F96-91CA3BF72F76}"/>
              </a:ext>
            </a:extLst>
          </p:cNvPr>
          <p:cNvCxnSpPr>
            <a:cxnSpLocks/>
          </p:cNvCxnSpPr>
          <p:nvPr/>
        </p:nvCxnSpPr>
        <p:spPr>
          <a:xfrm flipH="1">
            <a:off x="8401050" y="3257550"/>
            <a:ext cx="927228" cy="17145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Conector recto de flecha 14">
            <a:extLst>
              <a:ext uri="{FF2B5EF4-FFF2-40B4-BE49-F238E27FC236}">
                <a16:creationId xmlns:a16="http://schemas.microsoft.com/office/drawing/2014/main" id="{B23E3832-E8B8-07A3-D3E2-09978D168E69}"/>
              </a:ext>
            </a:extLst>
          </p:cNvPr>
          <p:cNvCxnSpPr>
            <a:cxnSpLocks/>
          </p:cNvCxnSpPr>
          <p:nvPr/>
        </p:nvCxnSpPr>
        <p:spPr>
          <a:xfrm flipH="1">
            <a:off x="10102850" y="2931332"/>
            <a:ext cx="927228" cy="17145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CuadroTexto 15">
            <a:extLst>
              <a:ext uri="{FF2B5EF4-FFF2-40B4-BE49-F238E27FC236}">
                <a16:creationId xmlns:a16="http://schemas.microsoft.com/office/drawing/2014/main" id="{A526ABCD-3B0F-96E9-68B2-5335E9BED41D}"/>
              </a:ext>
            </a:extLst>
          </p:cNvPr>
          <p:cNvSpPr txBox="1"/>
          <p:nvPr/>
        </p:nvSpPr>
        <p:spPr>
          <a:xfrm>
            <a:off x="8505270" y="2346193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FF00"/>
                </a:solidFill>
              </a:rPr>
              <a:t>e</a:t>
            </a:r>
            <a:r>
              <a:rPr lang="es-ES" baseline="30000" dirty="0">
                <a:solidFill>
                  <a:srgbClr val="FFFF00"/>
                </a:solidFill>
              </a:rPr>
              <a:t>-</a:t>
            </a:r>
          </a:p>
        </p:txBody>
      </p:sp>
      <p:sp>
        <p:nvSpPr>
          <p:cNvPr id="17" name="CuadroTexto 16">
            <a:extLst>
              <a:ext uri="{FF2B5EF4-FFF2-40B4-BE49-F238E27FC236}">
                <a16:creationId xmlns:a16="http://schemas.microsoft.com/office/drawing/2014/main" id="{0B7294B9-A8EF-3110-D590-944E91AFF5E6}"/>
              </a:ext>
            </a:extLst>
          </p:cNvPr>
          <p:cNvSpPr txBox="1"/>
          <p:nvPr/>
        </p:nvSpPr>
        <p:spPr>
          <a:xfrm>
            <a:off x="8684967" y="3030657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FF00"/>
                </a:solidFill>
              </a:rPr>
              <a:t>e</a:t>
            </a:r>
            <a:r>
              <a:rPr lang="es-ES" baseline="30000" dirty="0">
                <a:solidFill>
                  <a:srgbClr val="FFFF00"/>
                </a:solidFill>
              </a:rPr>
              <a:t>-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40D23C3A-9F7E-2BCD-9F10-D16AD7227783}"/>
              </a:ext>
            </a:extLst>
          </p:cNvPr>
          <p:cNvSpPr txBox="1"/>
          <p:nvPr/>
        </p:nvSpPr>
        <p:spPr>
          <a:xfrm>
            <a:off x="10450267" y="2690800"/>
            <a:ext cx="3593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>
                <a:solidFill>
                  <a:srgbClr val="FFFF00"/>
                </a:solidFill>
              </a:rPr>
              <a:t>e</a:t>
            </a:r>
            <a:r>
              <a:rPr lang="es-ES" baseline="30000" dirty="0">
                <a:solidFill>
                  <a:srgbClr val="FFFF00"/>
                </a:solidFill>
              </a:rPr>
              <a:t>-</a:t>
            </a:r>
          </a:p>
        </p:txBody>
      </p:sp>
    </p:spTree>
    <p:extLst>
      <p:ext uri="{BB962C8B-B14F-4D97-AF65-F5344CB8AC3E}">
        <p14:creationId xmlns:p14="http://schemas.microsoft.com/office/powerpoint/2010/main" val="13270275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D5FA4A-033C-5DC6-5BB1-72A4A2024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E6A5D2CD-219E-65FC-F074-7401F8605C1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2CC4A512-5791-849D-B9E2-5023BFBEF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A₂CrX</a:t>
            </a:r>
            <a:r>
              <a:rPr lang="es-ES" dirty="0"/>
              <a:t>₄ </a:t>
            </a:r>
            <a:r>
              <a:rPr lang="es-ES" dirty="0" err="1"/>
              <a:t>Compounds</a:t>
            </a:r>
            <a:endParaRPr lang="es-ES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F6B0375D-134E-FBFF-3BA8-402E0C88C256}"/>
              </a:ext>
            </a:extLst>
          </p:cNvPr>
          <p:cNvSpPr txBox="1"/>
          <p:nvPr/>
        </p:nvSpPr>
        <p:spPr>
          <a:xfrm>
            <a:off x="431800" y="2209800"/>
            <a:ext cx="704877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/>
              <a:t>Different</a:t>
            </a:r>
            <a:r>
              <a:rPr lang="es-ES" sz="3600" dirty="0"/>
              <a:t> </a:t>
            </a:r>
            <a:r>
              <a:rPr lang="es-ES" sz="3600" dirty="0" err="1"/>
              <a:t>electronic</a:t>
            </a:r>
            <a:r>
              <a:rPr lang="es-ES" sz="3600" dirty="0"/>
              <a:t> </a:t>
            </a:r>
            <a:r>
              <a:rPr lang="es-ES" sz="3600" dirty="0" err="1"/>
              <a:t>transitions</a:t>
            </a:r>
            <a:r>
              <a:rPr lang="es-ES" sz="3600" dirty="0"/>
              <a:t>: </a:t>
            </a:r>
          </a:p>
          <a:p>
            <a:endParaRPr lang="es-ES" sz="3600" dirty="0"/>
          </a:p>
          <a:p>
            <a:r>
              <a:rPr lang="es-ES" sz="3600" dirty="0"/>
              <a:t>2. d–d </a:t>
            </a:r>
            <a:r>
              <a:rPr lang="es-ES" sz="3600" dirty="0" err="1"/>
              <a:t>crystal-field</a:t>
            </a:r>
            <a:r>
              <a:rPr lang="es-ES" sz="3600" dirty="0"/>
              <a:t> </a:t>
            </a:r>
            <a:r>
              <a:rPr lang="es-ES" sz="3600" dirty="0" err="1"/>
              <a:t>transitions</a:t>
            </a:r>
            <a:endParaRPr lang="es-ES" sz="3600" dirty="0"/>
          </a:p>
          <a:p>
            <a:endParaRPr lang="es-ES" sz="36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3FF0A43-2555-452E-9B82-11855C9E6E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9" b="95369" l="9901" r="89958">
                        <a14:foregroundMark x1="48798" y1="90909" x2="48798" y2="90909"/>
                        <a14:foregroundMark x1="49222" y1="95369" x2="49222" y2="95369"/>
                        <a14:backgroundMark x1="30410" y1="27444" x2="30410" y2="2744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320091" y="1027906"/>
            <a:ext cx="5032375" cy="4149752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B39430C1-500E-13E0-963D-53930CB0E89D}"/>
              </a:ext>
            </a:extLst>
          </p:cNvPr>
          <p:cNvSpPr/>
          <p:nvPr/>
        </p:nvSpPr>
        <p:spPr>
          <a:xfrm>
            <a:off x="9205913" y="2788444"/>
            <a:ext cx="1073944" cy="105251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26" name="Picture 2" descr="(a) Evolution of the energy level diagram from the free Cr 2+ ions into an octahedral crystal field ∆O followed by its tetragonal JT distortion with two tetragonal splitting parameters ∆e and ∆t, and its three spin-allowed transitions. (b) Energy-state diagram under symmetry reduction to D 4h owing to the JT-effect, again showing the three spin-allowed transitions E1, E2and E3. (c) A pair of distorted octahedra displaying the short(s), medium (m) and long (l) bonds.">
            <a:extLst>
              <a:ext uri="{FF2B5EF4-FFF2-40B4-BE49-F238E27FC236}">
                <a16:creationId xmlns:a16="http://schemas.microsoft.com/office/drawing/2014/main" id="{A98D1B1A-A688-CA1F-2674-B5ACC23C719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378" r="23734"/>
          <a:stretch>
            <a:fillRect/>
          </a:stretch>
        </p:blipFill>
        <p:spPr bwMode="auto">
          <a:xfrm>
            <a:off x="1096266" y="4080957"/>
            <a:ext cx="2665380" cy="219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9ED3CA14-1573-1CB5-132C-DDF5DA84D1C6}"/>
              </a:ext>
            </a:extLst>
          </p:cNvPr>
          <p:cNvSpPr txBox="1"/>
          <p:nvPr/>
        </p:nvSpPr>
        <p:spPr>
          <a:xfrm>
            <a:off x="1096266" y="6243014"/>
            <a:ext cx="356463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a-DK" dirty="0"/>
              <a:t>Bernal et al., 2020, DOI: 10.48550/arXiv.2005.06212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12991847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B43906-710F-ED4B-87F4-1117D1EF0C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D8C2C8B7-0A72-049A-5EB4-73398753D9BE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12" y="1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8F0BD63-BE37-0D0E-55CF-7CC86EE844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A₂CrX</a:t>
            </a:r>
            <a:r>
              <a:rPr lang="es-ES" dirty="0"/>
              <a:t>₄ </a:t>
            </a:r>
            <a:r>
              <a:rPr lang="es-ES" dirty="0" err="1"/>
              <a:t>Compounds</a:t>
            </a:r>
            <a:endParaRPr lang="es-ES" dirty="0"/>
          </a:p>
        </p:txBody>
      </p:sp>
      <p:sp>
        <p:nvSpPr>
          <p:cNvPr id="12" name="CuadroTexto 11">
            <a:extLst>
              <a:ext uri="{FF2B5EF4-FFF2-40B4-BE49-F238E27FC236}">
                <a16:creationId xmlns:a16="http://schemas.microsoft.com/office/drawing/2014/main" id="{DEAFAFA0-D040-96F7-80F0-68B5A6FEA6AE}"/>
              </a:ext>
            </a:extLst>
          </p:cNvPr>
          <p:cNvSpPr txBox="1"/>
          <p:nvPr/>
        </p:nvSpPr>
        <p:spPr>
          <a:xfrm>
            <a:off x="431800" y="2209800"/>
            <a:ext cx="704877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dirty="0" err="1"/>
              <a:t>Different</a:t>
            </a:r>
            <a:r>
              <a:rPr lang="es-ES" sz="3600" dirty="0"/>
              <a:t> </a:t>
            </a:r>
            <a:r>
              <a:rPr lang="es-ES" sz="3600" dirty="0" err="1"/>
              <a:t>electronic</a:t>
            </a:r>
            <a:r>
              <a:rPr lang="es-ES" sz="3600" dirty="0"/>
              <a:t> </a:t>
            </a:r>
            <a:r>
              <a:rPr lang="es-ES" sz="3600" dirty="0" err="1"/>
              <a:t>transitions</a:t>
            </a:r>
            <a:r>
              <a:rPr lang="es-ES" sz="3600" dirty="0"/>
              <a:t>: </a:t>
            </a:r>
          </a:p>
          <a:p>
            <a:endParaRPr lang="es-ES" sz="3600" dirty="0"/>
          </a:p>
          <a:p>
            <a:r>
              <a:rPr lang="es-ES" sz="3600" dirty="0"/>
              <a:t>3. Spin-</a:t>
            </a:r>
            <a:r>
              <a:rPr lang="es-ES" sz="3600" dirty="0" err="1"/>
              <a:t>flip</a:t>
            </a:r>
            <a:r>
              <a:rPr lang="es-ES" sz="3600" dirty="0"/>
              <a:t> </a:t>
            </a:r>
            <a:r>
              <a:rPr lang="es-ES" sz="3600" dirty="0" err="1"/>
              <a:t>transitions</a:t>
            </a:r>
            <a:endParaRPr lang="es-ES" sz="3600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64C9DBC7-6C56-67CA-FAA7-9123424905F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949" b="95369" l="9901" r="89958">
                        <a14:foregroundMark x1="48798" y1="90909" x2="48798" y2="90909"/>
                        <a14:foregroundMark x1="49222" y1="95369" x2="49222" y2="95369"/>
                        <a14:backgroundMark x1="30410" y1="27444" x2="30410" y2="27444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40518" y="892928"/>
            <a:ext cx="5032375" cy="4149752"/>
          </a:xfrm>
          <a:prstGeom prst="rect">
            <a:avLst/>
          </a:prstGeom>
        </p:spPr>
      </p:pic>
      <p:sp>
        <p:nvSpPr>
          <p:cNvPr id="4" name="Elipse 3">
            <a:extLst>
              <a:ext uri="{FF2B5EF4-FFF2-40B4-BE49-F238E27FC236}">
                <a16:creationId xmlns:a16="http://schemas.microsoft.com/office/drawing/2014/main" id="{4BC66CCE-AB8A-337C-FD87-636634CC55A4}"/>
              </a:ext>
            </a:extLst>
          </p:cNvPr>
          <p:cNvSpPr/>
          <p:nvPr/>
        </p:nvSpPr>
        <p:spPr>
          <a:xfrm>
            <a:off x="8626340" y="2653466"/>
            <a:ext cx="1073944" cy="1052513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43A6D358-9498-50CF-42EA-78D61E4E72D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227134" y="4080957"/>
            <a:ext cx="1982633" cy="2162057"/>
          </a:xfrm>
          <a:prstGeom prst="rect">
            <a:avLst/>
          </a:prstGeom>
        </p:spPr>
      </p:pic>
      <p:sp>
        <p:nvSpPr>
          <p:cNvPr id="8" name="CuadroTexto 7">
            <a:extLst>
              <a:ext uri="{FF2B5EF4-FFF2-40B4-BE49-F238E27FC236}">
                <a16:creationId xmlns:a16="http://schemas.microsoft.com/office/drawing/2014/main" id="{97723C28-38EC-DFED-F227-6BD910FE3F89}"/>
              </a:ext>
            </a:extLst>
          </p:cNvPr>
          <p:cNvSpPr txBox="1"/>
          <p:nvPr/>
        </p:nvSpPr>
        <p:spPr>
          <a:xfrm>
            <a:off x="1096266" y="6243014"/>
            <a:ext cx="86040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Kitzmann</a:t>
            </a:r>
            <a:r>
              <a:rPr lang="es-ES" dirty="0"/>
              <a:t>, W.R., Moll, J. &amp; Heinze, K. Spin-</a:t>
            </a:r>
            <a:r>
              <a:rPr lang="es-ES" dirty="0" err="1"/>
              <a:t>flip</a:t>
            </a:r>
            <a:r>
              <a:rPr lang="es-ES" dirty="0"/>
              <a:t> </a:t>
            </a:r>
            <a:r>
              <a:rPr lang="es-ES" dirty="0" err="1"/>
              <a:t>luminescence</a:t>
            </a:r>
            <a:r>
              <a:rPr lang="es-ES" dirty="0"/>
              <a:t>. </a:t>
            </a:r>
            <a:r>
              <a:rPr lang="es-ES" i="1" dirty="0" err="1"/>
              <a:t>Photochem</a:t>
            </a:r>
            <a:r>
              <a:rPr lang="es-ES" i="1" dirty="0"/>
              <a:t> </a:t>
            </a:r>
            <a:r>
              <a:rPr lang="es-ES" i="1" dirty="0" err="1"/>
              <a:t>Photobiol</a:t>
            </a:r>
            <a:r>
              <a:rPr lang="es-ES" i="1" dirty="0"/>
              <a:t> </a:t>
            </a:r>
            <a:r>
              <a:rPr lang="es-ES" i="1" dirty="0" err="1"/>
              <a:t>Sci</a:t>
            </a:r>
            <a:r>
              <a:rPr lang="es-ES" dirty="0"/>
              <a:t> </a:t>
            </a:r>
            <a:r>
              <a:rPr lang="es-ES" b="1" dirty="0"/>
              <a:t>21</a:t>
            </a:r>
            <a:r>
              <a:rPr lang="es-ES" dirty="0"/>
              <a:t>, 1309–1331 (2022). https://doi.org/10.1007/s43630-022-00186-3</a:t>
            </a:r>
          </a:p>
        </p:txBody>
      </p:sp>
    </p:spTree>
    <p:extLst>
      <p:ext uri="{BB962C8B-B14F-4D97-AF65-F5344CB8AC3E}">
        <p14:creationId xmlns:p14="http://schemas.microsoft.com/office/powerpoint/2010/main" val="4218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4F97BD-5091-930F-C52E-C5A320823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C7E2C882-2266-1510-2874-391E71D0ADC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26" y="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98251723-5990-1BD1-FDF3-8BF2D21F5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Why</a:t>
            </a:r>
            <a:r>
              <a:rPr lang="es-ES" dirty="0"/>
              <a:t> </a:t>
            </a:r>
            <a:r>
              <a:rPr lang="es-ES" dirty="0" err="1"/>
              <a:t>Cs₂CrCl</a:t>
            </a:r>
            <a:r>
              <a:rPr lang="es-ES" dirty="0"/>
              <a:t>₄?</a:t>
            </a:r>
          </a:p>
        </p:txBody>
      </p:sp>
      <p:pic>
        <p:nvPicPr>
          <p:cNvPr id="8" name="Imagen 7" descr="Dibujo de una persona&#10;&#10;El contenido generado por IA puede ser incorrecto.">
            <a:extLst>
              <a:ext uri="{FF2B5EF4-FFF2-40B4-BE49-F238E27FC236}">
                <a16:creationId xmlns:a16="http://schemas.microsoft.com/office/drawing/2014/main" id="{8A905D1C-911C-B4E7-D553-6A1C5DE2C75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54" r="27393"/>
          <a:stretch>
            <a:fillRect/>
          </a:stretch>
        </p:blipFill>
        <p:spPr>
          <a:xfrm>
            <a:off x="838200" y="1690688"/>
            <a:ext cx="6240544" cy="4437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47836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B99224-FC88-6021-0266-A8E55E98B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6585880E-806E-E02B-F88D-EDFA3815F2D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26" y="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49A5CB78-C7F7-4121-DD6F-6572BF1F06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Study</a:t>
            </a:r>
            <a:r>
              <a:rPr lang="es-ES" dirty="0"/>
              <a:t> </a:t>
            </a:r>
            <a:r>
              <a:rPr lang="es-ES" dirty="0" err="1"/>
              <a:t>Objectives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808732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14279E-7A4B-EAE8-656D-80D1FBF34E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B5851E50-6F21-D5D0-4467-E8A0D511BBB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26" y="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220A2ED-E6BF-5797-607F-1CA0C059FD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Study</a:t>
            </a:r>
            <a:r>
              <a:rPr lang="es-ES" dirty="0"/>
              <a:t> </a:t>
            </a:r>
            <a:r>
              <a:rPr lang="es-ES" dirty="0" err="1"/>
              <a:t>Objectives</a:t>
            </a:r>
            <a:endParaRPr lang="es-E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DE60A845-7BF5-2C9B-1E97-B80CE8025AEB}"/>
              </a:ext>
            </a:extLst>
          </p:cNvPr>
          <p:cNvSpPr txBox="1"/>
          <p:nvPr/>
        </p:nvSpPr>
        <p:spPr>
          <a:xfrm>
            <a:off x="1030514" y="1973943"/>
            <a:ext cx="1066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Determine the pressure dependence of the optical absorption spectrum. </a:t>
            </a:r>
          </a:p>
        </p:txBody>
      </p:sp>
    </p:spTree>
    <p:extLst>
      <p:ext uri="{BB962C8B-B14F-4D97-AF65-F5344CB8AC3E}">
        <p14:creationId xmlns:p14="http://schemas.microsoft.com/office/powerpoint/2010/main" val="7540895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D52E845-7FDA-D9AE-9B63-300F71B498A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3D1CD796-E243-BF5F-D894-A3F7C0B6A43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26" y="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CE11C69D-DAB0-4C7C-2311-63AB2A675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Study</a:t>
            </a:r>
            <a:r>
              <a:rPr lang="es-ES" dirty="0"/>
              <a:t> </a:t>
            </a:r>
            <a:r>
              <a:rPr lang="es-ES" dirty="0" err="1"/>
              <a:t>Objectives</a:t>
            </a:r>
            <a:endParaRPr lang="es-E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C63B9FE-5BDA-8947-307A-D76429708A21}"/>
              </a:ext>
            </a:extLst>
          </p:cNvPr>
          <p:cNvSpPr txBox="1"/>
          <p:nvPr/>
        </p:nvSpPr>
        <p:spPr>
          <a:xfrm>
            <a:off x="1030514" y="1973943"/>
            <a:ext cx="10668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Determine the pressure dependence of the optical absorption spectrum. </a:t>
            </a:r>
          </a:p>
          <a:p>
            <a:r>
              <a:rPr lang="en-US" dirty="0"/>
              <a:t>2. Track Raman-active vibrational modes. </a:t>
            </a:r>
          </a:p>
        </p:txBody>
      </p:sp>
    </p:spTree>
    <p:extLst>
      <p:ext uri="{BB962C8B-B14F-4D97-AF65-F5344CB8AC3E}">
        <p14:creationId xmlns:p14="http://schemas.microsoft.com/office/powerpoint/2010/main" val="14222917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B8EE2F1-F2E9-9439-0F20-DED766CBCE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n 12" descr="Imagen que contiene cerca, vista, cara, tabla&#10;&#10;El contenido generado por IA puede ser incorrecto.">
            <a:extLst>
              <a:ext uri="{FF2B5EF4-FFF2-40B4-BE49-F238E27FC236}">
                <a16:creationId xmlns:a16="http://schemas.microsoft.com/office/drawing/2014/main" id="{086C9177-3EF8-0469-510F-9FC3A5323BE0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8382" r="-1" b="6559"/>
          <a:stretch>
            <a:fillRect/>
          </a:stretch>
        </p:blipFill>
        <p:spPr>
          <a:xfrm>
            <a:off x="9526" y="0"/>
            <a:ext cx="12182474" cy="685799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5D5DE7F-FDBF-8994-81E3-0192A68B23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err="1"/>
              <a:t>Study</a:t>
            </a:r>
            <a:r>
              <a:rPr lang="es-ES" dirty="0"/>
              <a:t> </a:t>
            </a:r>
            <a:r>
              <a:rPr lang="es-ES" dirty="0" err="1"/>
              <a:t>Objectives</a:t>
            </a:r>
            <a:endParaRPr lang="es-ES" dirty="0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4F6AE50-1FA8-9322-73E0-E8A8EE9D595D}"/>
              </a:ext>
            </a:extLst>
          </p:cNvPr>
          <p:cNvSpPr txBox="1"/>
          <p:nvPr/>
        </p:nvSpPr>
        <p:spPr>
          <a:xfrm>
            <a:off x="1030514" y="1973943"/>
            <a:ext cx="10668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1. Determine the pressure dependence of the optical absorption spectrum. </a:t>
            </a:r>
          </a:p>
          <a:p>
            <a:r>
              <a:rPr lang="en-US" dirty="0"/>
              <a:t>2. Track Raman-active vibrational modes. </a:t>
            </a:r>
          </a:p>
          <a:p>
            <a:r>
              <a:rPr lang="en-US" dirty="0"/>
              <a:t>3. Measure the magnetic response.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41572063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7575C6-DE0E-E14B-B152-106FDF8C86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5115CCA4-E684-B00D-7C7D-62CE7DEA546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55B4CF70-D64F-5D62-0839-20CF5278B8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40657093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A96C99-D8C0-502F-3188-085F88299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F41F264C-8957-9B32-7631-9713145F1CB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746A76EC-97C8-D3CC-A827-A9638E11E2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51A64EB-C0A2-CEA0-02F2-E260B2A0887C}"/>
              </a:ext>
            </a:extLst>
          </p:cNvPr>
          <p:cNvSpPr txBox="1"/>
          <p:nvPr/>
        </p:nvSpPr>
        <p:spPr>
          <a:xfrm>
            <a:off x="942680" y="1527142"/>
            <a:ext cx="4798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/>
              <a:t>Micro-crystal </a:t>
            </a:r>
            <a:r>
              <a:rPr lang="es-ES" sz="3200" dirty="0" err="1"/>
              <a:t>selection</a:t>
            </a:r>
            <a:r>
              <a:rPr lang="es-E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54735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2781CBE-8D1F-6028-4942-37F84680C2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4C913506-071C-7208-9365-27318D0A548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3F074572-42FF-E953-394F-3A84B9A2BF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pic>
        <p:nvPicPr>
          <p:cNvPr id="11" name="Imagen 10" descr="Imagen que contiene alimentos, sostener, sopa, puesto&#10;&#10;El contenido generado por IA puede ser incorrecto.">
            <a:extLst>
              <a:ext uri="{FF2B5EF4-FFF2-40B4-BE49-F238E27FC236}">
                <a16:creationId xmlns:a16="http://schemas.microsoft.com/office/drawing/2014/main" id="{529FB390-D592-3E61-D94E-50EF85F1C9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211" y="2632246"/>
            <a:ext cx="4602178" cy="3741988"/>
          </a:xfrm>
          <a:prstGeom prst="rect">
            <a:avLst/>
          </a:prstGeom>
        </p:spPr>
      </p:pic>
      <p:pic>
        <p:nvPicPr>
          <p:cNvPr id="14" name="Imagen 13" descr="Imagen en blanco y negro&#10;&#10;El contenido generado por IA puede ser incorrecto.">
            <a:extLst>
              <a:ext uri="{FF2B5EF4-FFF2-40B4-BE49-F238E27FC236}">
                <a16:creationId xmlns:a16="http://schemas.microsoft.com/office/drawing/2014/main" id="{BB7BB083-8A97-2A24-BDE1-FDA5520A148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4600" y="2594683"/>
            <a:ext cx="2834556" cy="377940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3991909A-BEDD-3FB0-71F3-0E29C55B2380}"/>
              </a:ext>
            </a:extLst>
          </p:cNvPr>
          <p:cNvSpPr txBox="1"/>
          <p:nvPr/>
        </p:nvSpPr>
        <p:spPr>
          <a:xfrm>
            <a:off x="942680" y="1527142"/>
            <a:ext cx="4798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/>
              <a:t>Micro-crystal </a:t>
            </a:r>
            <a:r>
              <a:rPr lang="es-ES" sz="3200" dirty="0" err="1"/>
              <a:t>selection</a:t>
            </a:r>
            <a:r>
              <a:rPr lang="es-ES" sz="3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8386091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63E98C-93EA-7CD1-4481-3478602807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A39C0587-6EBB-5992-7651-C4F60DDB8BF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C4C17F0-A3D8-76B0-F80C-A6584A06CA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03C5FF4-056F-5E68-E88B-DB549035BDC7}"/>
              </a:ext>
            </a:extLst>
          </p:cNvPr>
          <p:cNvSpPr txBox="1"/>
          <p:nvPr/>
        </p:nvSpPr>
        <p:spPr>
          <a:xfrm>
            <a:off x="942680" y="1527142"/>
            <a:ext cx="4798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Diamond</a:t>
            </a:r>
            <a:r>
              <a:rPr lang="es-ES" sz="3200" dirty="0"/>
              <a:t> </a:t>
            </a:r>
            <a:r>
              <a:rPr lang="es-ES" sz="3200" dirty="0" err="1"/>
              <a:t>Anvil</a:t>
            </a:r>
            <a:r>
              <a:rPr lang="es-ES" sz="3200" dirty="0"/>
              <a:t> Cell (DAC)</a:t>
            </a:r>
          </a:p>
        </p:txBody>
      </p:sp>
    </p:spTree>
    <p:extLst>
      <p:ext uri="{BB962C8B-B14F-4D97-AF65-F5344CB8AC3E}">
        <p14:creationId xmlns:p14="http://schemas.microsoft.com/office/powerpoint/2010/main" val="145272487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5FF87-CB60-4B94-55FD-123C54B061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5E3B3976-F1CA-4EDE-ACCB-656B1AD3406D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8CAC689E-0B85-51D4-3AF5-77F98A793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pic>
        <p:nvPicPr>
          <p:cNvPr id="4" name="Imagen 3" descr="Imagen que contiene interior, cocina, estufa, máquina&#10;&#10;El contenido generado por IA puede ser incorrecto.">
            <a:extLst>
              <a:ext uri="{FF2B5EF4-FFF2-40B4-BE49-F238E27FC236}">
                <a16:creationId xmlns:a16="http://schemas.microsoft.com/office/drawing/2014/main" id="{6EC22FF1-4A43-82A5-A010-DC737DE3AD7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945" y="2847662"/>
            <a:ext cx="2868386" cy="3824514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BCC06619-170E-87AE-4EEC-C057A30E0146}"/>
              </a:ext>
            </a:extLst>
          </p:cNvPr>
          <p:cNvSpPr txBox="1"/>
          <p:nvPr/>
        </p:nvSpPr>
        <p:spPr>
          <a:xfrm>
            <a:off x="2015045" y="2478330"/>
            <a:ext cx="2868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Boehler</a:t>
            </a:r>
            <a:r>
              <a:rPr lang="es-ES" dirty="0"/>
              <a:t> </a:t>
            </a:r>
            <a:r>
              <a:rPr lang="es-ES" dirty="0" err="1"/>
              <a:t>Almax</a:t>
            </a:r>
            <a:r>
              <a:rPr lang="es-ES" dirty="0"/>
              <a:t> DAC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0150F35E-DA2F-6A34-1127-1066B79A5F29}"/>
              </a:ext>
            </a:extLst>
          </p:cNvPr>
          <p:cNvSpPr txBox="1"/>
          <p:nvPr/>
        </p:nvSpPr>
        <p:spPr>
          <a:xfrm>
            <a:off x="942680" y="1527142"/>
            <a:ext cx="4798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Diamond</a:t>
            </a:r>
            <a:r>
              <a:rPr lang="es-ES" sz="3200" dirty="0"/>
              <a:t> </a:t>
            </a:r>
            <a:r>
              <a:rPr lang="es-ES" sz="3200" dirty="0" err="1"/>
              <a:t>Anvil</a:t>
            </a:r>
            <a:r>
              <a:rPr lang="es-ES" sz="3200" dirty="0"/>
              <a:t> Cell (DAC)</a:t>
            </a:r>
          </a:p>
        </p:txBody>
      </p:sp>
    </p:spTree>
    <p:extLst>
      <p:ext uri="{BB962C8B-B14F-4D97-AF65-F5344CB8AC3E}">
        <p14:creationId xmlns:p14="http://schemas.microsoft.com/office/powerpoint/2010/main" val="1689476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38799F-F30E-EE41-654E-BBA341CDC0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6A47DC0B-DEAB-3796-A550-D6E9C702BD89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C91F6C2-943A-E2AD-A190-CBA53C7C0E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pic>
        <p:nvPicPr>
          <p:cNvPr id="4" name="Imagen 3" descr="Imagen que contiene interior, cocina, estufa, máquina&#10;&#10;El contenido generado por IA puede ser incorrecto.">
            <a:extLst>
              <a:ext uri="{FF2B5EF4-FFF2-40B4-BE49-F238E27FC236}">
                <a16:creationId xmlns:a16="http://schemas.microsoft.com/office/drawing/2014/main" id="{3007657B-4EEF-F1FF-E506-4F409D8EA9E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945" y="2847662"/>
            <a:ext cx="2868386" cy="3824514"/>
          </a:xfrm>
          <a:prstGeom prst="rect">
            <a:avLst/>
          </a:prstGeom>
        </p:spPr>
      </p:pic>
      <p:pic>
        <p:nvPicPr>
          <p:cNvPr id="9" name="Imagen 8" descr="Imagen que contiene interior, tabla, escritorio, computadora&#10;&#10;El contenido generado por IA puede ser incorrecto.">
            <a:extLst>
              <a:ext uri="{FF2B5EF4-FFF2-40B4-BE49-F238E27FC236}">
                <a16:creationId xmlns:a16="http://schemas.microsoft.com/office/drawing/2014/main" id="{C8E2D55B-4C92-D93A-38F8-990443DD42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0510" y="2847663"/>
            <a:ext cx="5099350" cy="3824513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68159258-8A03-407F-AD60-24F144BB7931}"/>
              </a:ext>
            </a:extLst>
          </p:cNvPr>
          <p:cNvSpPr txBox="1"/>
          <p:nvPr/>
        </p:nvSpPr>
        <p:spPr>
          <a:xfrm>
            <a:off x="2015045" y="2478330"/>
            <a:ext cx="2868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Boehler</a:t>
            </a:r>
            <a:r>
              <a:rPr lang="es-ES" dirty="0"/>
              <a:t> </a:t>
            </a:r>
            <a:r>
              <a:rPr lang="es-ES" dirty="0" err="1"/>
              <a:t>Almax</a:t>
            </a:r>
            <a:r>
              <a:rPr lang="es-ES" dirty="0"/>
              <a:t> DAC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5C43F186-93E9-4351-6449-11FFD83AF78A}"/>
              </a:ext>
            </a:extLst>
          </p:cNvPr>
          <p:cNvSpPr txBox="1"/>
          <p:nvPr/>
        </p:nvSpPr>
        <p:spPr>
          <a:xfrm>
            <a:off x="7672699" y="2417378"/>
            <a:ext cx="28683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err="1"/>
              <a:t>Membrane</a:t>
            </a:r>
            <a:r>
              <a:rPr lang="es-ES" dirty="0"/>
              <a:t> DAC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DB2AD590-6B05-ECB0-744B-86F566516504}"/>
              </a:ext>
            </a:extLst>
          </p:cNvPr>
          <p:cNvSpPr txBox="1"/>
          <p:nvPr/>
        </p:nvSpPr>
        <p:spPr>
          <a:xfrm>
            <a:off x="942680" y="1527142"/>
            <a:ext cx="47982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Diamond</a:t>
            </a:r>
            <a:r>
              <a:rPr lang="es-ES" sz="3200" dirty="0"/>
              <a:t> </a:t>
            </a:r>
            <a:r>
              <a:rPr lang="es-ES" sz="3200" dirty="0" err="1"/>
              <a:t>Anvil</a:t>
            </a:r>
            <a:r>
              <a:rPr lang="es-ES" sz="3200" dirty="0"/>
              <a:t> Cell (DAC)</a:t>
            </a:r>
          </a:p>
        </p:txBody>
      </p:sp>
    </p:spTree>
    <p:extLst>
      <p:ext uri="{BB962C8B-B14F-4D97-AF65-F5344CB8AC3E}">
        <p14:creationId xmlns:p14="http://schemas.microsoft.com/office/powerpoint/2010/main" val="48013091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835809-1FC5-AB5C-E6B9-96C28C3E4F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0394E9F8-29A6-A77F-F70B-5AD2CF6C0C82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FFE915C0-1711-0A2D-48C9-019A8A62A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8567689B-AC8F-15E5-D7EF-C49EDB110F3F}"/>
              </a:ext>
            </a:extLst>
          </p:cNvPr>
          <p:cNvSpPr txBox="1"/>
          <p:nvPr/>
        </p:nvSpPr>
        <p:spPr>
          <a:xfrm>
            <a:off x="942679" y="1527142"/>
            <a:ext cx="8191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Microspectrometer</a:t>
            </a:r>
            <a:r>
              <a:rPr lang="es-ES" sz="3200" dirty="0"/>
              <a:t> </a:t>
            </a:r>
            <a:r>
              <a:rPr lang="es-ES" sz="3200" dirty="0" err="1"/>
              <a:t>for</a:t>
            </a:r>
            <a:r>
              <a:rPr lang="es-ES" sz="3200" dirty="0"/>
              <a:t> </a:t>
            </a:r>
            <a:r>
              <a:rPr lang="es-ES" sz="3200" dirty="0" err="1"/>
              <a:t>optical</a:t>
            </a:r>
            <a:r>
              <a:rPr lang="es-ES" sz="3200" dirty="0"/>
              <a:t> </a:t>
            </a:r>
            <a:r>
              <a:rPr lang="es-ES" sz="3200" dirty="0" err="1"/>
              <a:t>absorption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167502970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18F602-BF83-06FD-FE2D-95E1833907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44131167-2C7E-EF3D-9B16-1F58522FE46F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032F8109-26AE-450F-DAA1-62B27CF0A9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pic>
        <p:nvPicPr>
          <p:cNvPr id="6" name="Imagen 5" descr="Un escritorio con una computadora&#10;&#10;El contenido generado por IA puede ser incorrecto.">
            <a:extLst>
              <a:ext uri="{FF2B5EF4-FFF2-40B4-BE49-F238E27FC236}">
                <a16:creationId xmlns:a16="http://schemas.microsoft.com/office/drawing/2014/main" id="{DA43FAA4-EAF9-B340-4F94-87E779735EC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866" y="2216071"/>
            <a:ext cx="5406268" cy="4054701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5906758E-2F64-EC47-DF05-57A92DEE538B}"/>
              </a:ext>
            </a:extLst>
          </p:cNvPr>
          <p:cNvSpPr txBox="1"/>
          <p:nvPr/>
        </p:nvSpPr>
        <p:spPr>
          <a:xfrm>
            <a:off x="942679" y="1527142"/>
            <a:ext cx="8191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Microspectrometer</a:t>
            </a:r>
            <a:r>
              <a:rPr lang="es-ES" sz="3200" dirty="0"/>
              <a:t> </a:t>
            </a:r>
            <a:r>
              <a:rPr lang="es-ES" sz="3200" dirty="0" err="1"/>
              <a:t>for</a:t>
            </a:r>
            <a:r>
              <a:rPr lang="es-ES" sz="3200" dirty="0"/>
              <a:t> </a:t>
            </a:r>
            <a:r>
              <a:rPr lang="es-ES" sz="3200" dirty="0" err="1"/>
              <a:t>optical</a:t>
            </a:r>
            <a:r>
              <a:rPr lang="es-ES" sz="3200" dirty="0"/>
              <a:t> </a:t>
            </a:r>
            <a:r>
              <a:rPr lang="es-ES" sz="3200" dirty="0" err="1"/>
              <a:t>absorption</a:t>
            </a:r>
            <a:endParaRPr lang="es-ES" sz="3200" dirty="0"/>
          </a:p>
        </p:txBody>
      </p:sp>
    </p:spTree>
    <p:extLst>
      <p:ext uri="{BB962C8B-B14F-4D97-AF65-F5344CB8AC3E}">
        <p14:creationId xmlns:p14="http://schemas.microsoft.com/office/powerpoint/2010/main" val="151870684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786C82-567D-DCB1-7272-1B906C5CD65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3DF27461-EB06-532B-96CA-C19D0A3B578C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126032E6-A17F-32C0-CF3A-072D620685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pic>
        <p:nvPicPr>
          <p:cNvPr id="4" name="Imagen 3" descr="Pantalla de un video juego&#10;&#10;El contenido generado por IA puede ser incorrecto.">
            <a:extLst>
              <a:ext uri="{FF2B5EF4-FFF2-40B4-BE49-F238E27FC236}">
                <a16:creationId xmlns:a16="http://schemas.microsoft.com/office/drawing/2014/main" id="{C83C479D-7363-A37F-23AA-795F8E699A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2630849"/>
            <a:ext cx="4368800" cy="3276600"/>
          </a:xfrm>
          <a:prstGeom prst="rect">
            <a:avLst/>
          </a:prstGeom>
        </p:spPr>
      </p:pic>
      <p:pic>
        <p:nvPicPr>
          <p:cNvPr id="9" name="Imagen 8" descr="Imagen que contiene interior, tabla, escritorio, pequeño&#10;&#10;El contenido generado por IA puede ser incorrecto.">
            <a:extLst>
              <a:ext uri="{FF2B5EF4-FFF2-40B4-BE49-F238E27FC236}">
                <a16:creationId xmlns:a16="http://schemas.microsoft.com/office/drawing/2014/main" id="{6389BF81-0BC8-5672-635C-5F2A52CE63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9965" y="2630848"/>
            <a:ext cx="2457450" cy="3276599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1D010473-1A48-E9B2-77A1-DBB77CCA856E}"/>
              </a:ext>
            </a:extLst>
          </p:cNvPr>
          <p:cNvSpPr txBox="1"/>
          <p:nvPr/>
        </p:nvSpPr>
        <p:spPr>
          <a:xfrm>
            <a:off x="942679" y="1527142"/>
            <a:ext cx="8191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Horiba</a:t>
            </a:r>
            <a:r>
              <a:rPr lang="es-ES" sz="3200" dirty="0"/>
              <a:t> T64000</a:t>
            </a:r>
          </a:p>
        </p:txBody>
      </p:sp>
    </p:spTree>
    <p:extLst>
      <p:ext uri="{BB962C8B-B14F-4D97-AF65-F5344CB8AC3E}">
        <p14:creationId xmlns:p14="http://schemas.microsoft.com/office/powerpoint/2010/main" val="25129393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31F031-518F-9789-B1FA-D3113FAE24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Una mesa de madera&#10;&#10;El contenido generado por IA puede ser incorrecto.">
            <a:extLst>
              <a:ext uri="{FF2B5EF4-FFF2-40B4-BE49-F238E27FC236}">
                <a16:creationId xmlns:a16="http://schemas.microsoft.com/office/drawing/2014/main" id="{FEEC24E3-5708-852E-4460-07A40A36FA7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43" b="1403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A9AF7783-4B9C-870E-1B65-9F1C3DBB56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Experimental Setup</a:t>
            </a:r>
            <a:endParaRPr lang="es-ES" dirty="0"/>
          </a:p>
        </p:txBody>
      </p:sp>
      <p:pic>
        <p:nvPicPr>
          <p:cNvPr id="6" name="Imagen 5" descr="Una cocina industrial&#10;&#10;El contenido generado por IA puede ser incorrecto.">
            <a:extLst>
              <a:ext uri="{FF2B5EF4-FFF2-40B4-BE49-F238E27FC236}">
                <a16:creationId xmlns:a16="http://schemas.microsoft.com/office/drawing/2014/main" id="{73D4133D-D4C8-6348-29B4-3ACCF9629A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514" y="2112375"/>
            <a:ext cx="5558971" cy="4169228"/>
          </a:xfrm>
          <a:prstGeom prst="rect">
            <a:avLst/>
          </a:prstGeom>
        </p:spPr>
      </p:pic>
      <p:sp>
        <p:nvSpPr>
          <p:cNvPr id="3" name="CuadroTexto 2">
            <a:extLst>
              <a:ext uri="{FF2B5EF4-FFF2-40B4-BE49-F238E27FC236}">
                <a16:creationId xmlns:a16="http://schemas.microsoft.com/office/drawing/2014/main" id="{418B02B5-33F1-313E-E583-D1822B23168B}"/>
              </a:ext>
            </a:extLst>
          </p:cNvPr>
          <p:cNvSpPr txBox="1"/>
          <p:nvPr/>
        </p:nvSpPr>
        <p:spPr>
          <a:xfrm>
            <a:off x="942679" y="1527142"/>
            <a:ext cx="81918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dirty="0" err="1"/>
              <a:t>Horiba</a:t>
            </a:r>
            <a:r>
              <a:rPr lang="es-ES" sz="3200" dirty="0"/>
              <a:t> T64000</a:t>
            </a:r>
          </a:p>
        </p:txBody>
      </p:sp>
    </p:spTree>
    <p:extLst>
      <p:ext uri="{BB962C8B-B14F-4D97-AF65-F5344CB8AC3E}">
        <p14:creationId xmlns:p14="http://schemas.microsoft.com/office/powerpoint/2010/main" val="354229689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24733-511F-7731-5A30-BF992E922C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79DAEE6A-C100-3C26-E323-AA0EDAFBA52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27EEA416-28FB-BDD4-EC23-79C32397CE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Spectrum at Ambient Conditions 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6478077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9DBC853-43F6-C6A8-5E31-8B54265359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7B1E1A02-B384-9FBB-BCBE-EFBEF85B59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68D5BF8-A1AF-CF2C-87CA-2DBEFCE844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Spectrum at Ambient Conditions </a:t>
            </a:r>
            <a:endParaRPr lang="es-ES" dirty="0"/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0697B666-6AE2-2A39-21AD-3851257D822D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6242116"/>
              </p:ext>
            </p:extLst>
          </p:nvPr>
        </p:nvGraphicFramePr>
        <p:xfrm>
          <a:off x="5130800" y="1690688"/>
          <a:ext cx="6642100" cy="463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7743653" imgH="5400675" progId="Acrobat.Document.DC">
                  <p:embed/>
                </p:oleObj>
              </mc:Choice>
              <mc:Fallback>
                <p:oleObj name="Acrobat Document" r:id="rId3" imgW="7743653" imgH="5400675" progId="Acrobat.Document.DC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30800" y="1690688"/>
                        <a:ext cx="6642100" cy="4632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6927371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CBEF9A-A5E8-C63C-7C84-5A1E22133F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12A1539C-E92F-B784-B5A8-E0D694C63F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B5E23ED4-93EE-FBC1-8C2A-92F4FB4736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Spectrum at Ambient Conditions </a:t>
            </a:r>
            <a:endParaRPr lang="es-ES" dirty="0"/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5A03BF46-62FE-357F-509D-628DCDD6B42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31202714"/>
              </p:ext>
            </p:extLst>
          </p:nvPr>
        </p:nvGraphicFramePr>
        <p:xfrm>
          <a:off x="5130800" y="1690688"/>
          <a:ext cx="6642100" cy="463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7743653" imgH="5400675" progId="Acrobat.Document.DC">
                  <p:embed/>
                </p:oleObj>
              </mc:Choice>
              <mc:Fallback>
                <p:oleObj name="Acrobat Document" r:id="rId3" imgW="7743653" imgH="5400675" progId="Acrobat.Document.DC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0697B666-6AE2-2A39-21AD-3851257D822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30800" y="1690688"/>
                        <a:ext cx="6642100" cy="4632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4FF9B92B-CB22-944F-F646-DD4B0ABE56CF}"/>
              </a:ext>
            </a:extLst>
          </p:cNvPr>
          <p:cNvSpPr txBox="1"/>
          <p:nvPr/>
        </p:nvSpPr>
        <p:spPr>
          <a:xfrm>
            <a:off x="838200" y="2055813"/>
            <a:ext cx="3990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i="1" dirty="0">
                <a:solidFill>
                  <a:srgbClr val="0000FF"/>
                </a:solidFill>
              </a:rPr>
              <a:t>1. d–d</a:t>
            </a:r>
            <a:r>
              <a:rPr lang="en-US" dirty="0">
                <a:solidFill>
                  <a:srgbClr val="0000FF"/>
                </a:solidFill>
              </a:rPr>
              <a:t> band with  </a:t>
            </a:r>
            <a:r>
              <a:rPr lang="pt-BR" b="1" dirty="0">
                <a:solidFill>
                  <a:srgbClr val="0000FF"/>
                </a:solidFill>
              </a:rPr>
              <a:t>E1 = 1.25 </a:t>
            </a:r>
            <a:r>
              <a:rPr lang="pt-BR" b="1" dirty="0" err="1">
                <a:solidFill>
                  <a:srgbClr val="0000FF"/>
                </a:solidFill>
              </a:rPr>
              <a:t>eV</a:t>
            </a:r>
            <a:r>
              <a:rPr lang="pt-BR" b="1" dirty="0">
                <a:solidFill>
                  <a:srgbClr val="0000FF"/>
                </a:solidFill>
              </a:rPr>
              <a:t> </a:t>
            </a:r>
            <a:r>
              <a:rPr lang="pt-BR" dirty="0" err="1">
                <a:solidFill>
                  <a:srgbClr val="0000FF"/>
                </a:solidFill>
              </a:rPr>
              <a:t>and</a:t>
            </a:r>
            <a:r>
              <a:rPr lang="pt-BR" dirty="0">
                <a:solidFill>
                  <a:srgbClr val="0000FF"/>
                </a:solidFill>
              </a:rPr>
              <a:t> </a:t>
            </a:r>
            <a:r>
              <a:rPr lang="pt-BR" b="1" dirty="0">
                <a:solidFill>
                  <a:srgbClr val="0000FF"/>
                </a:solidFill>
              </a:rPr>
              <a:t>E2 = 1.40 </a:t>
            </a:r>
            <a:r>
              <a:rPr lang="pt-BR" b="1" dirty="0" err="1">
                <a:solidFill>
                  <a:srgbClr val="0000FF"/>
                </a:solidFill>
              </a:rPr>
              <a:t>eV</a:t>
            </a:r>
            <a:endParaRPr lang="pt-BR" b="1" dirty="0">
              <a:solidFill>
                <a:srgbClr val="0000FF"/>
              </a:solidFill>
            </a:endParaRPr>
          </a:p>
          <a:p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238848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D762A5F-2616-55F4-6255-126BCFDC36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C70B480A-9E3E-9DBC-773B-3C2BDC31D85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03A2E464-2282-94A1-55CA-6DB549AD45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Spectrum at Ambient Conditions </a:t>
            </a:r>
            <a:endParaRPr lang="es-ES" dirty="0"/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C5C72885-AE91-D555-BEE3-78215E8BE27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30800" y="1690688"/>
          <a:ext cx="6642100" cy="463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7743653" imgH="5400675" progId="Acrobat.Document.DC">
                  <p:embed/>
                </p:oleObj>
              </mc:Choice>
              <mc:Fallback>
                <p:oleObj name="Acrobat Document" r:id="rId3" imgW="7743653" imgH="5400675" progId="Acrobat.Document.DC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5A03BF46-62FE-357F-509D-628DCDD6B42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30800" y="1690688"/>
                        <a:ext cx="6642100" cy="4632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B2E84910-0D4A-9128-6210-638EC5F3E9AD}"/>
              </a:ext>
            </a:extLst>
          </p:cNvPr>
          <p:cNvSpPr txBox="1"/>
          <p:nvPr/>
        </p:nvSpPr>
        <p:spPr>
          <a:xfrm>
            <a:off x="838200" y="2055813"/>
            <a:ext cx="399097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i="1" dirty="0">
                <a:solidFill>
                  <a:srgbClr val="0000FF"/>
                </a:solidFill>
              </a:rPr>
              <a:t>d–d</a:t>
            </a:r>
            <a:r>
              <a:rPr lang="en-US" dirty="0">
                <a:solidFill>
                  <a:srgbClr val="0000FF"/>
                </a:solidFill>
              </a:rPr>
              <a:t> band with  </a:t>
            </a:r>
            <a:r>
              <a:rPr lang="pt-BR" b="1" dirty="0">
                <a:solidFill>
                  <a:srgbClr val="0000FF"/>
                </a:solidFill>
              </a:rPr>
              <a:t>E1 = 1.25 </a:t>
            </a:r>
            <a:r>
              <a:rPr lang="pt-BR" b="1" dirty="0" err="1">
                <a:solidFill>
                  <a:srgbClr val="0000FF"/>
                </a:solidFill>
              </a:rPr>
              <a:t>eV</a:t>
            </a:r>
            <a:r>
              <a:rPr lang="pt-BR" b="1" dirty="0">
                <a:solidFill>
                  <a:srgbClr val="0000FF"/>
                </a:solidFill>
              </a:rPr>
              <a:t> </a:t>
            </a:r>
            <a:r>
              <a:rPr lang="pt-BR" dirty="0" err="1">
                <a:solidFill>
                  <a:srgbClr val="0000FF"/>
                </a:solidFill>
              </a:rPr>
              <a:t>and</a:t>
            </a:r>
            <a:r>
              <a:rPr lang="pt-BR" dirty="0">
                <a:solidFill>
                  <a:srgbClr val="0000FF"/>
                </a:solidFill>
              </a:rPr>
              <a:t> </a:t>
            </a:r>
            <a:r>
              <a:rPr lang="pt-BR" b="1" dirty="0">
                <a:solidFill>
                  <a:srgbClr val="0000FF"/>
                </a:solidFill>
              </a:rPr>
              <a:t>E2 = 1.40 </a:t>
            </a:r>
            <a:r>
              <a:rPr lang="pt-BR" b="1" dirty="0" err="1">
                <a:solidFill>
                  <a:srgbClr val="0000FF"/>
                </a:solidFill>
              </a:rPr>
              <a:t>eV</a:t>
            </a: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r>
              <a:rPr lang="pt-BR" dirty="0">
                <a:solidFill>
                  <a:srgbClr val="FF0000"/>
                </a:solidFill>
              </a:rPr>
              <a:t>Spin-Flip </a:t>
            </a:r>
            <a:r>
              <a:rPr lang="pt-BR" dirty="0" err="1">
                <a:solidFill>
                  <a:srgbClr val="FF0000"/>
                </a:solidFill>
              </a:rPr>
              <a:t>with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b="1" dirty="0">
                <a:solidFill>
                  <a:srgbClr val="FF0000"/>
                </a:solidFill>
              </a:rPr>
              <a:t>E</a:t>
            </a:r>
            <a:r>
              <a:rPr lang="pt-BR" b="1" baseline="-25000" dirty="0">
                <a:solidFill>
                  <a:srgbClr val="FF0000"/>
                </a:solidFill>
              </a:rPr>
              <a:t>SF1 </a:t>
            </a:r>
            <a:r>
              <a:rPr lang="pt-BR" b="1" dirty="0">
                <a:solidFill>
                  <a:srgbClr val="FF0000"/>
                </a:solidFill>
              </a:rPr>
              <a:t>= 2.32 </a:t>
            </a:r>
            <a:r>
              <a:rPr lang="pt-BR" b="1" dirty="0" err="1">
                <a:solidFill>
                  <a:srgbClr val="FF0000"/>
                </a:solidFill>
              </a:rPr>
              <a:t>eV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and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b="1" dirty="0">
                <a:solidFill>
                  <a:srgbClr val="FF0000"/>
                </a:solidFill>
              </a:rPr>
              <a:t>E</a:t>
            </a:r>
            <a:r>
              <a:rPr lang="pt-BR" b="1" baseline="-25000" dirty="0">
                <a:solidFill>
                  <a:srgbClr val="FF0000"/>
                </a:solidFill>
              </a:rPr>
              <a:t>SF2 </a:t>
            </a:r>
            <a:r>
              <a:rPr lang="pt-BR" b="1" dirty="0">
                <a:solidFill>
                  <a:srgbClr val="FF0000"/>
                </a:solidFill>
              </a:rPr>
              <a:t>= 1.97 </a:t>
            </a:r>
            <a:r>
              <a:rPr lang="pt-BR" b="1" dirty="0" err="1">
                <a:solidFill>
                  <a:srgbClr val="FF0000"/>
                </a:solidFill>
              </a:rPr>
              <a:t>eV</a:t>
            </a:r>
            <a:endParaRPr lang="pt-BR" b="1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699134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650EDC-41E6-61EE-2664-5758E795CF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25A08387-707E-230F-3EA2-66B07D20B9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CA6DBF03-4D49-1736-C9DD-007F8B9DFB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Spectrum at Ambient Conditions </a:t>
            </a:r>
            <a:endParaRPr lang="es-ES" dirty="0"/>
          </a:p>
        </p:txBody>
      </p:sp>
      <p:graphicFrame>
        <p:nvGraphicFramePr>
          <p:cNvPr id="2" name="Objeto 1">
            <a:extLst>
              <a:ext uri="{FF2B5EF4-FFF2-40B4-BE49-F238E27FC236}">
                <a16:creationId xmlns:a16="http://schemas.microsoft.com/office/drawing/2014/main" id="{8D4DF9DA-1163-893F-928C-A26E7BAE5D7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130800" y="1690688"/>
          <a:ext cx="6642100" cy="4632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Acrobat Document" r:id="rId3" imgW="7743653" imgH="5400675" progId="Acrobat.Document.DC">
                  <p:embed/>
                </p:oleObj>
              </mc:Choice>
              <mc:Fallback>
                <p:oleObj name="Acrobat Document" r:id="rId3" imgW="7743653" imgH="5400675" progId="Acrobat.Document.DC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C5C72885-AE91-D555-BEE3-78215E8BE27E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5130800" y="1690688"/>
                        <a:ext cx="6642100" cy="4632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CuadroTexto 2">
            <a:extLst>
              <a:ext uri="{FF2B5EF4-FFF2-40B4-BE49-F238E27FC236}">
                <a16:creationId xmlns:a16="http://schemas.microsoft.com/office/drawing/2014/main" id="{44112594-A5E6-AC4C-0D5F-9F86795B472B}"/>
              </a:ext>
            </a:extLst>
          </p:cNvPr>
          <p:cNvSpPr txBox="1"/>
          <p:nvPr/>
        </p:nvSpPr>
        <p:spPr>
          <a:xfrm>
            <a:off x="838200" y="2055813"/>
            <a:ext cx="39909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i="1" dirty="0">
                <a:solidFill>
                  <a:srgbClr val="0000FF"/>
                </a:solidFill>
              </a:rPr>
              <a:t>d–d</a:t>
            </a:r>
            <a:r>
              <a:rPr lang="en-US" dirty="0">
                <a:solidFill>
                  <a:srgbClr val="0000FF"/>
                </a:solidFill>
              </a:rPr>
              <a:t> band with  </a:t>
            </a:r>
            <a:r>
              <a:rPr lang="pt-BR" b="1" dirty="0">
                <a:solidFill>
                  <a:srgbClr val="0000FF"/>
                </a:solidFill>
              </a:rPr>
              <a:t>E1 = 1.25 </a:t>
            </a:r>
            <a:r>
              <a:rPr lang="pt-BR" b="1" dirty="0" err="1">
                <a:solidFill>
                  <a:srgbClr val="0000FF"/>
                </a:solidFill>
              </a:rPr>
              <a:t>eV</a:t>
            </a:r>
            <a:r>
              <a:rPr lang="pt-BR" b="1" dirty="0">
                <a:solidFill>
                  <a:srgbClr val="0000FF"/>
                </a:solidFill>
              </a:rPr>
              <a:t> </a:t>
            </a:r>
            <a:r>
              <a:rPr lang="pt-BR" dirty="0" err="1">
                <a:solidFill>
                  <a:srgbClr val="0000FF"/>
                </a:solidFill>
              </a:rPr>
              <a:t>and</a:t>
            </a:r>
            <a:r>
              <a:rPr lang="pt-BR" dirty="0">
                <a:solidFill>
                  <a:srgbClr val="0000FF"/>
                </a:solidFill>
              </a:rPr>
              <a:t> </a:t>
            </a:r>
            <a:r>
              <a:rPr lang="pt-BR" b="1" dirty="0">
                <a:solidFill>
                  <a:srgbClr val="0000FF"/>
                </a:solidFill>
              </a:rPr>
              <a:t>E2 = 1.40 </a:t>
            </a:r>
            <a:r>
              <a:rPr lang="pt-BR" b="1" dirty="0" err="1">
                <a:solidFill>
                  <a:srgbClr val="0000FF"/>
                </a:solidFill>
              </a:rPr>
              <a:t>eV</a:t>
            </a: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r>
              <a:rPr lang="pt-BR" dirty="0">
                <a:solidFill>
                  <a:srgbClr val="FF0000"/>
                </a:solidFill>
              </a:rPr>
              <a:t>Spin-Flip </a:t>
            </a:r>
            <a:r>
              <a:rPr lang="pt-BR" dirty="0" err="1">
                <a:solidFill>
                  <a:srgbClr val="FF0000"/>
                </a:solidFill>
              </a:rPr>
              <a:t>with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b="1" dirty="0">
                <a:solidFill>
                  <a:srgbClr val="FF0000"/>
                </a:solidFill>
              </a:rPr>
              <a:t>E</a:t>
            </a:r>
            <a:r>
              <a:rPr lang="pt-BR" b="1" baseline="-25000" dirty="0">
                <a:solidFill>
                  <a:srgbClr val="FF0000"/>
                </a:solidFill>
              </a:rPr>
              <a:t>SF1 </a:t>
            </a:r>
            <a:r>
              <a:rPr lang="pt-BR" b="1" dirty="0">
                <a:solidFill>
                  <a:srgbClr val="FF0000"/>
                </a:solidFill>
              </a:rPr>
              <a:t>= 2.32 </a:t>
            </a:r>
            <a:r>
              <a:rPr lang="pt-BR" b="1" dirty="0" err="1">
                <a:solidFill>
                  <a:srgbClr val="FF0000"/>
                </a:solidFill>
              </a:rPr>
              <a:t>eV</a:t>
            </a:r>
            <a:r>
              <a:rPr lang="pt-BR" b="1" dirty="0">
                <a:solidFill>
                  <a:srgbClr val="FF0000"/>
                </a:solidFill>
              </a:rPr>
              <a:t> </a:t>
            </a:r>
            <a:r>
              <a:rPr lang="pt-BR" dirty="0" err="1">
                <a:solidFill>
                  <a:srgbClr val="FF0000"/>
                </a:solidFill>
              </a:rPr>
              <a:t>and</a:t>
            </a:r>
            <a:r>
              <a:rPr lang="pt-BR" dirty="0">
                <a:solidFill>
                  <a:srgbClr val="FF0000"/>
                </a:solidFill>
              </a:rPr>
              <a:t> </a:t>
            </a:r>
            <a:r>
              <a:rPr lang="pt-BR" b="1" dirty="0">
                <a:solidFill>
                  <a:srgbClr val="FF0000"/>
                </a:solidFill>
              </a:rPr>
              <a:t>E</a:t>
            </a:r>
            <a:r>
              <a:rPr lang="pt-BR" b="1" baseline="-25000" dirty="0">
                <a:solidFill>
                  <a:srgbClr val="FF0000"/>
                </a:solidFill>
              </a:rPr>
              <a:t>SF2 </a:t>
            </a:r>
            <a:r>
              <a:rPr lang="pt-BR" b="1" dirty="0">
                <a:solidFill>
                  <a:srgbClr val="FF0000"/>
                </a:solidFill>
              </a:rPr>
              <a:t>= 1.97 </a:t>
            </a:r>
            <a:r>
              <a:rPr lang="pt-BR" b="1" dirty="0" err="1">
                <a:solidFill>
                  <a:srgbClr val="FF0000"/>
                </a:solidFill>
              </a:rPr>
              <a:t>eV</a:t>
            </a:r>
            <a:endParaRPr lang="pt-BR" b="1" dirty="0">
              <a:solidFill>
                <a:srgbClr val="FF0000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r>
              <a:rPr lang="pt-BR" dirty="0">
                <a:solidFill>
                  <a:schemeClr val="accent6">
                    <a:lumMod val="75000"/>
                  </a:schemeClr>
                </a:solidFill>
              </a:rPr>
              <a:t>CT </a:t>
            </a:r>
            <a:r>
              <a:rPr lang="pt-BR" dirty="0" err="1">
                <a:solidFill>
                  <a:schemeClr val="accent6">
                    <a:lumMod val="75000"/>
                  </a:schemeClr>
                </a:solidFill>
              </a:rPr>
              <a:t>with</a:t>
            </a:r>
            <a:r>
              <a:rPr lang="pt-BR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pt-BR" b="1" dirty="0">
                <a:solidFill>
                  <a:schemeClr val="accent6">
                    <a:lumMod val="75000"/>
                  </a:schemeClr>
                </a:solidFill>
              </a:rPr>
              <a:t>E</a:t>
            </a:r>
            <a:r>
              <a:rPr lang="pt-BR" b="1" baseline="-25000" dirty="0">
                <a:solidFill>
                  <a:schemeClr val="accent6">
                    <a:lumMod val="75000"/>
                  </a:schemeClr>
                </a:solidFill>
              </a:rPr>
              <a:t>CT </a:t>
            </a:r>
            <a:r>
              <a:rPr lang="en-US" b="1" dirty="0">
                <a:solidFill>
                  <a:schemeClr val="accent6">
                    <a:lumMod val="75000"/>
                  </a:schemeClr>
                </a:solidFill>
              </a:rPr>
              <a:t>= 3.2 eV</a:t>
            </a:r>
            <a:endParaRPr lang="pt-BR" b="1" dirty="0">
              <a:solidFill>
                <a:schemeClr val="accent6">
                  <a:lumMod val="75000"/>
                </a:schemeClr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pPr marL="342900" indent="-342900">
              <a:buAutoNum type="arabicPeriod"/>
            </a:pPr>
            <a:endParaRPr lang="pt-BR" b="1" dirty="0">
              <a:solidFill>
                <a:srgbClr val="0000FF"/>
              </a:solidFill>
            </a:endParaRPr>
          </a:p>
          <a:p>
            <a:endParaRPr lang="en-US" b="1" dirty="0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097338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B84C85-5D3F-3833-95F3-C98EC1DEC8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2D5C4FED-42D1-92EA-05A5-E46E000FD2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1BED2F56-CA8F-0578-98F6-BF8B2B9E0D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Changes under Pressure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99302678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6823D6-B862-8845-D71B-A21C48FC2F5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371B2D08-7675-B3B1-72EE-9CA537408AE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DF8689E7-981F-9F9C-DA53-3879768BAC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Changes under Pressure</a:t>
            </a: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B1727990-8D07-0D01-AA4B-5E5F22F65B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33" y="1943100"/>
            <a:ext cx="4986670" cy="32004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4563941-511A-B08B-51B0-22BEF4E7C8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0702" y="1943100"/>
            <a:ext cx="6438898" cy="320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332259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354BCF-3A72-AB4B-C6A4-9AA7D8F30A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7BED27EA-69F9-2D96-CD21-46BBE686C1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64DC2A3B-9705-7896-5BDD-7849B8C032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Changes under Pressure</a:t>
            </a: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7636D99-1E18-0C00-11CB-C83FF2DFDC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33" y="1943100"/>
            <a:ext cx="4986670" cy="3200400"/>
          </a:xfrm>
          <a:prstGeom prst="rect">
            <a:avLst/>
          </a:prstGeom>
        </p:spPr>
      </p:pic>
      <p:pic>
        <p:nvPicPr>
          <p:cNvPr id="3" name="Imagen 2">
            <a:extLst>
              <a:ext uri="{FF2B5EF4-FFF2-40B4-BE49-F238E27FC236}">
                <a16:creationId xmlns:a16="http://schemas.microsoft.com/office/drawing/2014/main" id="{B67FD59E-BAFB-DAA7-5495-668C4E3349E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00702" y="1943100"/>
            <a:ext cx="6438898" cy="320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5786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19ED6-DC99-582D-DD68-3D9E923ECA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12611E29-EA4B-BB6C-9E9A-C1D1E34FCC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66087FDC-1C63-598E-BCF6-3BC753954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Optical Changes under Pressure</a:t>
            </a:r>
            <a:endParaRPr lang="es-ES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6CD3D19E-7308-432E-4218-C0FA7426BC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433" y="1943100"/>
            <a:ext cx="4986670" cy="3200400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706B064-98C5-24B1-70EB-372DBB5251B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65436" y="1943100"/>
            <a:ext cx="4846112" cy="320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247323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09C5CD-B99D-AFC3-7A76-E826433F13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B5D05DC6-251F-78E5-3FF4-A42123D333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0CC9780E-2056-319E-E817-F7D90EA60F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Modes at Ambient Pressure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82902168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3379B6-D3F0-A685-EBA2-1D1F3E3F00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57DE5BC7-6E34-D219-296C-7020DE6C4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8C56EED1-8DB8-6A46-5150-933938BF1B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Modes at Ambient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689E4D5-D266-FF01-EF8D-08EDA7A3AE8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04" y="1467038"/>
            <a:ext cx="6102892" cy="48861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443526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ABA0E6-C8EB-60CE-17C0-6C0EE52EC0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C946221C-5420-E8DC-8E3A-3C1A2599C1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DEE94590-8322-FAD1-2F8C-1A525066C2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Modes at Ambient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90CA88C-FA4E-6547-BD92-BD1CEDE329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04" y="1467038"/>
            <a:ext cx="6102892" cy="488613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261A4A80-2934-AA70-CBAC-34D34F77FA2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336" y="1471518"/>
            <a:ext cx="4279601" cy="2438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1822151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1804E9-D041-4D84-7068-E14F900CE3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1FD0C984-DC58-4AD2-B868-CDEA0C159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4ACB27C2-EF3B-7FA8-9C97-7F77631E92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Modes at Ambient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AB7278B0-703A-4AEA-B2BB-30BEF266BB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04" y="1467038"/>
            <a:ext cx="6102892" cy="488613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D0870023-02A9-E140-26BF-6F199AEC0E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336" y="1471518"/>
            <a:ext cx="4279601" cy="2438588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EDD56497-88F3-8B76-F474-65B6293F9E6E}"/>
              </a:ext>
            </a:extLst>
          </p:cNvPr>
          <p:cNvSpPr txBox="1"/>
          <p:nvPr/>
        </p:nvSpPr>
        <p:spPr>
          <a:xfrm>
            <a:off x="7543800" y="4333875"/>
            <a:ext cx="3810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Stretching modes: A</a:t>
            </a:r>
            <a:r>
              <a:rPr lang="en-US" baseline="-25000" dirty="0"/>
              <a:t>1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289, 278 , 232 and B</a:t>
            </a:r>
            <a:r>
              <a:rPr lang="en-US" baseline="-25000" dirty="0"/>
              <a:t>1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223 cm</a:t>
            </a:r>
            <a:r>
              <a:rPr lang="en-US" baseline="30000" dirty="0"/>
              <a:t>-1</a:t>
            </a:r>
          </a:p>
          <a:p>
            <a:pPr marL="342900" indent="-342900">
              <a:buAutoNum type="arabicPeriod"/>
            </a:pPr>
            <a:r>
              <a:rPr lang="en-US" dirty="0"/>
              <a:t>Bending mode: A</a:t>
            </a:r>
            <a:r>
              <a:rPr lang="en-US" baseline="-25000" dirty="0"/>
              <a:t>1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 200 cm</a:t>
            </a:r>
            <a:r>
              <a:rPr lang="en-US" baseline="30000" dirty="0"/>
              <a:t>-1</a:t>
            </a:r>
          </a:p>
          <a:p>
            <a:pPr marL="342900" indent="-342900">
              <a:buAutoNum type="arabicPeriod"/>
            </a:pPr>
            <a:endParaRPr lang="en-US" baseline="30000" dirty="0"/>
          </a:p>
          <a:p>
            <a:pPr marL="342900" indent="-342900">
              <a:buFontTx/>
              <a:buAutoNum type="arabicPeriod"/>
            </a:pPr>
            <a:r>
              <a:rPr lang="en-US" dirty="0"/>
              <a:t>Wagging mode: B</a:t>
            </a:r>
            <a:r>
              <a:rPr lang="en-US" baseline="-25000" dirty="0"/>
              <a:t>2</a:t>
            </a:r>
            <a:r>
              <a:rPr lang="en-US" dirty="0"/>
              <a:t>+ B</a:t>
            </a:r>
            <a:r>
              <a:rPr lang="en-US" baseline="-25000" dirty="0"/>
              <a:t>3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 161 cm</a:t>
            </a:r>
            <a:r>
              <a:rPr lang="en-US" baseline="30000" dirty="0"/>
              <a:t>-1</a:t>
            </a:r>
          </a:p>
          <a:p>
            <a:pPr marL="342900" indent="-342900">
              <a:buAutoNum type="arabicPeriod"/>
            </a:pPr>
            <a:endParaRPr lang="en-US" baseline="30000" dirty="0"/>
          </a:p>
        </p:txBody>
      </p:sp>
    </p:spTree>
    <p:extLst>
      <p:ext uri="{BB962C8B-B14F-4D97-AF65-F5344CB8AC3E}">
        <p14:creationId xmlns:p14="http://schemas.microsoft.com/office/powerpoint/2010/main" val="3685022634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414BB0-1E92-D8AB-6368-6E3F8C1CA9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F1BE4608-36D6-7BCF-8EAD-33FAC6A97D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EC5D896-71CA-D209-F9B3-A1B5C9F3B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Modes at Ambient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2A25652F-8874-FD96-B836-214AD2C7CD2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904" y="1467038"/>
            <a:ext cx="6102892" cy="488613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5F37E354-E5B1-E731-4E2F-4FE34F4BA50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20336" y="1471518"/>
            <a:ext cx="4279601" cy="2438588"/>
          </a:xfrm>
          <a:prstGeom prst="rect">
            <a:avLst/>
          </a:prstGeom>
        </p:spPr>
      </p:pic>
      <p:sp>
        <p:nvSpPr>
          <p:cNvPr id="9" name="CuadroTexto 8">
            <a:extLst>
              <a:ext uri="{FF2B5EF4-FFF2-40B4-BE49-F238E27FC236}">
                <a16:creationId xmlns:a16="http://schemas.microsoft.com/office/drawing/2014/main" id="{AC7B2BEE-2A5E-07CF-A877-E156D5E92EF2}"/>
              </a:ext>
            </a:extLst>
          </p:cNvPr>
          <p:cNvSpPr txBox="1"/>
          <p:nvPr/>
        </p:nvSpPr>
        <p:spPr>
          <a:xfrm>
            <a:off x="7543800" y="4333875"/>
            <a:ext cx="3810000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Stretching modes: A</a:t>
            </a:r>
            <a:r>
              <a:rPr lang="en-US" baseline="-25000" dirty="0"/>
              <a:t>1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289, 278 , 232 and B</a:t>
            </a:r>
            <a:r>
              <a:rPr lang="en-US" baseline="-25000" dirty="0"/>
              <a:t>1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223 cm</a:t>
            </a:r>
            <a:r>
              <a:rPr lang="en-US" baseline="30000" dirty="0"/>
              <a:t>-1</a:t>
            </a:r>
          </a:p>
          <a:p>
            <a:pPr marL="342900" indent="-342900">
              <a:buAutoNum type="arabicPeriod"/>
            </a:pPr>
            <a:r>
              <a:rPr lang="en-US" dirty="0"/>
              <a:t>Bending mode: A</a:t>
            </a:r>
            <a:r>
              <a:rPr lang="en-US" baseline="-25000" dirty="0"/>
              <a:t>1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 200 cm</a:t>
            </a:r>
            <a:r>
              <a:rPr lang="en-US" baseline="30000" dirty="0"/>
              <a:t>-1</a:t>
            </a:r>
          </a:p>
          <a:p>
            <a:pPr marL="342900" indent="-342900">
              <a:buAutoNum type="arabicPeriod"/>
            </a:pPr>
            <a:endParaRPr lang="en-US" baseline="30000" dirty="0"/>
          </a:p>
          <a:p>
            <a:pPr marL="342900" indent="-342900">
              <a:buFontTx/>
              <a:buAutoNum type="arabicPeriod"/>
            </a:pPr>
            <a:r>
              <a:rPr lang="en-US" dirty="0"/>
              <a:t>Wiggling mode: B</a:t>
            </a:r>
            <a:r>
              <a:rPr lang="en-US" baseline="-25000" dirty="0"/>
              <a:t>2</a:t>
            </a:r>
            <a:r>
              <a:rPr lang="en-US" dirty="0"/>
              <a:t>+ B</a:t>
            </a:r>
            <a:r>
              <a:rPr lang="en-US" baseline="-25000" dirty="0"/>
              <a:t>3</a:t>
            </a:r>
            <a:r>
              <a:rPr lang="en-US" dirty="0"/>
              <a:t>(D</a:t>
            </a:r>
            <a:r>
              <a:rPr lang="en-US" baseline="-25000" dirty="0"/>
              <a:t>2h</a:t>
            </a:r>
            <a:r>
              <a:rPr lang="en-US" dirty="0"/>
              <a:t>)  161 cm</a:t>
            </a:r>
            <a:r>
              <a:rPr lang="en-US" baseline="30000" dirty="0"/>
              <a:t>-1</a:t>
            </a:r>
          </a:p>
          <a:p>
            <a:pPr marL="342900" indent="-342900">
              <a:buAutoNum type="arabicPeriod"/>
            </a:pPr>
            <a:endParaRPr lang="en-US" baseline="30000" dirty="0"/>
          </a:p>
        </p:txBody>
      </p:sp>
    </p:spTree>
    <p:extLst>
      <p:ext uri="{BB962C8B-B14F-4D97-AF65-F5344CB8AC3E}">
        <p14:creationId xmlns:p14="http://schemas.microsoft.com/office/powerpoint/2010/main" val="371526758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84C997F-FE28-6EFA-1DFD-0C171FA0F7C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194A04E7-31E9-CDA6-FCEE-80137CB60F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EA7A2489-C232-07C2-27C6-1339669B6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Under Pressure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89799422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CF16C9-2D98-47DB-3E38-1134095924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BB7B9D6D-9FC0-7952-DA54-C9A1E5DAF5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52401553-24CD-3805-2A5F-BC08E5C06E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Under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9EC09CA9-BA11-6342-3451-BCD25F2BC215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" b="1035"/>
          <a:stretch>
            <a:fillRect/>
          </a:stretch>
        </p:blipFill>
        <p:spPr>
          <a:xfrm>
            <a:off x="704850" y="1690688"/>
            <a:ext cx="5179219" cy="410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73937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A0F834-861B-78CC-C9BD-C19B82B560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92B54BD8-7C93-B94F-0C7E-FDC8D62B76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A87F81F3-62FB-7F55-26E1-FAD24FDE4C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Raman Under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834A940B-9994-EB3C-5736-6CE03590A54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-1" b="1035"/>
          <a:stretch>
            <a:fillRect/>
          </a:stretch>
        </p:blipFill>
        <p:spPr>
          <a:xfrm>
            <a:off x="704850" y="1690688"/>
            <a:ext cx="5179219" cy="4100513"/>
          </a:xfrm>
          <a:prstGeom prst="rect">
            <a:avLst/>
          </a:prstGeom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DBDAD0D0-5FE0-257B-AECA-5BB3234D96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59488" y="1690688"/>
            <a:ext cx="5664682" cy="41005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20996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53F5091-D279-DD31-828B-87FA0B0CC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F035C8EE-7616-BDBF-1969-B204EA46E3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070AF28C-DDD9-80EF-C6D5-745E2FF5FD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Magnetic Behavior under Pressure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93181776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5D765C-315A-F168-139A-3AD5CA12E9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18023E6F-C506-765D-A8DD-0042F2A087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621B2FAE-F71E-B112-8509-CDE4CA01DE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Magnetic Behavior under Pressure</a:t>
            </a:r>
            <a:endParaRPr lang="es-ES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DD9D41B1-8B04-56FD-0B7A-F890ED56EB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689" y="1690688"/>
            <a:ext cx="9530499" cy="3787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8306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543EB-A17C-9E0D-C9CC-9CDC0460268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90A53400-6D27-303E-6310-86FF73FBFCE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2E77BA89-1621-AFE6-3FC5-6D6302CDA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707107636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15E3A-45C2-4569-ACAE-108DF20B0D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AA9DB5A4-C28C-2366-7E0F-BF24C71EC5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0509762B-71FB-1287-A420-30534B19E9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ABEA23BD-95B5-D768-9508-235DBD611569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Electronic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6BA21F0B-C087-30B4-911C-91D8560E82D1}"/>
              </a:ext>
            </a:extLst>
          </p:cNvPr>
          <p:cNvSpPr txBox="1"/>
          <p:nvPr/>
        </p:nvSpPr>
        <p:spPr>
          <a:xfrm>
            <a:off x="961534" y="2318994"/>
            <a:ext cx="9869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The behavior of the d–d bands under pressure indicates a reduction of the JT distortion under pressure.</a:t>
            </a:r>
          </a:p>
        </p:txBody>
      </p:sp>
    </p:spTree>
    <p:extLst>
      <p:ext uri="{BB962C8B-B14F-4D97-AF65-F5344CB8AC3E}">
        <p14:creationId xmlns:p14="http://schemas.microsoft.com/office/powerpoint/2010/main" val="140172095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B94117-CE80-82DB-0026-7D56CB4064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874A5B5E-F741-AE01-4DCE-7A6D640DA6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20D137FE-0D44-AD8A-7F1C-F4B1B408B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4A0FAB8A-4A18-D742-C687-DB3E1DFC9093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Electronic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4C7A0903-79E0-B714-7C74-87757FA443B5}"/>
              </a:ext>
            </a:extLst>
          </p:cNvPr>
          <p:cNvSpPr txBox="1"/>
          <p:nvPr/>
        </p:nvSpPr>
        <p:spPr>
          <a:xfrm>
            <a:off x="961534" y="2318994"/>
            <a:ext cx="986986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The behavior of the d–d bands under pressure indicates a reduction of the JT distortion under pressure.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The Spin-Flip transitions shift to lower energies. In terms of the Racah parameter B, they represent the increase of covalency effects.</a:t>
            </a:r>
          </a:p>
        </p:txBody>
      </p:sp>
    </p:spTree>
    <p:extLst>
      <p:ext uri="{BB962C8B-B14F-4D97-AF65-F5344CB8AC3E}">
        <p14:creationId xmlns:p14="http://schemas.microsoft.com/office/powerpoint/2010/main" val="35219125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F3E12C-781A-8B8C-1CD2-6E87630109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7D649CA0-2706-FFED-7A6D-7CB9ADA56B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9F554687-2410-F3A6-20EB-28EB01B83C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6A3AF67-369B-D6F4-B36B-67EBFE6AD8CB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Electronic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C27E7D54-6465-6EDD-EC2A-0BD37FE14BA6}"/>
              </a:ext>
            </a:extLst>
          </p:cNvPr>
          <p:cNvSpPr txBox="1"/>
          <p:nvPr/>
        </p:nvSpPr>
        <p:spPr>
          <a:xfrm>
            <a:off x="961534" y="2318994"/>
            <a:ext cx="986986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The behavior of the d–d bands under pressure indicates a reduction of the JT distortion under pressure.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The Spin-Flip transitions shift to lower energies. In terms of the Racah parameter B, they represent the increase of covalency effects.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The FWHM of the SF increases with pressure, likely a Fano resonance.</a:t>
            </a:r>
          </a:p>
        </p:txBody>
      </p:sp>
    </p:spTree>
    <p:extLst>
      <p:ext uri="{BB962C8B-B14F-4D97-AF65-F5344CB8AC3E}">
        <p14:creationId xmlns:p14="http://schemas.microsoft.com/office/powerpoint/2010/main" val="843835031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3B58FA-9533-8E77-459C-5F35FAF95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23A66932-8B2A-4F82-CCCC-12EDDDE359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2C4D27CD-70F1-91C3-8D98-B2F7EA2043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84CB5340-D8F5-B49A-CAB7-42DCC8F0B648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Electronic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F4C22C9B-ADC0-A275-EF0E-B2FEBDA1020E}"/>
              </a:ext>
            </a:extLst>
          </p:cNvPr>
          <p:cNvSpPr txBox="1"/>
          <p:nvPr/>
        </p:nvSpPr>
        <p:spPr>
          <a:xfrm>
            <a:off x="961534" y="2318994"/>
            <a:ext cx="986986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The behavior of the d–d bands under pressure indicates a reduction of the JT distortion under pressure.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The Spin-Flip transitions shift to lower energies. In terms of the Racah parameter B, they represent the increase of covalency effects.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The FWHM of the SF increases with pressure, likely a Fano resonance.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The CT bands decrease under pressure, and anomalies are observed that may be due to structural transitions.</a:t>
            </a:r>
          </a:p>
        </p:txBody>
      </p:sp>
    </p:spTree>
    <p:extLst>
      <p:ext uri="{BB962C8B-B14F-4D97-AF65-F5344CB8AC3E}">
        <p14:creationId xmlns:p14="http://schemas.microsoft.com/office/powerpoint/2010/main" val="1249635123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5AE9FE-0E94-EA2B-1550-A566469EF0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CBDB8FDE-3C18-6142-B039-B577552045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7822BC0E-6EB2-A3C7-2ED6-997E966D0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9811EADB-2FEA-4CF6-D188-9B1EF0C0C00D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Vibrational properties:</a:t>
            </a:r>
          </a:p>
        </p:txBody>
      </p:sp>
    </p:spTree>
    <p:extLst>
      <p:ext uri="{BB962C8B-B14F-4D97-AF65-F5344CB8AC3E}">
        <p14:creationId xmlns:p14="http://schemas.microsoft.com/office/powerpoint/2010/main" val="114206619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9EBF6-40BC-2749-3512-323B55751E0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96290740-1EC9-E93D-A168-C1388F5043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FAF29DB2-FC97-7687-2946-C009E0789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986150D-CBB0-FC39-652B-343498DBAA23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Vibrational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D74E2030-EAE3-429B-BAE7-2889639BE7E6}"/>
              </a:ext>
            </a:extLst>
          </p:cNvPr>
          <p:cNvSpPr txBox="1"/>
          <p:nvPr/>
        </p:nvSpPr>
        <p:spPr>
          <a:xfrm>
            <a:off x="961534" y="2318994"/>
            <a:ext cx="98698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Raman peak intensity depends on crystallographic orientation consistent with polarization of vibrational modes.</a:t>
            </a:r>
          </a:p>
          <a:p>
            <a:pPr marL="342900" indent="-342900"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869305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DB0CC0-4557-39CA-0750-63EC69384A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A20DACB9-A8D3-08B9-9ABE-800C037771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C347EF59-629F-2EA3-4AB3-B0D400FD55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605F613C-4FA3-BAA5-38F5-77E28F024E12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Vibrational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3864D710-0596-FD97-DD46-34B8D688A925}"/>
              </a:ext>
            </a:extLst>
          </p:cNvPr>
          <p:cNvSpPr txBox="1"/>
          <p:nvPr/>
        </p:nvSpPr>
        <p:spPr>
          <a:xfrm>
            <a:off x="961534" y="2318994"/>
            <a:ext cx="986986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Raman peak intensity depends on crystallographic orientation consistent with polarization of vibrational modes.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Comparison with isostructural Rb</a:t>
            </a:r>
            <a:r>
              <a:rPr lang="en-US" baseline="-25000" dirty="0"/>
              <a:t>2</a:t>
            </a:r>
            <a:r>
              <a:rPr lang="en-US" dirty="0"/>
              <a:t>CrCl</a:t>
            </a:r>
            <a:r>
              <a:rPr lang="en-US" baseline="-25000" dirty="0"/>
              <a:t>4</a:t>
            </a:r>
            <a:r>
              <a:rPr lang="en-US" dirty="0"/>
              <a:t> identifies vibrational modes and </a:t>
            </a:r>
            <a:r>
              <a:rPr lang="en-US" dirty="0" err="1"/>
              <a:t>polarizations.In</a:t>
            </a:r>
            <a:r>
              <a:rPr lang="en-US" dirty="0"/>
              <a:t> (001)-oriented crystals: </a:t>
            </a:r>
          </a:p>
          <a:p>
            <a:pPr marL="800100" lvl="1" indent="-342900">
              <a:buAutoNum type="arabicPeriod"/>
            </a:pPr>
            <a:r>
              <a:rPr lang="en-US" dirty="0"/>
              <a:t>278 cm⁻¹ in-plane Cr–Cl stretching.</a:t>
            </a:r>
          </a:p>
          <a:p>
            <a:pPr marL="800100" lvl="1" indent="-342900">
              <a:buAutoNum type="arabicPeriod"/>
            </a:pPr>
            <a:r>
              <a:rPr lang="en-US" dirty="0"/>
              <a:t>200 cm⁻¹ in-plane Cr–Cl bending.</a:t>
            </a:r>
          </a:p>
          <a:p>
            <a:pPr lvl="1"/>
            <a:r>
              <a:rPr lang="en-US" dirty="0"/>
              <a:t>Both influenced by </a:t>
            </a:r>
            <a:r>
              <a:rPr lang="en-US" dirty="0" err="1"/>
              <a:t>antiferrodistortive</a:t>
            </a:r>
            <a:r>
              <a:rPr lang="en-US" dirty="0"/>
              <a:t> structure.</a:t>
            </a:r>
          </a:p>
        </p:txBody>
      </p:sp>
    </p:spTree>
    <p:extLst>
      <p:ext uri="{BB962C8B-B14F-4D97-AF65-F5344CB8AC3E}">
        <p14:creationId xmlns:p14="http://schemas.microsoft.com/office/powerpoint/2010/main" val="302147709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D266FB-8969-B64E-919C-FE7D1F56984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DD77EFDE-2237-CEF1-5AA6-FC03B7312C3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C0BE1103-9D28-C6F1-134D-AF7A6215B8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110FFE75-6BCA-4948-011A-79B6CAA98809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Vibrational properties:</a:t>
            </a:r>
          </a:p>
        </p:txBody>
      </p:sp>
      <p:sp>
        <p:nvSpPr>
          <p:cNvPr id="3" name="CuadroTexto 2">
            <a:extLst>
              <a:ext uri="{FF2B5EF4-FFF2-40B4-BE49-F238E27FC236}">
                <a16:creationId xmlns:a16="http://schemas.microsoft.com/office/drawing/2014/main" id="{EB30FD22-8DDD-3B34-D994-7497657B91BA}"/>
              </a:ext>
            </a:extLst>
          </p:cNvPr>
          <p:cNvSpPr txBox="1"/>
          <p:nvPr/>
        </p:nvSpPr>
        <p:spPr>
          <a:xfrm>
            <a:off x="961534" y="2318994"/>
            <a:ext cx="9869864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Raman peak intensity depends on crystallographic orientation consistent with polarization of vibrational modes.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Comparison with isostructural Rb</a:t>
            </a:r>
            <a:r>
              <a:rPr lang="en-US" baseline="-25000" dirty="0"/>
              <a:t>2</a:t>
            </a:r>
            <a:r>
              <a:rPr lang="en-US" dirty="0"/>
              <a:t>CrCl</a:t>
            </a:r>
            <a:r>
              <a:rPr lang="en-US" baseline="-25000" dirty="0"/>
              <a:t>4</a:t>
            </a:r>
            <a:r>
              <a:rPr lang="en-US" dirty="0"/>
              <a:t> identifies vibrational modes and </a:t>
            </a:r>
            <a:r>
              <a:rPr lang="en-US" dirty="0" err="1"/>
              <a:t>polarizations.In</a:t>
            </a:r>
            <a:r>
              <a:rPr lang="en-US" dirty="0"/>
              <a:t> (001)-oriented crystals: </a:t>
            </a:r>
          </a:p>
          <a:p>
            <a:pPr marL="800100" lvl="1" indent="-342900">
              <a:buAutoNum type="arabicPeriod"/>
            </a:pPr>
            <a:r>
              <a:rPr lang="en-US" dirty="0"/>
              <a:t>278 cm⁻¹ in-plane Cr–Cl stretching.</a:t>
            </a:r>
          </a:p>
          <a:p>
            <a:pPr marL="800100" lvl="1" indent="-342900">
              <a:buAutoNum type="arabicPeriod"/>
            </a:pPr>
            <a:r>
              <a:rPr lang="en-US" dirty="0"/>
              <a:t>200 cm⁻¹ in-plane Cr–Cl bending.</a:t>
            </a:r>
          </a:p>
          <a:p>
            <a:pPr lvl="1"/>
            <a:r>
              <a:rPr lang="en-US" dirty="0"/>
              <a:t>Both influenced by </a:t>
            </a:r>
            <a:r>
              <a:rPr lang="en-US" dirty="0" err="1"/>
              <a:t>antiferrodistortive</a:t>
            </a:r>
            <a:r>
              <a:rPr lang="en-US" dirty="0"/>
              <a:t> structure.</a:t>
            </a:r>
          </a:p>
          <a:p>
            <a:pPr lvl="1"/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Under pressure: All peaks blueshift, with mode-dependent coefficients. Largest shift: 278 cm⁻¹ (14 cm⁻¹/</a:t>
            </a:r>
            <a:r>
              <a:rPr lang="en-US" dirty="0" err="1"/>
              <a:t>GPa</a:t>
            </a:r>
            <a:r>
              <a:rPr lang="en-US" dirty="0"/>
              <a:t>). At least three structural phase transitions observed. JT-related modes persist across 0–25 </a:t>
            </a:r>
            <a:r>
              <a:rPr lang="en-US" dirty="0" err="1"/>
              <a:t>GPa</a:t>
            </a:r>
            <a:r>
              <a:rPr lang="en-US" dirty="0"/>
              <a:t> → JT distortion stable in all phases.</a:t>
            </a:r>
          </a:p>
        </p:txBody>
      </p:sp>
    </p:spTree>
    <p:extLst>
      <p:ext uri="{BB962C8B-B14F-4D97-AF65-F5344CB8AC3E}">
        <p14:creationId xmlns:p14="http://schemas.microsoft.com/office/powerpoint/2010/main" val="428891897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0E1602-6D57-55AF-21CC-CE219E63E8B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70D95868-E716-DC12-53C0-E0E2AD18BF0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CB3D3028-C10D-B178-727E-E76CCE71BE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b="1" dirty="0"/>
              <a:t>Conclusions</a:t>
            </a:r>
            <a:endParaRPr lang="es-ES" dirty="0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267AFC26-2444-4E70-F0CA-7B73EB1B2A58}"/>
              </a:ext>
            </a:extLst>
          </p:cNvPr>
          <p:cNvSpPr txBox="1"/>
          <p:nvPr/>
        </p:nvSpPr>
        <p:spPr>
          <a:xfrm>
            <a:off x="838200" y="1517715"/>
            <a:ext cx="46379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Magnetic properties: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A60CB91-70C1-7F8B-9EA4-5368517DE91E}"/>
              </a:ext>
            </a:extLst>
          </p:cNvPr>
          <p:cNvSpPr txBox="1"/>
          <p:nvPr/>
        </p:nvSpPr>
        <p:spPr>
          <a:xfrm>
            <a:off x="914400" y="2400300"/>
            <a:ext cx="9591675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dirty="0"/>
              <a:t>Tc rises with pressure up to 0.22 </a:t>
            </a:r>
            <a:r>
              <a:rPr lang="en-US" dirty="0" err="1"/>
              <a:t>GPa</a:t>
            </a:r>
            <a:r>
              <a:rPr lang="en-US" dirty="0"/>
              <a:t>, then drops (~5%), and increases again at 8.8 K/</a:t>
            </a:r>
            <a:r>
              <a:rPr lang="en-US" dirty="0" err="1"/>
              <a:t>GPa</a:t>
            </a:r>
            <a:r>
              <a:rPr lang="en-US" dirty="0"/>
              <a:t>  linked to structural transition affecting canting angle. 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Chemical vs applied pressure consistent: </a:t>
            </a:r>
            <a:r>
              <a:rPr lang="el-GR" dirty="0"/>
              <a:t>Δ</a:t>
            </a:r>
            <a:r>
              <a:rPr lang="en-US" dirty="0"/>
              <a:t>Tc ≈ 12 K (calc.) vs 9.2 K (exp.), in line with Cs2CrCl4 → Rb2CrCl4 trend. 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Anomaly in Tc(P) (0.22 </a:t>
            </a:r>
            <a:r>
              <a:rPr lang="en-US" dirty="0" err="1"/>
              <a:t>GPa</a:t>
            </a:r>
            <a:r>
              <a:rPr lang="en-US" dirty="0"/>
              <a:t>) parallels d–d absorption intensity anomaly (0.54 </a:t>
            </a:r>
            <a:r>
              <a:rPr lang="en-US" dirty="0" err="1"/>
              <a:t>GPa</a:t>
            </a:r>
            <a:r>
              <a:rPr lang="en-US" dirty="0"/>
              <a:t>) → likely common origin.</a:t>
            </a:r>
          </a:p>
          <a:p>
            <a:pPr marL="342900" indent="-342900">
              <a:buAutoNum type="arabicPeriod"/>
            </a:pPr>
            <a:endParaRPr lang="en-US" dirty="0"/>
          </a:p>
          <a:p>
            <a:pPr marL="342900" indent="-342900">
              <a:buAutoNum type="arabicPeriod"/>
            </a:pPr>
            <a:r>
              <a:rPr lang="en-US" dirty="0"/>
              <a:t>Transition pressure shifts with temperature (0.22 </a:t>
            </a:r>
            <a:r>
              <a:rPr lang="en-US" dirty="0" err="1"/>
              <a:t>GPa</a:t>
            </a:r>
            <a:r>
              <a:rPr lang="en-US" dirty="0"/>
              <a:t> at 44 K → 0.54 </a:t>
            </a:r>
            <a:r>
              <a:rPr lang="en-US" dirty="0" err="1"/>
              <a:t>GPa</a:t>
            </a:r>
            <a:r>
              <a:rPr lang="en-US" dirty="0"/>
              <a:t> at 290 K), similar to K2CuF4; full phase diagram calculation required.</a:t>
            </a:r>
          </a:p>
        </p:txBody>
      </p:sp>
    </p:spTree>
    <p:extLst>
      <p:ext uri="{BB962C8B-B14F-4D97-AF65-F5344CB8AC3E}">
        <p14:creationId xmlns:p14="http://schemas.microsoft.com/office/powerpoint/2010/main" val="4130075045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A8198C8-C89B-D79F-6D28-5050734885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5" descr="Imagen que contiene verde, interior, persona, mano&#10;&#10;El contenido generado por IA puede ser incorrecto.">
            <a:extLst>
              <a:ext uri="{FF2B5EF4-FFF2-40B4-BE49-F238E27FC236}">
                <a16:creationId xmlns:a16="http://schemas.microsoft.com/office/drawing/2014/main" id="{5F8869CE-C77A-E411-39C2-F76780380F2A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3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33" b="916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D4C519B6-0014-F25C-87D5-7107C3D28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/>
              <a:t>Thank you for your attention!</a:t>
            </a:r>
            <a:br>
              <a:rPr lang="en-US" dirty="0"/>
            </a:br>
            <a:endParaRPr lang="es-ES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5AA62E2C-8D99-1033-AF97-85FCFFBC51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5" name="Imagen 4" descr="Texto&#10;&#10;El contenido generado por IA puede ser incorrecto.">
            <a:extLst>
              <a:ext uri="{FF2B5EF4-FFF2-40B4-BE49-F238E27FC236}">
                <a16:creationId xmlns:a16="http://schemas.microsoft.com/office/drawing/2014/main" id="{62F86E1E-4105-9ADC-000D-DAC6138ADB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02538" y="5847275"/>
            <a:ext cx="2046908" cy="929249"/>
          </a:xfrm>
          <a:prstGeom prst="rect">
            <a:avLst/>
          </a:prstGeom>
        </p:spPr>
      </p:pic>
      <p:pic>
        <p:nvPicPr>
          <p:cNvPr id="6" name="Imagen 5" descr="Logotipo&#10;&#10;El contenido generado por IA puede ser incorrecto.">
            <a:extLst>
              <a:ext uri="{FF2B5EF4-FFF2-40B4-BE49-F238E27FC236}">
                <a16:creationId xmlns:a16="http://schemas.microsoft.com/office/drawing/2014/main" id="{27B7B6AB-8ECF-7603-4450-73071628140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8308" y="5667411"/>
            <a:ext cx="1784230" cy="1288975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5BC1098-840A-5EEE-3B91-1A1E5F4ABD9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6634"/>
          <a:stretch>
            <a:fillRect/>
          </a:stretch>
        </p:blipFill>
        <p:spPr>
          <a:xfrm>
            <a:off x="10853457" y="5847275"/>
            <a:ext cx="919443" cy="9292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966421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E1F3E3B-012F-ADF2-AA67-4B4D40F4A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E35C84-095C-D13A-FE05-5E81E2578A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2C024AF-7B76-A072-E3C1-5C36087FE8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06645138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3F510B-A98F-ADD5-52F1-53E3EF903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A61626-AAC0-D06D-B740-C7032EA1D8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1CCCB1A-624D-F867-0A15-D183F8346D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0114158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2703</TotalTime>
  <Words>1035</Words>
  <Application>Microsoft Office PowerPoint</Application>
  <PresentationFormat>Panorámica</PresentationFormat>
  <Paragraphs>167</Paragraphs>
  <Slides>64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64</vt:i4>
      </vt:variant>
    </vt:vector>
  </HeadingPairs>
  <TitlesOfParts>
    <vt:vector size="70" baseType="lpstr">
      <vt:lpstr>Aptos</vt:lpstr>
      <vt:lpstr>Aptos Display</vt:lpstr>
      <vt:lpstr>Arial</vt:lpstr>
      <vt:lpstr>Verdana Pro</vt:lpstr>
      <vt:lpstr>Tema de Office</vt:lpstr>
      <vt:lpstr>Acrobat Document</vt:lpstr>
      <vt:lpstr>Grupo de Altas Presiones y Espectroscopía  Universidad de Cantabria</vt:lpstr>
      <vt:lpstr>Campus de la Universidad de Cantabria</vt:lpstr>
      <vt:lpstr>Infraestructura</vt:lpstr>
      <vt:lpstr>Infraestructura</vt:lpstr>
      <vt:lpstr>Infraestructura</vt:lpstr>
      <vt:lpstr>Infraestructura</vt:lpstr>
      <vt:lpstr>Infraestructura</vt:lpstr>
      <vt:lpstr>Infraestructura</vt:lpstr>
      <vt:lpstr>Infraestructura</vt:lpstr>
      <vt:lpstr>Infraestructura</vt:lpstr>
      <vt:lpstr>Infraestructura</vt:lpstr>
      <vt:lpstr>Infraestructura</vt:lpstr>
      <vt:lpstr>Líneas de investigación</vt:lpstr>
      <vt:lpstr>¡Muchas gracias!</vt:lpstr>
      <vt:lpstr>A₂CrX₄ Compounds</vt:lpstr>
      <vt:lpstr>A₂CrX₄ Compounds</vt:lpstr>
      <vt:lpstr>A₂CrX₄ Compounds</vt:lpstr>
      <vt:lpstr>Why Cs₂CrCl₄?</vt:lpstr>
      <vt:lpstr>Study Objectives</vt:lpstr>
      <vt:lpstr>Study Objectives</vt:lpstr>
      <vt:lpstr>Study Objectives</vt:lpstr>
      <vt:lpstr>Study Objectives</vt:lpstr>
      <vt:lpstr>Experimental Setup</vt:lpstr>
      <vt:lpstr>Experimental Setup</vt:lpstr>
      <vt:lpstr>Experimental Setup</vt:lpstr>
      <vt:lpstr>Experimental Setup</vt:lpstr>
      <vt:lpstr>Experimental Setup</vt:lpstr>
      <vt:lpstr>Experimental Setup</vt:lpstr>
      <vt:lpstr>Experimental Setup</vt:lpstr>
      <vt:lpstr>Experimental Setup</vt:lpstr>
      <vt:lpstr>Experimental Setup</vt:lpstr>
      <vt:lpstr>Experimental Setup</vt:lpstr>
      <vt:lpstr>Optical Spectrum at Ambient Conditions </vt:lpstr>
      <vt:lpstr>Optical Spectrum at Ambient Conditions </vt:lpstr>
      <vt:lpstr>Optical Spectrum at Ambient Conditions </vt:lpstr>
      <vt:lpstr>Optical Spectrum at Ambient Conditions </vt:lpstr>
      <vt:lpstr>Optical Spectrum at Ambient Conditions </vt:lpstr>
      <vt:lpstr>Optical Changes under Pressure</vt:lpstr>
      <vt:lpstr>Optical Changes under Pressure</vt:lpstr>
      <vt:lpstr>Optical Changes under Pressure</vt:lpstr>
      <vt:lpstr>Optical Changes under Pressure</vt:lpstr>
      <vt:lpstr>Raman Modes at Ambient Pressure</vt:lpstr>
      <vt:lpstr>Raman Modes at Ambient Pressure</vt:lpstr>
      <vt:lpstr>Raman Modes at Ambient Pressure</vt:lpstr>
      <vt:lpstr>Raman Modes at Ambient Pressure</vt:lpstr>
      <vt:lpstr>Raman Modes at Ambient Pressure</vt:lpstr>
      <vt:lpstr>Raman Under Pressure</vt:lpstr>
      <vt:lpstr>Raman Under Pressure</vt:lpstr>
      <vt:lpstr>Raman Under Pressure</vt:lpstr>
      <vt:lpstr>Magnetic Behavior under Pressure</vt:lpstr>
      <vt:lpstr>Magnetic Behavior under Pressure</vt:lpstr>
      <vt:lpstr>Conclusions</vt:lpstr>
      <vt:lpstr>Conclusions</vt:lpstr>
      <vt:lpstr>Conclusions</vt:lpstr>
      <vt:lpstr>Conclusions</vt:lpstr>
      <vt:lpstr>Conclusions</vt:lpstr>
      <vt:lpstr>Conclusions</vt:lpstr>
      <vt:lpstr>Conclusions</vt:lpstr>
      <vt:lpstr>Conclusions</vt:lpstr>
      <vt:lpstr>Conclusions</vt:lpstr>
      <vt:lpstr>Conclusions</vt:lpstr>
      <vt:lpstr>Thank you for your attention! 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Gomez Fernandez, Luis</dc:creator>
  <cp:lastModifiedBy>Gomez Fernandez, Luis</cp:lastModifiedBy>
  <cp:revision>27</cp:revision>
  <dcterms:created xsi:type="dcterms:W3CDTF">2025-08-15T12:07:42Z</dcterms:created>
  <dcterms:modified xsi:type="dcterms:W3CDTF">2026-06-24T11:36:54Z</dcterms:modified>
</cp:coreProperties>
</file>