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79" r:id="rId5"/>
    <p:sldId id="290" r:id="rId6"/>
    <p:sldId id="259" r:id="rId7"/>
    <p:sldId id="261" r:id="rId8"/>
    <p:sldId id="262" r:id="rId9"/>
    <p:sldId id="277" r:id="rId10"/>
    <p:sldId id="269" r:id="rId11"/>
    <p:sldId id="291" r:id="rId12"/>
    <p:sldId id="263" r:id="rId13"/>
    <p:sldId id="268" r:id="rId14"/>
    <p:sldId id="273" r:id="rId15"/>
    <p:sldId id="274" r:id="rId16"/>
    <p:sldId id="284" r:id="rId17"/>
    <p:sldId id="285" r:id="rId18"/>
    <p:sldId id="286" r:id="rId19"/>
    <p:sldId id="288" r:id="rId20"/>
    <p:sldId id="28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FE1111"/>
    <a:srgbClr val="FF0000"/>
    <a:srgbClr val="4DB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48" y="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CFA20F-85E2-4105-94EE-ADEF218859A6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B4D46-279B-471D-85D2-11DDD53CD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75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3B4D46-279B-471D-85D2-11DDD53CDE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68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3B4D46-279B-471D-85D2-11DDD53CDE2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93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B0F85-286E-9355-EC3F-50DC344DD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CC1A74E-9CD4-8325-E615-446B663AD5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5FC41A4-8B7E-3588-DC45-B11799344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AB0C66-5149-5164-BE45-49389A33C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A05E7B-F7B0-45AB-B5CA-00AEFC4AAF45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245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3B4D46-279B-471D-85D2-11DDD53CDE2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068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0806D-3490-B534-9783-DDC2BFA21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931318-BD8F-6F26-B915-4B0E98E0B3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5932E6-C226-9456-FF0F-F1549730CC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30ED32-45B9-7FA7-433B-7178FAC0C5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3B4D46-279B-471D-85D2-11DDD53CDE2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159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8D669-2762-7690-6246-B34604FCE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B80ABB-3217-627B-7592-0EB6A3F4C1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1803E2-0A7A-8E28-0E0D-0BBE4ED7AC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B9D956-0DEB-0A33-C843-39D97D11D5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3B4D46-279B-471D-85D2-11DDD53CDE2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032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41ED2-0738-D0C6-D888-9ED851688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E4568D-CCC6-680C-B994-C7D2B64E50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8E4794-3F5A-C0B9-D082-F7805CF886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A5392-F7B3-AC4D-000E-17B8FD97B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3B4D46-279B-471D-85D2-11DDD53CDE2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718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E56C6-381A-4C4B-94F5-E916BCBEE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6E45E7-B0C8-C0B2-D5B5-413ADFA1EA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1B78A9-82AD-F8B1-C402-1188D5E21F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19C0A-C034-369D-0699-B89FF3F8E8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3B4D46-279B-471D-85D2-11DDD53CDE2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92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D4079-AFC2-9F20-31ED-421A2089A0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DAAD3B-59EB-0861-B0DD-3E13E9CB1C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CF9EB-5BAE-5116-377B-F6541DE2D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F0655-185C-45DA-BF08-38B9E03627C8}" type="datetime1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D40F-5D6B-A14E-8543-F26B5C3BA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24D7C-2AA3-8DBE-7105-7B9C6475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628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1CBB8-EF26-FC90-F089-3E43AF41B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E189B1-02CA-3E31-DCB5-512607A59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97E87-1B49-C5EA-D868-DDAE8A47A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320A-F11A-4F3E-B15B-5C3359CD6EED}" type="datetime1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F48B3-8D2A-3D4A-75F2-24ECFA07C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FA13E-E071-3B56-8D80-E187ECBBE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7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965726-145F-F4FE-8452-8CCD2C86B1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3EABC3-87C0-4B36-BDDF-111BC2CC6B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F4825-BE10-92B6-2CC7-BE9A56FF6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4DC15-14EE-48A1-8049-A722EBEA9F58}" type="datetime1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16D88-D7BC-8B17-D4B3-2854E6D0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24671-0015-7B4D-6607-694BE5750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7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9EA08-C3D9-9FF8-81CE-DB7C2F93B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FD201-2EB6-8511-39FB-5BB5A105E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698D0-CB76-D8C3-66E4-4FF2BDB46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FC781-956F-4055-875B-6623314A94D8}" type="datetime1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57AE9-A4F8-399E-7DF1-C6E394EBF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6270F-0B0E-0F51-FA77-C67178A94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839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FCFF8-7899-5312-548B-F26A4232D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7F818F-32D8-2443-ACA5-6F58A5F45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029CD-9873-AA72-F575-55D71D119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BFBB0-00D2-4AEB-816A-AADB72A740AA}" type="datetime1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1A4E7-8863-AA20-C06E-5EE979F90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8AD5B-6645-934C-048D-87D0C5AB1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423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71842-E8DC-B4FB-6363-DDBB75BFC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8552B-3EC2-C1E3-90A2-FB626914F3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9E82C9-0F25-FA7E-E71E-DCDE355DA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D52879-E573-1328-F6E8-B0D8C64F5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3335D-02CE-49A0-8858-9A56F376CE36}" type="datetime1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4E3BCF-18EC-025C-B5EA-A6D052740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6EDB0F-58FD-1D8E-7EA5-367492026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51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BDFF7-BC88-44E4-FC96-657B6EA83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7501C-26A8-4FE8-DE1B-4BDAD5832F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598407-2E66-6BDF-808B-028D5C8566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2EE95F-7F6C-DC6D-EA38-415824D533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B635E6-6BA3-A2AE-CF2C-9B0DA04EB3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E1216B-2229-A3BF-8CAA-8AC17A065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128DA-CE59-4103-9028-C1BEEA93D00E}" type="datetime1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257661-1304-82FE-64BC-80A7346D1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744D82-5727-BEFB-A338-56A5CA458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39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6FAC-B697-E47F-8EA9-058B8005F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C973A0-DD1F-EF92-F692-C1028D56D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90352-7FEF-4903-93C3-CFA6230ED9E9}" type="datetime1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37914B-B1BA-6A37-3CE9-7F40E5137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AAE1C4-F615-43BB-883E-579AF5CA6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03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B31535-0CF0-CD93-9731-44E16610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A56DC-A5FB-4624-9F0D-73D75B112D7E}" type="datetime1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EC05A9-156D-F443-F16B-49C11D164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AE7D67-B035-F540-4508-F438DCE38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F5041-E079-BCC3-32B6-735A22C05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A9F15-97EC-8404-BD51-BF48A703C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B68E9-624D-419C-C2F6-939C52F792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3DB5B1-0150-E9A1-A1EC-73E374A14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0882-CA1E-4B09-8994-94950643AC9D}" type="datetime1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6E052-92D4-366C-7000-3B51DCD9E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2477E1-9058-24B8-692D-843DA7451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84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B3951-E054-ACC7-14EC-0644FCE52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86FC00-4D00-9C04-4C86-585BCCB0C8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D0D582-24CE-AC4B-ACE8-61E9D16E8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7F709-77E4-30CA-490C-A9DF73F32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6CDB6-C56C-4747-A083-A9A5C508661B}" type="datetime1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AAED2D-B76F-2E9F-E0FF-8729E2A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DDEA68-C22B-91A0-6EC0-74E8022F3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0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F63A2C-DB5D-FA14-68D2-E1908D835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0CD60C-7A97-880D-7318-02B1622680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A0C64-00CE-C547-27F1-F9A9D7B80B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6A8F00-F6AC-4E7B-9698-F4A4BC8FE13C}" type="datetime1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DB0B4-3159-5BAD-7C0B-68033866F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8550A-60DE-8FC1-7CB9-E22734EC9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D21D0E-AD0D-442B-9D62-0D961BF2A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556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tif"/><Relationship Id="rId3" Type="http://schemas.openxmlformats.org/officeDocument/2006/relationships/image" Target="../media/image27.tif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tif"/><Relationship Id="rId5" Type="http://schemas.openxmlformats.org/officeDocument/2006/relationships/image" Target="../media/image29.tif"/><Relationship Id="rId4" Type="http://schemas.openxmlformats.org/officeDocument/2006/relationships/image" Target="../media/image28.t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t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7.tif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3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image" Target="../media/image44.jpe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6BFBC-851B-33F0-BFBB-65C814F3CB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674" y="497196"/>
            <a:ext cx="9361336" cy="2387600"/>
          </a:xfrm>
        </p:spPr>
        <p:txBody>
          <a:bodyPr>
            <a:normAutofit/>
          </a:bodyPr>
          <a:lstStyle/>
          <a:p>
            <a:r>
              <a:rPr lang="pt-B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Theoretical</a:t>
            </a:r>
            <a:r>
              <a:rPr lang="pt-B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pt-B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Experimental </a:t>
            </a:r>
            <a:r>
              <a:rPr lang="pt-B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Investigation</a:t>
            </a:r>
            <a:r>
              <a:rPr lang="pt-B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pt-B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Ag </a:t>
            </a:r>
            <a:r>
              <a:rPr lang="pt-B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pt-B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Pt-decorated</a:t>
            </a:r>
            <a:r>
              <a:rPr lang="pt-B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</a:t>
            </a:r>
            <a:r>
              <a:rPr lang="pt-BR" sz="4000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pt-B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4000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pt-B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Gas</a:t>
            </a:r>
            <a:r>
              <a:rPr lang="pt-BR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Sensors</a:t>
            </a:r>
            <a:endParaRPr lang="en-US"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m 5">
            <a:extLst>
              <a:ext uri="{FF2B5EF4-FFF2-40B4-BE49-F238E27FC236}">
                <a16:creationId xmlns:a16="http://schemas.microsoft.com/office/drawing/2014/main" id="{73D41950-21BF-9FDA-8815-AD202DC16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5703" y="5839885"/>
            <a:ext cx="900800" cy="875744"/>
          </a:xfrm>
          <a:prstGeom prst="rect">
            <a:avLst/>
          </a:prstGeom>
        </p:spPr>
      </p:pic>
      <p:pic>
        <p:nvPicPr>
          <p:cNvPr id="5" name="Imagem 7">
            <a:extLst>
              <a:ext uri="{FF2B5EF4-FFF2-40B4-BE49-F238E27FC236}">
                <a16:creationId xmlns:a16="http://schemas.microsoft.com/office/drawing/2014/main" id="{0CCF7746-873F-6E26-FA80-B9523941FF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9326" y="5942910"/>
            <a:ext cx="2009084" cy="669695"/>
          </a:xfrm>
          <a:prstGeom prst="rect">
            <a:avLst/>
          </a:prstGeom>
        </p:spPr>
      </p:pic>
      <p:pic>
        <p:nvPicPr>
          <p:cNvPr id="6" name="Imagem 9">
            <a:extLst>
              <a:ext uri="{FF2B5EF4-FFF2-40B4-BE49-F238E27FC236}">
                <a16:creationId xmlns:a16="http://schemas.microsoft.com/office/drawing/2014/main" id="{AB7293AB-2473-87C9-B89F-BAD3956D02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0629" y="5839885"/>
            <a:ext cx="875744" cy="875744"/>
          </a:xfrm>
          <a:prstGeom prst="rect">
            <a:avLst/>
          </a:prstGeom>
        </p:spPr>
      </p:pic>
      <p:pic>
        <p:nvPicPr>
          <p:cNvPr id="7" name="Picture 12" descr="FAPESP financiará projetos de pesquisa para o combate ao coronavírus">
            <a:extLst>
              <a:ext uri="{FF2B5EF4-FFF2-40B4-BE49-F238E27FC236}">
                <a16:creationId xmlns:a16="http://schemas.microsoft.com/office/drawing/2014/main" id="{E780C7D3-DFF2-D909-F847-FBEEA49E81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b="25932"/>
          <a:stretch/>
        </p:blipFill>
        <p:spPr bwMode="auto">
          <a:xfrm>
            <a:off x="5310499" y="6018671"/>
            <a:ext cx="2095344" cy="51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4">
            <a:extLst>
              <a:ext uri="{FF2B5EF4-FFF2-40B4-BE49-F238E27FC236}">
                <a16:creationId xmlns:a16="http://schemas.microsoft.com/office/drawing/2014/main" id="{2FE7C993-2230-E8C4-BE17-0DF773988E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9969" y="5830353"/>
            <a:ext cx="965233" cy="894809"/>
          </a:xfrm>
          <a:prstGeom prst="rect">
            <a:avLst/>
          </a:prstGeom>
        </p:spPr>
      </p:pic>
      <p:pic>
        <p:nvPicPr>
          <p:cNvPr id="9" name="Picture 8" descr="Identidad Jaume I | UJI DIRCOM HOY">
            <a:extLst>
              <a:ext uri="{FF2B5EF4-FFF2-40B4-BE49-F238E27FC236}">
                <a16:creationId xmlns:a16="http://schemas.microsoft.com/office/drawing/2014/main" id="{B2319CF1-7C21-E4E9-6E04-F43568743E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0125" y="5739778"/>
            <a:ext cx="1081452" cy="10759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0537BA4-5339-6CCC-BC83-C9FAF2F8BCAB}"/>
              </a:ext>
            </a:extLst>
          </p:cNvPr>
          <p:cNvSpPr txBox="1"/>
          <p:nvPr/>
        </p:nvSpPr>
        <p:spPr>
          <a:xfrm>
            <a:off x="2335840" y="3292600"/>
            <a:ext cx="77710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MSc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Gustavo Sanghikian Marques dos Santos (Unesp / UJI)</a:t>
            </a:r>
          </a:p>
          <a:p>
            <a:pPr algn="ctr"/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Supervisors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Prof. Dr. Diogo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Paschoalini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Volanti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(Unesp –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Brazil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Prof. Dr. Juan Manuel Andrés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Bort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(UJI – Spain)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F0FCE27-0B4F-3088-F4F0-95AB41A45A3D}"/>
              </a:ext>
            </a:extLst>
          </p:cNvPr>
          <p:cNvSpPr txBox="1">
            <a:spLocks/>
          </p:cNvSpPr>
          <p:nvPr/>
        </p:nvSpPr>
        <p:spPr>
          <a:xfrm>
            <a:off x="1540674" y="329260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742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B6C8F-6A0E-B125-54E3-604B0A8B8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CBC8A0-561E-453A-D109-2740A61C7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4" b="10775"/>
          <a:stretch>
            <a:fillRect/>
          </a:stretch>
        </p:blipFill>
        <p:spPr>
          <a:xfrm>
            <a:off x="1363519" y="1273942"/>
            <a:ext cx="9123497" cy="467019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5D34E1-6CF9-448D-7CC5-A7B806EEC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z="1800" smtClean="0"/>
              <a:t>10</a:t>
            </a:fld>
            <a:endParaRPr lang="en-US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45EEF1E-2651-918A-D6E4-ABC6D7E69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88" y="-51621"/>
            <a:ext cx="10515600" cy="1325563"/>
          </a:xfrm>
        </p:spPr>
        <p:txBody>
          <a:bodyPr/>
          <a:lstStyle/>
          <a:p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Published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EF8A66-D61D-B270-DD33-2702327A0CB5}"/>
              </a:ext>
            </a:extLst>
          </p:cNvPr>
          <p:cNvSpPr txBox="1"/>
          <p:nvPr/>
        </p:nvSpPr>
        <p:spPr>
          <a:xfrm>
            <a:off x="4042883" y="5944133"/>
            <a:ext cx="45677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Santos et al., </a:t>
            </a:r>
            <a:r>
              <a:rPr lang="en-US" sz="1400" b="1" dirty="0"/>
              <a:t>ACS Applied Nano Materials</a:t>
            </a:r>
            <a:r>
              <a:rPr lang="en-US" sz="1400" dirty="0"/>
              <a:t>, 2025.</a:t>
            </a:r>
          </a:p>
        </p:txBody>
      </p:sp>
    </p:spTree>
    <p:extLst>
      <p:ext uri="{BB962C8B-B14F-4D97-AF65-F5344CB8AC3E}">
        <p14:creationId xmlns:p14="http://schemas.microsoft.com/office/powerpoint/2010/main" val="1579193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D74874-611D-738D-AACC-3E875CF2E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D4A0A2-6AA6-E8DF-3266-EAF697F8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" t="3942" r="7802"/>
          <a:stretch>
            <a:fillRect/>
          </a:stretch>
        </p:blipFill>
        <p:spPr>
          <a:xfrm>
            <a:off x="368407" y="1816526"/>
            <a:ext cx="5283588" cy="4300052"/>
          </a:xfrm>
          <a:prstGeom prst="rect">
            <a:avLst/>
          </a:prstGeom>
        </p:spPr>
      </p:pic>
      <p:pic>
        <p:nvPicPr>
          <p:cNvPr id="6" name="Imagem 73" descr="Tela de jogo de vídeo game&#10;&#10;Descrição gerada automaticamente com confiança média">
            <a:extLst>
              <a:ext uri="{FF2B5EF4-FFF2-40B4-BE49-F238E27FC236}">
                <a16:creationId xmlns:a16="http://schemas.microsoft.com/office/drawing/2014/main" id="{E07B4ACB-966C-9171-8A96-541AB1813D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013" y="843753"/>
            <a:ext cx="5390984" cy="540131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6F6820E-0BDE-DEB6-DEE1-A8AD5B4AF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88" y="-51621"/>
            <a:ext cx="10515600" cy="1325563"/>
          </a:xfrm>
        </p:spPr>
        <p:txBody>
          <a:bodyPr/>
          <a:lstStyle/>
          <a:p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Published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E5239A-27B1-5862-68A3-1C9CA9B8CD3C}"/>
              </a:ext>
            </a:extLst>
          </p:cNvPr>
          <p:cNvSpPr txBox="1"/>
          <p:nvPr/>
        </p:nvSpPr>
        <p:spPr>
          <a:xfrm>
            <a:off x="4036746" y="6263256"/>
            <a:ext cx="45677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Santos et al., </a:t>
            </a:r>
            <a:r>
              <a:rPr lang="en-US" sz="1400" b="1" dirty="0"/>
              <a:t>ACS Applied Nano Materials</a:t>
            </a:r>
            <a:r>
              <a:rPr lang="en-US" sz="1400" dirty="0"/>
              <a:t>, 2025.</a:t>
            </a:r>
          </a:p>
        </p:txBody>
      </p:sp>
    </p:spTree>
    <p:extLst>
      <p:ext uri="{BB962C8B-B14F-4D97-AF65-F5344CB8AC3E}">
        <p14:creationId xmlns:p14="http://schemas.microsoft.com/office/powerpoint/2010/main" val="2852306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51AD8-E324-DF0C-FB07-6095EC6FE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05DA7C-85B8-E5B0-6E86-64F71E13E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6"/>
          <a:stretch>
            <a:fillRect/>
          </a:stretch>
        </p:blipFill>
        <p:spPr>
          <a:xfrm>
            <a:off x="5699193" y="1076325"/>
            <a:ext cx="6464232" cy="51330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793980-5312-CA71-D107-14B7812E5636}"/>
              </a:ext>
            </a:extLst>
          </p:cNvPr>
          <p:cNvSpPr txBox="1"/>
          <p:nvPr/>
        </p:nvSpPr>
        <p:spPr>
          <a:xfrm>
            <a:off x="154388" y="1538502"/>
            <a:ext cx="557338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2000" b="1" dirty="0"/>
              <a:t>In</a:t>
            </a:r>
            <a:r>
              <a:rPr lang="en-US" sz="2000" b="1" baseline="-25000" dirty="0"/>
              <a:t>2</a:t>
            </a:r>
            <a:r>
              <a:rPr lang="en-US" sz="2000" b="1" dirty="0"/>
              <a:t>O</a:t>
            </a:r>
            <a:r>
              <a:rPr lang="en-US" sz="2000" b="1" baseline="-25000" dirty="0"/>
              <a:t>3</a:t>
            </a:r>
            <a:r>
              <a:rPr lang="en-US" sz="2000" b="1" dirty="0"/>
              <a:t>-500</a:t>
            </a:r>
            <a:r>
              <a:rPr lang="en-US" sz="2000" dirty="0"/>
              <a:t> showed the best ethyl acetate sensing performance, with a maximum response of </a:t>
            </a:r>
            <a:r>
              <a:rPr lang="en-US" sz="2000" b="1" dirty="0"/>
              <a:t>548 at 350 °C</a:t>
            </a:r>
            <a:r>
              <a:rPr lang="en-US" sz="2000" dirty="0"/>
              <a:t>, much higher than the other samples.</a:t>
            </a:r>
          </a:p>
          <a:p>
            <a:pPr algn="just"/>
            <a:endParaRPr lang="en-US" sz="20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/>
              <a:t>The material also exhibited </a:t>
            </a:r>
            <a:r>
              <a:rPr lang="en-US" sz="2000" b="1" dirty="0"/>
              <a:t>high selectivity</a:t>
            </a:r>
            <a:r>
              <a:rPr lang="en-US" sz="2000" dirty="0"/>
              <a:t>, fast response time (</a:t>
            </a:r>
            <a:r>
              <a:rPr lang="en-US" sz="2000" b="1" dirty="0"/>
              <a:t>1.8 s</a:t>
            </a:r>
            <a:r>
              <a:rPr lang="en-US" sz="2000" dirty="0"/>
              <a:t>), and stable detection over </a:t>
            </a:r>
            <a:r>
              <a:rPr lang="en-US" sz="2000" b="1" dirty="0"/>
              <a:t>2–500 ppm</a:t>
            </a:r>
            <a:r>
              <a:rPr lang="en-US" sz="2000" dirty="0"/>
              <a:t> concentrations.</a:t>
            </a:r>
          </a:p>
          <a:p>
            <a:pPr algn="just"/>
            <a:endParaRPr lang="en-US" sz="20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/>
              <a:t>A low theoretical detection limit of </a:t>
            </a:r>
            <a:r>
              <a:rPr lang="en-US" sz="2000" b="1" dirty="0"/>
              <a:t>~525 ppb</a:t>
            </a:r>
            <a:r>
              <a:rPr lang="en-US" sz="2000" dirty="0"/>
              <a:t> was estimated from linear regression analysis.</a:t>
            </a:r>
          </a:p>
          <a:p>
            <a:pPr algn="just"/>
            <a:endParaRPr lang="en-US" sz="20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dirty="0"/>
              <a:t>The enhanced sensing behavior is attributed to the </a:t>
            </a:r>
            <a:r>
              <a:rPr lang="en-US" sz="2000" b="1" dirty="0"/>
              <a:t>bcc–rh heterostructure and heterojunction effect</a:t>
            </a:r>
            <a:r>
              <a:rPr lang="en-US" sz="2000" dirty="0"/>
              <a:t>.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685D2A21-44F0-BF34-806C-ADA9500F5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z="1800" smtClean="0"/>
              <a:t>12</a:t>
            </a:fld>
            <a:endParaRPr lang="en-US" sz="1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2A31C63-88E6-007A-A98D-625B6030D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88" y="-51621"/>
            <a:ext cx="10515600" cy="1325563"/>
          </a:xfrm>
        </p:spPr>
        <p:txBody>
          <a:bodyPr/>
          <a:lstStyle/>
          <a:p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Published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6C8384-789D-5D4D-42E2-A79BC628CD45}"/>
              </a:ext>
            </a:extLst>
          </p:cNvPr>
          <p:cNvSpPr txBox="1"/>
          <p:nvPr/>
        </p:nvSpPr>
        <p:spPr>
          <a:xfrm>
            <a:off x="4036746" y="6263256"/>
            <a:ext cx="45677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Santos et al., </a:t>
            </a:r>
            <a:r>
              <a:rPr lang="en-US" sz="1400" b="1" dirty="0"/>
              <a:t>ACS Applied Nano Materials</a:t>
            </a:r>
            <a:r>
              <a:rPr lang="en-US" sz="1400" dirty="0"/>
              <a:t>, 2025.</a:t>
            </a:r>
          </a:p>
        </p:txBody>
      </p:sp>
    </p:spTree>
    <p:extLst>
      <p:ext uri="{BB962C8B-B14F-4D97-AF65-F5344CB8AC3E}">
        <p14:creationId xmlns:p14="http://schemas.microsoft.com/office/powerpoint/2010/main" val="3673027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5281D-938E-5618-6095-89955AC4E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iley 16">
            <a:extLst>
              <a:ext uri="{FF2B5EF4-FFF2-40B4-BE49-F238E27FC236}">
                <a16:creationId xmlns:a16="http://schemas.microsoft.com/office/drawing/2014/main" id="{86817830-6DED-4911-E00A-1B1953A3EAE4}"/>
              </a:ext>
            </a:extLst>
          </p:cNvPr>
          <p:cNvSpPr/>
          <p:nvPr/>
        </p:nvSpPr>
        <p:spPr>
          <a:xfrm>
            <a:off x="553667" y="2025804"/>
            <a:ext cx="907991" cy="751722"/>
          </a:xfrm>
          <a:prstGeom prst="smileyFac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Smiley 28">
            <a:extLst>
              <a:ext uri="{FF2B5EF4-FFF2-40B4-BE49-F238E27FC236}">
                <a16:creationId xmlns:a16="http://schemas.microsoft.com/office/drawing/2014/main" id="{EFA18C14-F7E9-FC21-3818-0686365C2B15}"/>
              </a:ext>
            </a:extLst>
          </p:cNvPr>
          <p:cNvSpPr/>
          <p:nvPr/>
        </p:nvSpPr>
        <p:spPr>
          <a:xfrm>
            <a:off x="553666" y="4886325"/>
            <a:ext cx="907992" cy="751722"/>
          </a:xfrm>
          <a:custGeom>
            <a:avLst/>
            <a:gdLst>
              <a:gd name="connsiteX0" fmla="*/ 0 w 907991"/>
              <a:gd name="connsiteY0" fmla="*/ 375861 h 751722"/>
              <a:gd name="connsiteX1" fmla="*/ 453996 w 907991"/>
              <a:gd name="connsiteY1" fmla="*/ 0 h 751722"/>
              <a:gd name="connsiteX2" fmla="*/ 907992 w 907991"/>
              <a:gd name="connsiteY2" fmla="*/ 375861 h 751722"/>
              <a:gd name="connsiteX3" fmla="*/ 453996 w 907991"/>
              <a:gd name="connsiteY3" fmla="*/ 751722 h 751722"/>
              <a:gd name="connsiteX4" fmla="*/ 0 w 907991"/>
              <a:gd name="connsiteY4" fmla="*/ 375861 h 751722"/>
              <a:gd name="connsiteX0" fmla="*/ 261258 w 907991"/>
              <a:gd name="connsiteY0" fmla="*/ 263451 h 751722"/>
              <a:gd name="connsiteX1" fmla="*/ 308549 w 907991"/>
              <a:gd name="connsiteY1" fmla="*/ 224299 h 751722"/>
              <a:gd name="connsiteX2" fmla="*/ 355840 w 907991"/>
              <a:gd name="connsiteY2" fmla="*/ 263451 h 751722"/>
              <a:gd name="connsiteX3" fmla="*/ 308549 w 907991"/>
              <a:gd name="connsiteY3" fmla="*/ 302603 h 751722"/>
              <a:gd name="connsiteX4" fmla="*/ 261258 w 907991"/>
              <a:gd name="connsiteY4" fmla="*/ 263451 h 751722"/>
              <a:gd name="connsiteX5" fmla="*/ 552151 w 907991"/>
              <a:gd name="connsiteY5" fmla="*/ 263451 h 751722"/>
              <a:gd name="connsiteX6" fmla="*/ 599442 w 907991"/>
              <a:gd name="connsiteY6" fmla="*/ 224299 h 751722"/>
              <a:gd name="connsiteX7" fmla="*/ 646733 w 907991"/>
              <a:gd name="connsiteY7" fmla="*/ 263451 h 751722"/>
              <a:gd name="connsiteX8" fmla="*/ 599442 w 907991"/>
              <a:gd name="connsiteY8" fmla="*/ 302603 h 751722"/>
              <a:gd name="connsiteX9" fmla="*/ 552151 w 907991"/>
              <a:gd name="connsiteY9" fmla="*/ 263451 h 751722"/>
              <a:gd name="connsiteX0" fmla="*/ 207927 w 907991"/>
              <a:gd name="connsiteY0" fmla="*/ 539776 h 751722"/>
              <a:gd name="connsiteX1" fmla="*/ 699489 w 907991"/>
              <a:gd name="connsiteY1" fmla="*/ 539776 h 751722"/>
              <a:gd name="connsiteX0" fmla="*/ 0 w 907991"/>
              <a:gd name="connsiteY0" fmla="*/ 375861 h 751722"/>
              <a:gd name="connsiteX1" fmla="*/ 453996 w 907991"/>
              <a:gd name="connsiteY1" fmla="*/ 0 h 751722"/>
              <a:gd name="connsiteX2" fmla="*/ 907992 w 907991"/>
              <a:gd name="connsiteY2" fmla="*/ 375861 h 751722"/>
              <a:gd name="connsiteX3" fmla="*/ 453996 w 907991"/>
              <a:gd name="connsiteY3" fmla="*/ 751722 h 751722"/>
              <a:gd name="connsiteX4" fmla="*/ 0 w 907991"/>
              <a:gd name="connsiteY4" fmla="*/ 375861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261258 w 907992"/>
              <a:gd name="connsiteY0" fmla="*/ 263451 h 751722"/>
              <a:gd name="connsiteX1" fmla="*/ 308549 w 907992"/>
              <a:gd name="connsiteY1" fmla="*/ 224299 h 751722"/>
              <a:gd name="connsiteX2" fmla="*/ 355840 w 907992"/>
              <a:gd name="connsiteY2" fmla="*/ 263451 h 751722"/>
              <a:gd name="connsiteX3" fmla="*/ 308549 w 907992"/>
              <a:gd name="connsiteY3" fmla="*/ 302603 h 751722"/>
              <a:gd name="connsiteX4" fmla="*/ 261258 w 907992"/>
              <a:gd name="connsiteY4" fmla="*/ 263451 h 751722"/>
              <a:gd name="connsiteX5" fmla="*/ 552151 w 907992"/>
              <a:gd name="connsiteY5" fmla="*/ 263451 h 751722"/>
              <a:gd name="connsiteX6" fmla="*/ 599442 w 907992"/>
              <a:gd name="connsiteY6" fmla="*/ 224299 h 751722"/>
              <a:gd name="connsiteX7" fmla="*/ 646733 w 907992"/>
              <a:gd name="connsiteY7" fmla="*/ 263451 h 751722"/>
              <a:gd name="connsiteX8" fmla="*/ 599442 w 907992"/>
              <a:gd name="connsiteY8" fmla="*/ 302603 h 751722"/>
              <a:gd name="connsiteX9" fmla="*/ 552151 w 907992"/>
              <a:gd name="connsiteY9" fmla="*/ 263451 h 751722"/>
              <a:gd name="connsiteX0" fmla="*/ 207927 w 907992"/>
              <a:gd name="connsiteY0" fmla="*/ 539776 h 751722"/>
              <a:gd name="connsiteX1" fmla="*/ 699489 w 907992"/>
              <a:gd name="connsiteY1" fmla="*/ 539776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261258 w 907992"/>
              <a:gd name="connsiteY0" fmla="*/ 263451 h 751722"/>
              <a:gd name="connsiteX1" fmla="*/ 308549 w 907992"/>
              <a:gd name="connsiteY1" fmla="*/ 224299 h 751722"/>
              <a:gd name="connsiteX2" fmla="*/ 355840 w 907992"/>
              <a:gd name="connsiteY2" fmla="*/ 263451 h 751722"/>
              <a:gd name="connsiteX3" fmla="*/ 308549 w 907992"/>
              <a:gd name="connsiteY3" fmla="*/ 302603 h 751722"/>
              <a:gd name="connsiteX4" fmla="*/ 261258 w 907992"/>
              <a:gd name="connsiteY4" fmla="*/ 263451 h 751722"/>
              <a:gd name="connsiteX5" fmla="*/ 552151 w 907992"/>
              <a:gd name="connsiteY5" fmla="*/ 263451 h 751722"/>
              <a:gd name="connsiteX6" fmla="*/ 599442 w 907992"/>
              <a:gd name="connsiteY6" fmla="*/ 224299 h 751722"/>
              <a:gd name="connsiteX7" fmla="*/ 646733 w 907992"/>
              <a:gd name="connsiteY7" fmla="*/ 263451 h 751722"/>
              <a:gd name="connsiteX8" fmla="*/ 599442 w 907992"/>
              <a:gd name="connsiteY8" fmla="*/ 302603 h 751722"/>
              <a:gd name="connsiteX9" fmla="*/ 552151 w 907992"/>
              <a:gd name="connsiteY9" fmla="*/ 263451 h 751722"/>
              <a:gd name="connsiteX0" fmla="*/ 207927 w 907992"/>
              <a:gd name="connsiteY0" fmla="*/ 539776 h 751722"/>
              <a:gd name="connsiteX1" fmla="*/ 386761 w 907992"/>
              <a:gd name="connsiteY1" fmla="*/ 460261 h 751722"/>
              <a:gd name="connsiteX2" fmla="*/ 699489 w 907992"/>
              <a:gd name="connsiteY2" fmla="*/ 539776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261258 w 907992"/>
              <a:gd name="connsiteY0" fmla="*/ 263451 h 751722"/>
              <a:gd name="connsiteX1" fmla="*/ 308549 w 907992"/>
              <a:gd name="connsiteY1" fmla="*/ 224299 h 751722"/>
              <a:gd name="connsiteX2" fmla="*/ 355840 w 907992"/>
              <a:gd name="connsiteY2" fmla="*/ 263451 h 751722"/>
              <a:gd name="connsiteX3" fmla="*/ 308549 w 907992"/>
              <a:gd name="connsiteY3" fmla="*/ 302603 h 751722"/>
              <a:gd name="connsiteX4" fmla="*/ 261258 w 907992"/>
              <a:gd name="connsiteY4" fmla="*/ 263451 h 751722"/>
              <a:gd name="connsiteX5" fmla="*/ 552151 w 907992"/>
              <a:gd name="connsiteY5" fmla="*/ 263451 h 751722"/>
              <a:gd name="connsiteX6" fmla="*/ 599442 w 907992"/>
              <a:gd name="connsiteY6" fmla="*/ 224299 h 751722"/>
              <a:gd name="connsiteX7" fmla="*/ 646733 w 907992"/>
              <a:gd name="connsiteY7" fmla="*/ 263451 h 751722"/>
              <a:gd name="connsiteX8" fmla="*/ 599442 w 907992"/>
              <a:gd name="connsiteY8" fmla="*/ 302603 h 751722"/>
              <a:gd name="connsiteX9" fmla="*/ 552151 w 907992"/>
              <a:gd name="connsiteY9" fmla="*/ 263451 h 751722"/>
              <a:gd name="connsiteX0" fmla="*/ 207927 w 907992"/>
              <a:gd name="connsiteY0" fmla="*/ 539776 h 751722"/>
              <a:gd name="connsiteX1" fmla="*/ 386761 w 907992"/>
              <a:gd name="connsiteY1" fmla="*/ 460261 h 751722"/>
              <a:gd name="connsiteX2" fmla="*/ 699489 w 907992"/>
              <a:gd name="connsiteY2" fmla="*/ 539776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261258 w 907992"/>
              <a:gd name="connsiteY0" fmla="*/ 263451 h 751722"/>
              <a:gd name="connsiteX1" fmla="*/ 308549 w 907992"/>
              <a:gd name="connsiteY1" fmla="*/ 224299 h 751722"/>
              <a:gd name="connsiteX2" fmla="*/ 355840 w 907992"/>
              <a:gd name="connsiteY2" fmla="*/ 263451 h 751722"/>
              <a:gd name="connsiteX3" fmla="*/ 308549 w 907992"/>
              <a:gd name="connsiteY3" fmla="*/ 302603 h 751722"/>
              <a:gd name="connsiteX4" fmla="*/ 261258 w 907992"/>
              <a:gd name="connsiteY4" fmla="*/ 263451 h 751722"/>
              <a:gd name="connsiteX5" fmla="*/ 552151 w 907992"/>
              <a:gd name="connsiteY5" fmla="*/ 263451 h 751722"/>
              <a:gd name="connsiteX6" fmla="*/ 599442 w 907992"/>
              <a:gd name="connsiteY6" fmla="*/ 224299 h 751722"/>
              <a:gd name="connsiteX7" fmla="*/ 646733 w 907992"/>
              <a:gd name="connsiteY7" fmla="*/ 263451 h 751722"/>
              <a:gd name="connsiteX8" fmla="*/ 599442 w 907992"/>
              <a:gd name="connsiteY8" fmla="*/ 302603 h 751722"/>
              <a:gd name="connsiteX9" fmla="*/ 552151 w 907992"/>
              <a:gd name="connsiteY9" fmla="*/ 263451 h 751722"/>
              <a:gd name="connsiteX0" fmla="*/ 207927 w 907992"/>
              <a:gd name="connsiteY0" fmla="*/ 539776 h 751722"/>
              <a:gd name="connsiteX1" fmla="*/ 386761 w 907992"/>
              <a:gd name="connsiteY1" fmla="*/ 460261 h 751722"/>
              <a:gd name="connsiteX2" fmla="*/ 532811 w 907992"/>
              <a:gd name="connsiteY2" fmla="*/ 460261 h 751722"/>
              <a:gd name="connsiteX3" fmla="*/ 699489 w 907992"/>
              <a:gd name="connsiteY3" fmla="*/ 539776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261258 w 907992"/>
              <a:gd name="connsiteY0" fmla="*/ 263451 h 751722"/>
              <a:gd name="connsiteX1" fmla="*/ 308549 w 907992"/>
              <a:gd name="connsiteY1" fmla="*/ 224299 h 751722"/>
              <a:gd name="connsiteX2" fmla="*/ 355840 w 907992"/>
              <a:gd name="connsiteY2" fmla="*/ 263451 h 751722"/>
              <a:gd name="connsiteX3" fmla="*/ 308549 w 907992"/>
              <a:gd name="connsiteY3" fmla="*/ 302603 h 751722"/>
              <a:gd name="connsiteX4" fmla="*/ 261258 w 907992"/>
              <a:gd name="connsiteY4" fmla="*/ 263451 h 751722"/>
              <a:gd name="connsiteX5" fmla="*/ 552151 w 907992"/>
              <a:gd name="connsiteY5" fmla="*/ 263451 h 751722"/>
              <a:gd name="connsiteX6" fmla="*/ 599442 w 907992"/>
              <a:gd name="connsiteY6" fmla="*/ 224299 h 751722"/>
              <a:gd name="connsiteX7" fmla="*/ 646733 w 907992"/>
              <a:gd name="connsiteY7" fmla="*/ 263451 h 751722"/>
              <a:gd name="connsiteX8" fmla="*/ 599442 w 907992"/>
              <a:gd name="connsiteY8" fmla="*/ 302603 h 751722"/>
              <a:gd name="connsiteX9" fmla="*/ 552151 w 907992"/>
              <a:gd name="connsiteY9" fmla="*/ 263451 h 751722"/>
              <a:gd name="connsiteX0" fmla="*/ 207927 w 907992"/>
              <a:gd name="connsiteY0" fmla="*/ 539776 h 751722"/>
              <a:gd name="connsiteX1" fmla="*/ 382528 w 907992"/>
              <a:gd name="connsiteY1" fmla="*/ 449677 h 751722"/>
              <a:gd name="connsiteX2" fmla="*/ 532811 w 907992"/>
              <a:gd name="connsiteY2" fmla="*/ 460261 h 751722"/>
              <a:gd name="connsiteX3" fmla="*/ 699489 w 907992"/>
              <a:gd name="connsiteY3" fmla="*/ 539776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261258 w 907992"/>
              <a:gd name="connsiteY0" fmla="*/ 263451 h 751722"/>
              <a:gd name="connsiteX1" fmla="*/ 308549 w 907992"/>
              <a:gd name="connsiteY1" fmla="*/ 224299 h 751722"/>
              <a:gd name="connsiteX2" fmla="*/ 355840 w 907992"/>
              <a:gd name="connsiteY2" fmla="*/ 263451 h 751722"/>
              <a:gd name="connsiteX3" fmla="*/ 308549 w 907992"/>
              <a:gd name="connsiteY3" fmla="*/ 302603 h 751722"/>
              <a:gd name="connsiteX4" fmla="*/ 261258 w 907992"/>
              <a:gd name="connsiteY4" fmla="*/ 263451 h 751722"/>
              <a:gd name="connsiteX5" fmla="*/ 552151 w 907992"/>
              <a:gd name="connsiteY5" fmla="*/ 263451 h 751722"/>
              <a:gd name="connsiteX6" fmla="*/ 599442 w 907992"/>
              <a:gd name="connsiteY6" fmla="*/ 224299 h 751722"/>
              <a:gd name="connsiteX7" fmla="*/ 646733 w 907992"/>
              <a:gd name="connsiteY7" fmla="*/ 263451 h 751722"/>
              <a:gd name="connsiteX8" fmla="*/ 599442 w 907992"/>
              <a:gd name="connsiteY8" fmla="*/ 302603 h 751722"/>
              <a:gd name="connsiteX9" fmla="*/ 552151 w 907992"/>
              <a:gd name="connsiteY9" fmla="*/ 263451 h 751722"/>
              <a:gd name="connsiteX0" fmla="*/ 207927 w 907992"/>
              <a:gd name="connsiteY0" fmla="*/ 539776 h 751722"/>
              <a:gd name="connsiteX1" fmla="*/ 382528 w 907992"/>
              <a:gd name="connsiteY1" fmla="*/ 449677 h 751722"/>
              <a:gd name="connsiteX2" fmla="*/ 541277 w 907992"/>
              <a:gd name="connsiteY2" fmla="*/ 445445 h 751722"/>
              <a:gd name="connsiteX3" fmla="*/ 699489 w 907992"/>
              <a:gd name="connsiteY3" fmla="*/ 539776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261258 w 907992"/>
              <a:gd name="connsiteY0" fmla="*/ 263451 h 751722"/>
              <a:gd name="connsiteX1" fmla="*/ 308549 w 907992"/>
              <a:gd name="connsiteY1" fmla="*/ 224299 h 751722"/>
              <a:gd name="connsiteX2" fmla="*/ 355840 w 907992"/>
              <a:gd name="connsiteY2" fmla="*/ 263451 h 751722"/>
              <a:gd name="connsiteX3" fmla="*/ 308549 w 907992"/>
              <a:gd name="connsiteY3" fmla="*/ 302603 h 751722"/>
              <a:gd name="connsiteX4" fmla="*/ 261258 w 907992"/>
              <a:gd name="connsiteY4" fmla="*/ 263451 h 751722"/>
              <a:gd name="connsiteX5" fmla="*/ 552151 w 907992"/>
              <a:gd name="connsiteY5" fmla="*/ 263451 h 751722"/>
              <a:gd name="connsiteX6" fmla="*/ 599442 w 907992"/>
              <a:gd name="connsiteY6" fmla="*/ 224299 h 751722"/>
              <a:gd name="connsiteX7" fmla="*/ 646733 w 907992"/>
              <a:gd name="connsiteY7" fmla="*/ 263451 h 751722"/>
              <a:gd name="connsiteX8" fmla="*/ 599442 w 907992"/>
              <a:gd name="connsiteY8" fmla="*/ 302603 h 751722"/>
              <a:gd name="connsiteX9" fmla="*/ 552151 w 907992"/>
              <a:gd name="connsiteY9" fmla="*/ 263451 h 751722"/>
              <a:gd name="connsiteX0" fmla="*/ 207927 w 907992"/>
              <a:gd name="connsiteY0" fmla="*/ 539776 h 751722"/>
              <a:gd name="connsiteX1" fmla="*/ 384645 w 907992"/>
              <a:gd name="connsiteY1" fmla="*/ 460261 h 751722"/>
              <a:gd name="connsiteX2" fmla="*/ 541277 w 907992"/>
              <a:gd name="connsiteY2" fmla="*/ 445445 h 751722"/>
              <a:gd name="connsiteX3" fmla="*/ 699489 w 907992"/>
              <a:gd name="connsiteY3" fmla="*/ 539776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261258 w 907992"/>
              <a:gd name="connsiteY0" fmla="*/ 263451 h 751722"/>
              <a:gd name="connsiteX1" fmla="*/ 308549 w 907992"/>
              <a:gd name="connsiteY1" fmla="*/ 224299 h 751722"/>
              <a:gd name="connsiteX2" fmla="*/ 355840 w 907992"/>
              <a:gd name="connsiteY2" fmla="*/ 263451 h 751722"/>
              <a:gd name="connsiteX3" fmla="*/ 308549 w 907992"/>
              <a:gd name="connsiteY3" fmla="*/ 302603 h 751722"/>
              <a:gd name="connsiteX4" fmla="*/ 261258 w 907992"/>
              <a:gd name="connsiteY4" fmla="*/ 263451 h 751722"/>
              <a:gd name="connsiteX5" fmla="*/ 552151 w 907992"/>
              <a:gd name="connsiteY5" fmla="*/ 263451 h 751722"/>
              <a:gd name="connsiteX6" fmla="*/ 599442 w 907992"/>
              <a:gd name="connsiteY6" fmla="*/ 224299 h 751722"/>
              <a:gd name="connsiteX7" fmla="*/ 646733 w 907992"/>
              <a:gd name="connsiteY7" fmla="*/ 263451 h 751722"/>
              <a:gd name="connsiteX8" fmla="*/ 599442 w 907992"/>
              <a:gd name="connsiteY8" fmla="*/ 302603 h 751722"/>
              <a:gd name="connsiteX9" fmla="*/ 552151 w 907992"/>
              <a:gd name="connsiteY9" fmla="*/ 263451 h 751722"/>
              <a:gd name="connsiteX0" fmla="*/ 207927 w 907992"/>
              <a:gd name="connsiteY0" fmla="*/ 539776 h 751722"/>
              <a:gd name="connsiteX1" fmla="*/ 384645 w 907992"/>
              <a:gd name="connsiteY1" fmla="*/ 460261 h 751722"/>
              <a:gd name="connsiteX2" fmla="*/ 537043 w 907992"/>
              <a:gd name="connsiteY2" fmla="*/ 456028 h 751722"/>
              <a:gd name="connsiteX3" fmla="*/ 699489 w 907992"/>
              <a:gd name="connsiteY3" fmla="*/ 539776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261258 w 907992"/>
              <a:gd name="connsiteY0" fmla="*/ 263451 h 751722"/>
              <a:gd name="connsiteX1" fmla="*/ 308549 w 907992"/>
              <a:gd name="connsiteY1" fmla="*/ 224299 h 751722"/>
              <a:gd name="connsiteX2" fmla="*/ 355840 w 907992"/>
              <a:gd name="connsiteY2" fmla="*/ 263451 h 751722"/>
              <a:gd name="connsiteX3" fmla="*/ 308549 w 907992"/>
              <a:gd name="connsiteY3" fmla="*/ 302603 h 751722"/>
              <a:gd name="connsiteX4" fmla="*/ 261258 w 907992"/>
              <a:gd name="connsiteY4" fmla="*/ 263451 h 751722"/>
              <a:gd name="connsiteX5" fmla="*/ 552151 w 907992"/>
              <a:gd name="connsiteY5" fmla="*/ 263451 h 751722"/>
              <a:gd name="connsiteX6" fmla="*/ 599442 w 907992"/>
              <a:gd name="connsiteY6" fmla="*/ 224299 h 751722"/>
              <a:gd name="connsiteX7" fmla="*/ 646733 w 907992"/>
              <a:gd name="connsiteY7" fmla="*/ 263451 h 751722"/>
              <a:gd name="connsiteX8" fmla="*/ 599442 w 907992"/>
              <a:gd name="connsiteY8" fmla="*/ 302603 h 751722"/>
              <a:gd name="connsiteX9" fmla="*/ 552151 w 907992"/>
              <a:gd name="connsiteY9" fmla="*/ 263451 h 751722"/>
              <a:gd name="connsiteX0" fmla="*/ 207927 w 907992"/>
              <a:gd name="connsiteY0" fmla="*/ 539776 h 751722"/>
              <a:gd name="connsiteX1" fmla="*/ 389407 w 907992"/>
              <a:gd name="connsiteY1" fmla="*/ 447561 h 751722"/>
              <a:gd name="connsiteX2" fmla="*/ 537043 w 907992"/>
              <a:gd name="connsiteY2" fmla="*/ 456028 h 751722"/>
              <a:gd name="connsiteX3" fmla="*/ 699489 w 907992"/>
              <a:gd name="connsiteY3" fmla="*/ 539776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261258 w 907992"/>
              <a:gd name="connsiteY0" fmla="*/ 263451 h 751722"/>
              <a:gd name="connsiteX1" fmla="*/ 308549 w 907992"/>
              <a:gd name="connsiteY1" fmla="*/ 224299 h 751722"/>
              <a:gd name="connsiteX2" fmla="*/ 355840 w 907992"/>
              <a:gd name="connsiteY2" fmla="*/ 263451 h 751722"/>
              <a:gd name="connsiteX3" fmla="*/ 308549 w 907992"/>
              <a:gd name="connsiteY3" fmla="*/ 302603 h 751722"/>
              <a:gd name="connsiteX4" fmla="*/ 261258 w 907992"/>
              <a:gd name="connsiteY4" fmla="*/ 263451 h 751722"/>
              <a:gd name="connsiteX5" fmla="*/ 552151 w 907992"/>
              <a:gd name="connsiteY5" fmla="*/ 263451 h 751722"/>
              <a:gd name="connsiteX6" fmla="*/ 599442 w 907992"/>
              <a:gd name="connsiteY6" fmla="*/ 224299 h 751722"/>
              <a:gd name="connsiteX7" fmla="*/ 646733 w 907992"/>
              <a:gd name="connsiteY7" fmla="*/ 263451 h 751722"/>
              <a:gd name="connsiteX8" fmla="*/ 599442 w 907992"/>
              <a:gd name="connsiteY8" fmla="*/ 302603 h 751722"/>
              <a:gd name="connsiteX9" fmla="*/ 552151 w 907992"/>
              <a:gd name="connsiteY9" fmla="*/ 263451 h 751722"/>
              <a:gd name="connsiteX0" fmla="*/ 207927 w 907992"/>
              <a:gd name="connsiteY0" fmla="*/ 539776 h 751722"/>
              <a:gd name="connsiteX1" fmla="*/ 389407 w 907992"/>
              <a:gd name="connsiteY1" fmla="*/ 447561 h 751722"/>
              <a:gd name="connsiteX2" fmla="*/ 538631 w 907992"/>
              <a:gd name="connsiteY2" fmla="*/ 448091 h 751722"/>
              <a:gd name="connsiteX3" fmla="*/ 699489 w 907992"/>
              <a:gd name="connsiteY3" fmla="*/ 539776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261258 w 907992"/>
              <a:gd name="connsiteY0" fmla="*/ 263451 h 751722"/>
              <a:gd name="connsiteX1" fmla="*/ 308549 w 907992"/>
              <a:gd name="connsiteY1" fmla="*/ 224299 h 751722"/>
              <a:gd name="connsiteX2" fmla="*/ 355840 w 907992"/>
              <a:gd name="connsiteY2" fmla="*/ 263451 h 751722"/>
              <a:gd name="connsiteX3" fmla="*/ 308549 w 907992"/>
              <a:gd name="connsiteY3" fmla="*/ 302603 h 751722"/>
              <a:gd name="connsiteX4" fmla="*/ 261258 w 907992"/>
              <a:gd name="connsiteY4" fmla="*/ 263451 h 751722"/>
              <a:gd name="connsiteX5" fmla="*/ 552151 w 907992"/>
              <a:gd name="connsiteY5" fmla="*/ 263451 h 751722"/>
              <a:gd name="connsiteX6" fmla="*/ 599442 w 907992"/>
              <a:gd name="connsiteY6" fmla="*/ 224299 h 751722"/>
              <a:gd name="connsiteX7" fmla="*/ 646733 w 907992"/>
              <a:gd name="connsiteY7" fmla="*/ 263451 h 751722"/>
              <a:gd name="connsiteX8" fmla="*/ 599442 w 907992"/>
              <a:gd name="connsiteY8" fmla="*/ 302603 h 751722"/>
              <a:gd name="connsiteX9" fmla="*/ 552151 w 907992"/>
              <a:gd name="connsiteY9" fmla="*/ 263451 h 751722"/>
              <a:gd name="connsiteX0" fmla="*/ 207927 w 907992"/>
              <a:gd name="connsiteY0" fmla="*/ 539776 h 751722"/>
              <a:gd name="connsiteX1" fmla="*/ 386232 w 907992"/>
              <a:gd name="connsiteY1" fmla="*/ 444386 h 751722"/>
              <a:gd name="connsiteX2" fmla="*/ 538631 w 907992"/>
              <a:gd name="connsiteY2" fmla="*/ 448091 h 751722"/>
              <a:gd name="connsiteX3" fmla="*/ 699489 w 907992"/>
              <a:gd name="connsiteY3" fmla="*/ 539776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  <a:gd name="connsiteX0" fmla="*/ 261258 w 907992"/>
              <a:gd name="connsiteY0" fmla="*/ 263451 h 751722"/>
              <a:gd name="connsiteX1" fmla="*/ 308549 w 907992"/>
              <a:gd name="connsiteY1" fmla="*/ 224299 h 751722"/>
              <a:gd name="connsiteX2" fmla="*/ 355840 w 907992"/>
              <a:gd name="connsiteY2" fmla="*/ 263451 h 751722"/>
              <a:gd name="connsiteX3" fmla="*/ 308549 w 907992"/>
              <a:gd name="connsiteY3" fmla="*/ 302603 h 751722"/>
              <a:gd name="connsiteX4" fmla="*/ 261258 w 907992"/>
              <a:gd name="connsiteY4" fmla="*/ 263451 h 751722"/>
              <a:gd name="connsiteX5" fmla="*/ 552151 w 907992"/>
              <a:gd name="connsiteY5" fmla="*/ 263451 h 751722"/>
              <a:gd name="connsiteX6" fmla="*/ 599442 w 907992"/>
              <a:gd name="connsiteY6" fmla="*/ 224299 h 751722"/>
              <a:gd name="connsiteX7" fmla="*/ 646733 w 907992"/>
              <a:gd name="connsiteY7" fmla="*/ 263451 h 751722"/>
              <a:gd name="connsiteX8" fmla="*/ 599442 w 907992"/>
              <a:gd name="connsiteY8" fmla="*/ 302603 h 751722"/>
              <a:gd name="connsiteX9" fmla="*/ 552151 w 907992"/>
              <a:gd name="connsiteY9" fmla="*/ 263451 h 751722"/>
              <a:gd name="connsiteX0" fmla="*/ 207927 w 907992"/>
              <a:gd name="connsiteY0" fmla="*/ 539776 h 751722"/>
              <a:gd name="connsiteX1" fmla="*/ 386232 w 907992"/>
              <a:gd name="connsiteY1" fmla="*/ 444386 h 751722"/>
              <a:gd name="connsiteX2" fmla="*/ 538631 w 907992"/>
              <a:gd name="connsiteY2" fmla="*/ 448091 h 751722"/>
              <a:gd name="connsiteX3" fmla="*/ 699489 w 907992"/>
              <a:gd name="connsiteY3" fmla="*/ 539776 h 751722"/>
              <a:gd name="connsiteX0" fmla="*/ 0 w 907992"/>
              <a:gd name="connsiteY0" fmla="*/ 375861 h 751722"/>
              <a:gd name="connsiteX1" fmla="*/ 453996 w 907992"/>
              <a:gd name="connsiteY1" fmla="*/ 0 h 751722"/>
              <a:gd name="connsiteX2" fmla="*/ 907992 w 907992"/>
              <a:gd name="connsiteY2" fmla="*/ 375861 h 751722"/>
              <a:gd name="connsiteX3" fmla="*/ 453996 w 907992"/>
              <a:gd name="connsiteY3" fmla="*/ 751722 h 751722"/>
              <a:gd name="connsiteX4" fmla="*/ 0 w 907992"/>
              <a:gd name="connsiteY4" fmla="*/ 375861 h 7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7992" h="751722" stroke="0" extrusionOk="0">
                <a:moveTo>
                  <a:pt x="0" y="375861"/>
                </a:moveTo>
                <a:cubicBezTo>
                  <a:pt x="0" y="168279"/>
                  <a:pt x="203261" y="0"/>
                  <a:pt x="453996" y="0"/>
                </a:cubicBezTo>
                <a:cubicBezTo>
                  <a:pt x="704731" y="0"/>
                  <a:pt x="907992" y="168279"/>
                  <a:pt x="907992" y="375861"/>
                </a:cubicBezTo>
                <a:cubicBezTo>
                  <a:pt x="907992" y="583443"/>
                  <a:pt x="704731" y="751722"/>
                  <a:pt x="453996" y="751722"/>
                </a:cubicBezTo>
                <a:cubicBezTo>
                  <a:pt x="203261" y="751722"/>
                  <a:pt x="0" y="583443"/>
                  <a:pt x="0" y="375861"/>
                </a:cubicBezTo>
                <a:close/>
              </a:path>
              <a:path w="907992" h="751722" fill="darkenLess" extrusionOk="0">
                <a:moveTo>
                  <a:pt x="261258" y="263451"/>
                </a:moveTo>
                <a:cubicBezTo>
                  <a:pt x="261258" y="241828"/>
                  <a:pt x="282431" y="224299"/>
                  <a:pt x="308549" y="224299"/>
                </a:cubicBezTo>
                <a:cubicBezTo>
                  <a:pt x="334667" y="224299"/>
                  <a:pt x="355840" y="241828"/>
                  <a:pt x="355840" y="263451"/>
                </a:cubicBezTo>
                <a:cubicBezTo>
                  <a:pt x="355840" y="285074"/>
                  <a:pt x="334667" y="302603"/>
                  <a:pt x="308549" y="302603"/>
                </a:cubicBezTo>
                <a:cubicBezTo>
                  <a:pt x="282431" y="302603"/>
                  <a:pt x="261258" y="285074"/>
                  <a:pt x="261258" y="263451"/>
                </a:cubicBezTo>
                <a:moveTo>
                  <a:pt x="552151" y="263451"/>
                </a:moveTo>
                <a:cubicBezTo>
                  <a:pt x="552151" y="241828"/>
                  <a:pt x="573324" y="224299"/>
                  <a:pt x="599442" y="224299"/>
                </a:cubicBezTo>
                <a:cubicBezTo>
                  <a:pt x="625560" y="224299"/>
                  <a:pt x="646733" y="241828"/>
                  <a:pt x="646733" y="263451"/>
                </a:cubicBezTo>
                <a:cubicBezTo>
                  <a:pt x="646733" y="285074"/>
                  <a:pt x="625560" y="302603"/>
                  <a:pt x="599442" y="302603"/>
                </a:cubicBezTo>
                <a:cubicBezTo>
                  <a:pt x="573324" y="302603"/>
                  <a:pt x="552151" y="285074"/>
                  <a:pt x="552151" y="263451"/>
                </a:cubicBezTo>
              </a:path>
              <a:path w="907992" h="751722" fill="none" extrusionOk="0">
                <a:moveTo>
                  <a:pt x="207927" y="539776"/>
                </a:moveTo>
                <a:cubicBezTo>
                  <a:pt x="223269" y="544515"/>
                  <a:pt x="367055" y="438462"/>
                  <a:pt x="386232" y="444386"/>
                </a:cubicBezTo>
                <a:cubicBezTo>
                  <a:pt x="440556" y="426371"/>
                  <a:pt x="486510" y="434839"/>
                  <a:pt x="538631" y="448091"/>
                </a:cubicBezTo>
                <a:cubicBezTo>
                  <a:pt x="590752" y="461344"/>
                  <a:pt x="667123" y="532874"/>
                  <a:pt x="699489" y="539776"/>
                </a:cubicBezTo>
              </a:path>
              <a:path w="907992" h="751722" fill="none">
                <a:moveTo>
                  <a:pt x="0" y="375861"/>
                </a:moveTo>
                <a:cubicBezTo>
                  <a:pt x="0" y="168279"/>
                  <a:pt x="203261" y="0"/>
                  <a:pt x="453996" y="0"/>
                </a:cubicBezTo>
                <a:cubicBezTo>
                  <a:pt x="704731" y="0"/>
                  <a:pt x="907992" y="168279"/>
                  <a:pt x="907992" y="375861"/>
                </a:cubicBezTo>
                <a:cubicBezTo>
                  <a:pt x="907992" y="583443"/>
                  <a:pt x="704731" y="751722"/>
                  <a:pt x="453996" y="751722"/>
                </a:cubicBezTo>
                <a:cubicBezTo>
                  <a:pt x="203261" y="751722"/>
                  <a:pt x="0" y="583443"/>
                  <a:pt x="0" y="375861"/>
                </a:cubicBez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9173A5-7EEE-9BB5-026E-C2AB3D4D6393}"/>
              </a:ext>
            </a:extLst>
          </p:cNvPr>
          <p:cNvSpPr txBox="1"/>
          <p:nvPr/>
        </p:nvSpPr>
        <p:spPr>
          <a:xfrm>
            <a:off x="1898957" y="1175633"/>
            <a:ext cx="810833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t-BR" sz="2400" dirty="0"/>
              <a:t>H</a:t>
            </a:r>
            <a:r>
              <a:rPr lang="en-US" sz="2400" dirty="0" err="1"/>
              <a:t>igh</a:t>
            </a:r>
            <a:r>
              <a:rPr lang="en-US" sz="2400" dirty="0"/>
              <a:t> sensitivity and selectivity toward ethyl acetate with a response of 548 to 100 ppm at 350 °C.</a:t>
            </a:r>
          </a:p>
          <a:p>
            <a:pPr algn="just"/>
            <a:endParaRPr lang="en-US" sz="24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/>
              <a:t>Fast response time (1.8 s), good repeatability, and potential applicability for ethyl acetate monitoring.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F9CBBC-FC41-A2C7-8A69-057C1B24A71A}"/>
              </a:ext>
            </a:extLst>
          </p:cNvPr>
          <p:cNvSpPr txBox="1"/>
          <p:nvPr/>
        </p:nvSpPr>
        <p:spPr>
          <a:xfrm>
            <a:off x="1898957" y="4016046"/>
            <a:ext cx="6966085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t-BR" sz="2400" dirty="0"/>
              <a:t>High </a:t>
            </a:r>
            <a:r>
              <a:rPr lang="pt-BR" sz="2400" dirty="0" err="1"/>
              <a:t>operating</a:t>
            </a:r>
            <a:r>
              <a:rPr lang="pt-BR" sz="2400" dirty="0"/>
              <a:t> </a:t>
            </a:r>
            <a:r>
              <a:rPr lang="pt-BR" sz="2400" dirty="0" err="1"/>
              <a:t>temperatures</a:t>
            </a:r>
            <a:r>
              <a:rPr lang="pt-BR" sz="2400" dirty="0"/>
              <a:t>  (300-350 °C), </a:t>
            </a:r>
            <a:r>
              <a:rPr lang="pt-BR" sz="2400" dirty="0" err="1"/>
              <a:t>limiting</a:t>
            </a:r>
            <a:r>
              <a:rPr lang="pt-BR" sz="2400" dirty="0"/>
              <a:t> </a:t>
            </a:r>
            <a:r>
              <a:rPr lang="pt-BR" sz="2400" dirty="0" err="1"/>
              <a:t>practical</a:t>
            </a:r>
            <a:r>
              <a:rPr lang="pt-BR" sz="2400" dirty="0"/>
              <a:t> </a:t>
            </a:r>
            <a:r>
              <a:rPr lang="pt-BR" sz="2400" dirty="0" err="1"/>
              <a:t>applications</a:t>
            </a:r>
            <a:r>
              <a:rPr lang="pt-BR" sz="2400" dirty="0"/>
              <a:t>.</a:t>
            </a:r>
            <a:endParaRPr lang="en-US" sz="2400" dirty="0"/>
          </a:p>
          <a:p>
            <a:pPr algn="just"/>
            <a:endParaRPr lang="en-US" sz="24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/>
              <a:t>Long recovery time (1748.2 s).</a:t>
            </a:r>
          </a:p>
          <a:p>
            <a:pPr algn="just"/>
            <a:endParaRPr lang="en-US" sz="24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dirty="0"/>
              <a:t>Humidity significantly reduced the sensing performance.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D021A0C-8EB1-2AAA-FF70-805A889E0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z="1800" smtClean="0"/>
              <a:t>13</a:t>
            </a:fld>
            <a:endParaRPr lang="en-US" sz="18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04DDF02-598A-50E6-A8DD-1BFF5F5C2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88" y="-51621"/>
            <a:ext cx="10515600" cy="1325563"/>
          </a:xfrm>
        </p:spPr>
        <p:txBody>
          <a:bodyPr/>
          <a:lstStyle/>
          <a:p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Published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15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ECA05-3A42-B8B5-68F1-BA5032589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eriodic Table of Elements - IUPAC | International Union of Pure and  Applied Chemistry">
            <a:extLst>
              <a:ext uri="{FF2B5EF4-FFF2-40B4-BE49-F238E27FC236}">
                <a16:creationId xmlns:a16="http://schemas.microsoft.com/office/drawing/2014/main" id="{C1994F09-B55A-3F04-83B1-7DC2C2DD0B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305"/>
          <a:stretch>
            <a:fillRect/>
          </a:stretch>
        </p:blipFill>
        <p:spPr>
          <a:xfrm>
            <a:off x="6675933" y="1458554"/>
            <a:ext cx="5221883" cy="430662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8EC64708-D55E-552E-97EF-D1FFCD87B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88" y="-51621"/>
            <a:ext cx="10515600" cy="1325563"/>
          </a:xfrm>
        </p:spPr>
        <p:txBody>
          <a:bodyPr/>
          <a:lstStyle/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9F89542-B910-2F97-8AA7-02B1D8D77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z="1800" smtClean="0"/>
              <a:t>14</a:t>
            </a:fld>
            <a:endParaRPr lang="en-US" sz="1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00DB62-8B2F-96AB-3CD4-036C352FCB46}"/>
              </a:ext>
            </a:extLst>
          </p:cNvPr>
          <p:cNvSpPr txBox="1"/>
          <p:nvPr/>
        </p:nvSpPr>
        <p:spPr>
          <a:xfrm>
            <a:off x="0" y="2167738"/>
            <a:ext cx="654566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Noble metal nanoparticles (Ag, Pt, Pd, Au) enhance oxygen adsorption on the In</a:t>
            </a:r>
            <a:r>
              <a:rPr lang="en-US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surface, improving gas sensing performance.</a:t>
            </a:r>
          </a:p>
          <a:p>
            <a:pPr algn="just"/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Through the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spillover effect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oxygen molecules dissociate into O⁻ species and spread across the surface, creating more active sites and electronic defects, and enabling better sensor response at lower operating temperatures.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03B318-9484-8B48-A396-BD62E7B529C2}"/>
              </a:ext>
            </a:extLst>
          </p:cNvPr>
          <p:cNvSpPr txBox="1"/>
          <p:nvPr/>
        </p:nvSpPr>
        <p:spPr>
          <a:xfrm>
            <a:off x="154388" y="1092825"/>
            <a:ext cx="7326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deposition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noble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metal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nanoparticles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strategy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5EAB81-FA09-BCB2-F24C-15A1599F7C54}"/>
              </a:ext>
            </a:extLst>
          </p:cNvPr>
          <p:cNvSpPr/>
          <p:nvPr/>
        </p:nvSpPr>
        <p:spPr>
          <a:xfrm>
            <a:off x="8937626" y="3340100"/>
            <a:ext cx="1047750" cy="558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697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F0B42-997C-2804-AC9A-70FF017B1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17C21A6-EABF-99CE-E278-B5B26FB2D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z="1800" smtClean="0"/>
              <a:t>15</a:t>
            </a:fld>
            <a:endParaRPr lang="en-US" sz="1800" dirty="0"/>
          </a:p>
        </p:txBody>
      </p:sp>
      <p:pic>
        <p:nvPicPr>
          <p:cNvPr id="3" name="Picture 2" descr="Silver | Facts, Properties, &amp; Uses | Britannica">
            <a:extLst>
              <a:ext uri="{FF2B5EF4-FFF2-40B4-BE49-F238E27FC236}">
                <a16:creationId xmlns:a16="http://schemas.microsoft.com/office/drawing/2014/main" id="{3F05185C-3FEA-4F64-C381-530A744FC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761" y="1733285"/>
            <a:ext cx="4933004" cy="3289697"/>
          </a:xfrm>
          <a:prstGeom prst="rect">
            <a:avLst/>
          </a:prstGeom>
        </p:spPr>
      </p:pic>
      <p:pic>
        <p:nvPicPr>
          <p:cNvPr id="4" name="Picture 3" descr="Platinum | Element, Symbol, Color, Metal, Jewelry, Uses, &amp; Facts |  Britannica">
            <a:extLst>
              <a:ext uri="{FF2B5EF4-FFF2-40B4-BE49-F238E27FC236}">
                <a16:creationId xmlns:a16="http://schemas.microsoft.com/office/drawing/2014/main" id="{89B792F8-C6CC-DE68-A43A-F971F417F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943" y="1636443"/>
            <a:ext cx="5091347" cy="33952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C45D2B-164A-D57A-FB12-4F82E75B1FFF}"/>
              </a:ext>
            </a:extLst>
          </p:cNvPr>
          <p:cNvSpPr txBox="1"/>
          <p:nvPr/>
        </p:nvSpPr>
        <p:spPr>
          <a:xfrm>
            <a:off x="4516256" y="6356350"/>
            <a:ext cx="360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Source</a:t>
            </a:r>
            <a:r>
              <a:rPr lang="pt-BR" dirty="0"/>
              <a:t>: </a:t>
            </a:r>
            <a:r>
              <a:rPr lang="pt-BR" dirty="0" err="1"/>
              <a:t>Encyclopaedia</a:t>
            </a:r>
            <a:r>
              <a:rPr lang="pt-BR" dirty="0"/>
              <a:t> </a:t>
            </a:r>
            <a:r>
              <a:rPr lang="pt-BR" dirty="0" err="1"/>
              <a:t>Britannica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487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D0182-669B-B954-63DE-0B4E8AE24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4454" y="6411192"/>
            <a:ext cx="2743200" cy="365125"/>
          </a:xfrm>
        </p:spPr>
        <p:txBody>
          <a:bodyPr/>
          <a:lstStyle/>
          <a:p>
            <a:fld id="{ADD21D0E-AD0D-442B-9D62-0D961BF2A8E3}" type="slidenum">
              <a:rPr lang="en-US" smtClean="0"/>
              <a:t>16</a:t>
            </a:fld>
            <a:endParaRPr lang="en-US"/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48DA9B9F-A0CB-FC35-96AD-F12C6CEB2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61" y="-215974"/>
            <a:ext cx="10515600" cy="1325563"/>
          </a:xfrm>
        </p:spPr>
        <p:txBody>
          <a:bodyPr>
            <a:normAutofit/>
          </a:bodyPr>
          <a:lstStyle/>
          <a:p>
            <a:r>
              <a:rPr lang="pt-BR" sz="3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Ongoing</a:t>
            </a:r>
            <a:r>
              <a:rPr lang="pt-BR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3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pt-BR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3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Activities</a:t>
            </a:r>
            <a:endParaRPr lang="en-US" sz="3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4D8071-52D6-11CD-7FA3-A80B6EA15297}"/>
              </a:ext>
            </a:extLst>
          </p:cNvPr>
          <p:cNvSpPr txBox="1"/>
          <p:nvPr/>
        </p:nvSpPr>
        <p:spPr>
          <a:xfrm>
            <a:off x="50061" y="801621"/>
            <a:ext cx="878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Surface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Modelling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Cubic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</a:t>
            </a:r>
            <a:r>
              <a:rPr lang="pt-BR" sz="2400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2400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7448DBAF-0D40-C507-A1C5-2740D8856C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0" t="11726" r="11943" b="8623"/>
          <a:stretch>
            <a:fillRect/>
          </a:stretch>
        </p:blipFill>
        <p:spPr>
          <a:xfrm>
            <a:off x="2367571" y="1936109"/>
            <a:ext cx="2530476" cy="152634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8D00C8DA-8A3A-6EA1-5BB7-E57CAE5231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4" t="8032" r="21820" b="9816"/>
          <a:stretch>
            <a:fillRect/>
          </a:stretch>
        </p:blipFill>
        <p:spPr>
          <a:xfrm>
            <a:off x="5397201" y="1928324"/>
            <a:ext cx="1988034" cy="1541919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8B7B84-A433-97BC-34DE-B4FFD1774F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7" t="9539" r="24167" b="10818"/>
          <a:stretch>
            <a:fillRect/>
          </a:stretch>
        </p:blipFill>
        <p:spPr>
          <a:xfrm>
            <a:off x="7884389" y="1897842"/>
            <a:ext cx="1919850" cy="160288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1CB976D-6978-088A-4BB9-7C2D15B44F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9" t="7151" r="24235" b="6803"/>
          <a:stretch>
            <a:fillRect/>
          </a:stretch>
        </p:blipFill>
        <p:spPr>
          <a:xfrm>
            <a:off x="3840167" y="4324999"/>
            <a:ext cx="2115760" cy="1905886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C8A3E81-2088-CA37-96A0-6258672EE6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289" y="5488333"/>
            <a:ext cx="978636" cy="922859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CFF7A7B4-9CF9-3500-0D82-695840DC63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9" t="7330" r="26762" b="7284"/>
          <a:stretch>
            <a:fillRect/>
          </a:stretch>
        </p:blipFill>
        <p:spPr>
          <a:xfrm>
            <a:off x="6580818" y="4324999"/>
            <a:ext cx="1776637" cy="1776637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750EF2EE-1D14-E160-5837-0D1AC2CCF4EC}"/>
              </a:ext>
            </a:extLst>
          </p:cNvPr>
          <p:cNvSpPr txBox="1"/>
          <p:nvPr/>
        </p:nvSpPr>
        <p:spPr>
          <a:xfrm>
            <a:off x="3080999" y="1524511"/>
            <a:ext cx="2874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(222)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544252A-E84A-64F5-FF43-3AAAAFC19912}"/>
              </a:ext>
            </a:extLst>
          </p:cNvPr>
          <p:cNvSpPr txBox="1"/>
          <p:nvPr/>
        </p:nvSpPr>
        <p:spPr>
          <a:xfrm>
            <a:off x="5969386" y="1524511"/>
            <a:ext cx="2874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(222)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F9E7713-9F54-5D25-7873-DC9AEA4D0B25}"/>
              </a:ext>
            </a:extLst>
          </p:cNvPr>
          <p:cNvSpPr txBox="1"/>
          <p:nvPr/>
        </p:nvSpPr>
        <p:spPr>
          <a:xfrm>
            <a:off x="8394542" y="1524511"/>
            <a:ext cx="2874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(222)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A274FBF-1F30-691B-67C8-58C9E9953765}"/>
              </a:ext>
            </a:extLst>
          </p:cNvPr>
          <p:cNvSpPr txBox="1"/>
          <p:nvPr/>
        </p:nvSpPr>
        <p:spPr>
          <a:xfrm>
            <a:off x="3072843" y="3372060"/>
            <a:ext cx="2874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pt-BR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48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72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9E470BD-E5AA-B201-B8F5-566133A07F85}"/>
              </a:ext>
            </a:extLst>
          </p:cNvPr>
          <p:cNvSpPr txBox="1"/>
          <p:nvPr/>
        </p:nvSpPr>
        <p:spPr>
          <a:xfrm>
            <a:off x="5947771" y="3372060"/>
            <a:ext cx="2874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pt-BR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64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96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79B8036-0F6D-D11F-CFF8-1A331649C135}"/>
              </a:ext>
            </a:extLst>
          </p:cNvPr>
          <p:cNvSpPr txBox="1"/>
          <p:nvPr/>
        </p:nvSpPr>
        <p:spPr>
          <a:xfrm>
            <a:off x="8247254" y="3372060"/>
            <a:ext cx="2874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pt-BR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120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59768A9-2255-C688-164E-25FCFAE6F358}"/>
              </a:ext>
            </a:extLst>
          </p:cNvPr>
          <p:cNvSpPr txBox="1"/>
          <p:nvPr/>
        </p:nvSpPr>
        <p:spPr>
          <a:xfrm>
            <a:off x="7030722" y="3874055"/>
            <a:ext cx="2874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(111)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1B3ED86-5E10-4D57-2C82-D2D16F7B2C9D}"/>
              </a:ext>
            </a:extLst>
          </p:cNvPr>
          <p:cNvSpPr txBox="1"/>
          <p:nvPr/>
        </p:nvSpPr>
        <p:spPr>
          <a:xfrm>
            <a:off x="4510307" y="3912233"/>
            <a:ext cx="2874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(211)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044652E-90B0-013A-5093-9B48B9E7C1F8}"/>
              </a:ext>
            </a:extLst>
          </p:cNvPr>
          <p:cNvSpPr txBox="1"/>
          <p:nvPr/>
        </p:nvSpPr>
        <p:spPr>
          <a:xfrm>
            <a:off x="7030722" y="6082822"/>
            <a:ext cx="2874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pt-BR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96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144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9BCFB1F-14C1-F7E7-4487-2AB76C1667B1}"/>
              </a:ext>
            </a:extLst>
          </p:cNvPr>
          <p:cNvSpPr txBox="1"/>
          <p:nvPr/>
        </p:nvSpPr>
        <p:spPr>
          <a:xfrm>
            <a:off x="4447454" y="6082822"/>
            <a:ext cx="2874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pt-BR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60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90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B641DF9-378F-F86B-E02B-397DEB2C0A81}"/>
              </a:ext>
            </a:extLst>
          </p:cNvPr>
          <p:cNvSpPr txBox="1"/>
          <p:nvPr/>
        </p:nvSpPr>
        <p:spPr>
          <a:xfrm>
            <a:off x="50060" y="6539410"/>
            <a:ext cx="7915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Structures obtained from Materials Project and optimized using CRYSTAL.</a:t>
            </a:r>
          </a:p>
        </p:txBody>
      </p:sp>
    </p:spTree>
    <p:extLst>
      <p:ext uri="{BB962C8B-B14F-4D97-AF65-F5344CB8AC3E}">
        <p14:creationId xmlns:p14="http://schemas.microsoft.com/office/powerpoint/2010/main" val="3495850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469BC-94D4-DCF4-509E-852C62BBE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45FCE4-EBE5-68F8-7948-A62FBC8EA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4454" y="6411192"/>
            <a:ext cx="2743200" cy="365125"/>
          </a:xfrm>
        </p:spPr>
        <p:txBody>
          <a:bodyPr/>
          <a:lstStyle/>
          <a:p>
            <a:fld id="{ADD21D0E-AD0D-442B-9D62-0D961BF2A8E3}" type="slidenum">
              <a:rPr lang="en-US" smtClean="0"/>
              <a:t>17</a:t>
            </a:fld>
            <a:endParaRPr lang="en-US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654FC2F6-46B9-F760-09D5-C1F606899B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1" t="15696" r="15834" b="20693"/>
          <a:stretch>
            <a:fillRect/>
          </a:stretch>
        </p:blipFill>
        <p:spPr>
          <a:xfrm>
            <a:off x="4281420" y="3313530"/>
            <a:ext cx="3278159" cy="16699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66075E-4232-5DB4-7ED2-BD27617F4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9" t="16420" r="31391" b="11309"/>
          <a:stretch>
            <a:fillRect/>
          </a:stretch>
        </p:blipFill>
        <p:spPr>
          <a:xfrm>
            <a:off x="8300360" y="2026495"/>
            <a:ext cx="1245422" cy="12380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B721814-65B7-AB41-27E9-882799AB3E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6" t="17107" r="36801" b="17506"/>
          <a:stretch>
            <a:fillRect/>
          </a:stretch>
        </p:blipFill>
        <p:spPr>
          <a:xfrm>
            <a:off x="2641865" y="2026495"/>
            <a:ext cx="1196926" cy="11692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F24450E-4919-1DEF-9A88-556B05299B7E}"/>
              </a:ext>
            </a:extLst>
          </p:cNvPr>
          <p:cNvSpPr txBox="1"/>
          <p:nvPr/>
        </p:nvSpPr>
        <p:spPr>
          <a:xfrm>
            <a:off x="8108318" y="1615593"/>
            <a:ext cx="2874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loading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E97811-8E56-1327-4DA7-41AE171A423F}"/>
              </a:ext>
            </a:extLst>
          </p:cNvPr>
          <p:cNvSpPr txBox="1"/>
          <p:nvPr/>
        </p:nvSpPr>
        <p:spPr>
          <a:xfrm>
            <a:off x="2470374" y="1627432"/>
            <a:ext cx="1472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Pt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loading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21BF023-B2AC-6073-65D7-D3FC873F1868}"/>
              </a:ext>
            </a:extLst>
          </p:cNvPr>
          <p:cNvSpPr txBox="1"/>
          <p:nvPr/>
        </p:nvSpPr>
        <p:spPr>
          <a:xfrm>
            <a:off x="5024296" y="2851865"/>
            <a:ext cx="2874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pt-BR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surface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DF890D0-69CF-9BA9-9838-940D3DD38794}"/>
              </a:ext>
            </a:extLst>
          </p:cNvPr>
          <p:cNvCxnSpPr>
            <a:cxnSpLocks/>
          </p:cNvCxnSpPr>
          <p:nvPr/>
        </p:nvCxnSpPr>
        <p:spPr>
          <a:xfrm>
            <a:off x="3841459" y="2952995"/>
            <a:ext cx="811399" cy="382992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20648D4-560C-9123-9E44-EFDF2A8BA95B}"/>
              </a:ext>
            </a:extLst>
          </p:cNvPr>
          <p:cNvCxnSpPr>
            <a:cxnSpLocks/>
          </p:cNvCxnSpPr>
          <p:nvPr/>
        </p:nvCxnSpPr>
        <p:spPr>
          <a:xfrm flipH="1">
            <a:off x="7478376" y="2875865"/>
            <a:ext cx="688637" cy="452515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DFD4D68-D02D-730B-AC7A-AF716F840FFF}"/>
              </a:ext>
            </a:extLst>
          </p:cNvPr>
          <p:cNvSpPr txBox="1"/>
          <p:nvPr/>
        </p:nvSpPr>
        <p:spPr>
          <a:xfrm>
            <a:off x="50061" y="801621"/>
            <a:ext cx="878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Pt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Loading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Simulation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</a:t>
            </a:r>
            <a:r>
              <a:rPr lang="pt-BR" sz="2400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2400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Surface 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317D0611-807C-E7DB-0181-1AF4847D3B5E}"/>
              </a:ext>
            </a:extLst>
          </p:cNvPr>
          <p:cNvSpPr txBox="1">
            <a:spLocks/>
          </p:cNvSpPr>
          <p:nvPr/>
        </p:nvSpPr>
        <p:spPr>
          <a:xfrm>
            <a:off x="50061" y="-21597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Ongoing Research Activities</a:t>
            </a:r>
            <a:endParaRPr lang="en-US" sz="3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6CC913-8E01-AF69-6744-AC19F6C772E8}"/>
              </a:ext>
            </a:extLst>
          </p:cNvPr>
          <p:cNvSpPr txBox="1"/>
          <p:nvPr/>
        </p:nvSpPr>
        <p:spPr>
          <a:xfrm>
            <a:off x="50060" y="6539410"/>
            <a:ext cx="7915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Structures obtained from Materials Project and optimized using CRYSTAL.</a:t>
            </a:r>
          </a:p>
        </p:txBody>
      </p:sp>
    </p:spTree>
    <p:extLst>
      <p:ext uri="{BB962C8B-B14F-4D97-AF65-F5344CB8AC3E}">
        <p14:creationId xmlns:p14="http://schemas.microsoft.com/office/powerpoint/2010/main" val="38226728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B350F-3AF0-FCC3-CB2F-058EC6B3D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B787E-17D1-A861-624D-88C8AC13F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4454" y="6411192"/>
            <a:ext cx="2743200" cy="365125"/>
          </a:xfrm>
        </p:spPr>
        <p:txBody>
          <a:bodyPr/>
          <a:lstStyle/>
          <a:p>
            <a:fld id="{ADD21D0E-AD0D-442B-9D62-0D961BF2A8E3}" type="slidenum">
              <a:rPr lang="en-US" smtClean="0"/>
              <a:t>18</a:t>
            </a:fld>
            <a:endParaRPr lang="en-US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BD5F2428-67E1-4059-EB74-2FDE08A62F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1" t="15696" r="15834" b="20693"/>
          <a:stretch>
            <a:fillRect/>
          </a:stretch>
        </p:blipFill>
        <p:spPr>
          <a:xfrm>
            <a:off x="4281420" y="3313530"/>
            <a:ext cx="3278159" cy="166993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9F64C85-750E-69AC-D9EA-3F3BAC5D8C70}"/>
              </a:ext>
            </a:extLst>
          </p:cNvPr>
          <p:cNvSpPr txBox="1"/>
          <p:nvPr/>
        </p:nvSpPr>
        <p:spPr>
          <a:xfrm>
            <a:off x="5024296" y="2851865"/>
            <a:ext cx="2874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pt-BR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2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surface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 descr="Archivo:Butan-1-ol-3D-balls.png - Wikipedia, la enciclopedia libre">
            <a:extLst>
              <a:ext uri="{FF2B5EF4-FFF2-40B4-BE49-F238E27FC236}">
                <a16:creationId xmlns:a16="http://schemas.microsoft.com/office/drawing/2014/main" id="{57250C7D-CB6F-F890-43E1-2B10A5307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7420" y="3247868"/>
            <a:ext cx="1246744" cy="589370"/>
          </a:xfrm>
          <a:prstGeom prst="rect">
            <a:avLst/>
          </a:prstGeom>
        </p:spPr>
      </p:pic>
      <p:pic>
        <p:nvPicPr>
          <p:cNvPr id="5" name="Picture 4" descr="Archivo:Ethanol-alternative-3D-balls.png - Wikipedia, la enciclopedia libre">
            <a:extLst>
              <a:ext uri="{FF2B5EF4-FFF2-40B4-BE49-F238E27FC236}">
                <a16:creationId xmlns:a16="http://schemas.microsoft.com/office/drawing/2014/main" id="{CB7375C8-2FAF-461C-929A-B7EE262854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0614" y="2068065"/>
            <a:ext cx="949272" cy="628246"/>
          </a:xfrm>
          <a:prstGeom prst="rect">
            <a:avLst/>
          </a:prstGeom>
        </p:spPr>
      </p:pic>
      <p:pic>
        <p:nvPicPr>
          <p:cNvPr id="6" name="Picture 5" descr="Archivo:Acetone-3D-balls-B.png - Wikipedia, la enciclopedia libre">
            <a:extLst>
              <a:ext uri="{FF2B5EF4-FFF2-40B4-BE49-F238E27FC236}">
                <a16:creationId xmlns:a16="http://schemas.microsoft.com/office/drawing/2014/main" id="{DA622788-4469-D955-730A-FD72D89BB7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4302" y="1880505"/>
            <a:ext cx="1055628" cy="778788"/>
          </a:xfrm>
          <a:prstGeom prst="rect">
            <a:avLst/>
          </a:prstGeom>
        </p:spPr>
      </p:pic>
      <p:pic>
        <p:nvPicPr>
          <p:cNvPr id="9" name="Picture 8" descr="Archivo:Ethyl-acetate-3D-balls.png - Wikipedia, la enciclopedia libre">
            <a:extLst>
              <a:ext uri="{FF2B5EF4-FFF2-40B4-BE49-F238E27FC236}">
                <a16:creationId xmlns:a16="http://schemas.microsoft.com/office/drawing/2014/main" id="{8B260D8E-A307-31E3-29C1-E7BC82B222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89283" y="3130149"/>
            <a:ext cx="1327300" cy="7070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0C7DF96-29F1-E82F-8777-321D8C6D153F}"/>
              </a:ext>
            </a:extLst>
          </p:cNvPr>
          <p:cNvSpPr txBox="1"/>
          <p:nvPr/>
        </p:nvSpPr>
        <p:spPr>
          <a:xfrm>
            <a:off x="50061" y="801621"/>
            <a:ext cx="878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Adsorption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calculations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different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mVOCs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 descr="Archivo:Methanol-3D-balls.png - Wikipedia, la enciclopedia libre">
            <a:extLst>
              <a:ext uri="{FF2B5EF4-FFF2-40B4-BE49-F238E27FC236}">
                <a16:creationId xmlns:a16="http://schemas.microsoft.com/office/drawing/2014/main" id="{3E3050C3-D577-3AF8-2C31-50B1533ABF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4740" y="1702486"/>
            <a:ext cx="694708" cy="461665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AE2F29-5136-6209-E8DE-BEAF8834E63E}"/>
              </a:ext>
            </a:extLst>
          </p:cNvPr>
          <p:cNvCxnSpPr>
            <a:cxnSpLocks/>
          </p:cNvCxnSpPr>
          <p:nvPr/>
        </p:nvCxnSpPr>
        <p:spPr>
          <a:xfrm>
            <a:off x="3556651" y="3542553"/>
            <a:ext cx="724769" cy="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7716D13-3536-4311-042B-BB8E6E4EA761}"/>
              </a:ext>
            </a:extLst>
          </p:cNvPr>
          <p:cNvCxnSpPr>
            <a:cxnSpLocks/>
          </p:cNvCxnSpPr>
          <p:nvPr/>
        </p:nvCxnSpPr>
        <p:spPr>
          <a:xfrm>
            <a:off x="4201446" y="2685473"/>
            <a:ext cx="481411" cy="444676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148DBDA-AA02-B94E-5129-5BAAE0F57852}"/>
              </a:ext>
            </a:extLst>
          </p:cNvPr>
          <p:cNvCxnSpPr>
            <a:cxnSpLocks/>
          </p:cNvCxnSpPr>
          <p:nvPr/>
        </p:nvCxnSpPr>
        <p:spPr>
          <a:xfrm>
            <a:off x="5808240" y="2291379"/>
            <a:ext cx="0" cy="560486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4A0E035-3943-30D6-4FAC-EDD406369C1D}"/>
              </a:ext>
            </a:extLst>
          </p:cNvPr>
          <p:cNvCxnSpPr>
            <a:cxnSpLocks/>
          </p:cNvCxnSpPr>
          <p:nvPr/>
        </p:nvCxnSpPr>
        <p:spPr>
          <a:xfrm flipH="1">
            <a:off x="6975595" y="2821585"/>
            <a:ext cx="406632" cy="451031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6CF0FBE-7C5A-C04D-E3D4-A68F74AEB786}"/>
              </a:ext>
            </a:extLst>
          </p:cNvPr>
          <p:cNvCxnSpPr>
            <a:cxnSpLocks/>
          </p:cNvCxnSpPr>
          <p:nvPr/>
        </p:nvCxnSpPr>
        <p:spPr>
          <a:xfrm flipH="1">
            <a:off x="7438376" y="3657861"/>
            <a:ext cx="602287" cy="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63667F5-84EF-131F-DA5E-D5E0A8DCD020}"/>
              </a:ext>
            </a:extLst>
          </p:cNvPr>
          <p:cNvSpPr txBox="1"/>
          <p:nvPr/>
        </p:nvSpPr>
        <p:spPr>
          <a:xfrm>
            <a:off x="3890489" y="5165034"/>
            <a:ext cx="61702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E</a:t>
            </a:r>
            <a:r>
              <a:rPr lang="fr-FR" sz="2400" b="1" i="1" baseline="-250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ads </a:t>
            </a:r>
            <a:r>
              <a:rPr lang="fr-FR" sz="2400" b="1" i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​= </a:t>
            </a:r>
            <a:r>
              <a:rPr lang="fr-FR" sz="2400" b="1" i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E</a:t>
            </a:r>
            <a:r>
              <a:rPr lang="fr-FR" sz="2400" b="1" i="1" baseline="-25000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surface</a:t>
            </a:r>
            <a:r>
              <a:rPr lang="fr-FR" sz="2400" b="1" i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+</a:t>
            </a:r>
            <a:r>
              <a:rPr lang="fr-FR" sz="2400" b="1" i="1" baseline="-25000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gas</a:t>
            </a:r>
            <a:r>
              <a:rPr lang="fr-FR" sz="2400" b="1" i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​− </a:t>
            </a:r>
            <a:r>
              <a:rPr lang="fr-FR" sz="2400" b="1" i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E</a:t>
            </a:r>
            <a:r>
              <a:rPr lang="fr-FR" sz="2400" b="1" i="1" baseline="-25000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surface</a:t>
            </a:r>
            <a:r>
              <a:rPr lang="fr-FR" sz="2400" b="1" i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​− E</a:t>
            </a:r>
            <a:r>
              <a:rPr lang="fr-FR" sz="2400" b="1" i="1" baseline="-250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gas</a:t>
            </a:r>
            <a:r>
              <a:rPr lang="fr-FR" b="1" dirty="0">
                <a:latin typeface="Cambria Math" panose="02040503050406030204" pitchFamily="18" charset="0"/>
                <a:ea typeface="Cambria Math" panose="02040503050406030204" pitchFamily="18" charset="0"/>
              </a:rPr>
              <a:t>​</a:t>
            </a:r>
            <a:endParaRPr lang="en-US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37D41440-1DE2-C383-FEFD-D18E89A91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61" y="-215974"/>
            <a:ext cx="10515600" cy="1325563"/>
          </a:xfrm>
        </p:spPr>
        <p:txBody>
          <a:bodyPr>
            <a:normAutofit/>
          </a:bodyPr>
          <a:lstStyle/>
          <a:p>
            <a:r>
              <a:rPr lang="pt-BR" sz="3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Ongoing</a:t>
            </a:r>
            <a:r>
              <a:rPr lang="pt-BR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3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pt-BR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3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Activities</a:t>
            </a:r>
            <a:endParaRPr lang="en-US" sz="3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F6955A-7104-8A1D-64F7-F531FD63F8FD}"/>
              </a:ext>
            </a:extLst>
          </p:cNvPr>
          <p:cNvSpPr txBox="1"/>
          <p:nvPr/>
        </p:nvSpPr>
        <p:spPr>
          <a:xfrm>
            <a:off x="50060" y="6539410"/>
            <a:ext cx="7915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Structures obtained from Materials Project and optimized using CRYSTAL.</a:t>
            </a:r>
          </a:p>
        </p:txBody>
      </p:sp>
    </p:spTree>
    <p:extLst>
      <p:ext uri="{BB962C8B-B14F-4D97-AF65-F5344CB8AC3E}">
        <p14:creationId xmlns:p14="http://schemas.microsoft.com/office/powerpoint/2010/main" val="16843342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0211E-1974-7DF8-2A70-0C0B81981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69999-63E6-3707-0C0C-822790608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4454" y="6411192"/>
            <a:ext cx="2743200" cy="365125"/>
          </a:xfrm>
        </p:spPr>
        <p:txBody>
          <a:bodyPr/>
          <a:lstStyle/>
          <a:p>
            <a:fld id="{ADD21D0E-AD0D-442B-9D62-0D961BF2A8E3}" type="slidenum">
              <a:rPr lang="en-US" smtClean="0"/>
              <a:t>19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50651F-BC9C-7468-40D7-874E21970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022" y="-99936"/>
            <a:ext cx="10515600" cy="1325563"/>
          </a:xfrm>
        </p:spPr>
        <p:txBody>
          <a:bodyPr>
            <a:normAutofit/>
          </a:bodyPr>
          <a:lstStyle/>
          <a:p>
            <a:r>
              <a:rPr lang="pt-BR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 </a:t>
            </a:r>
            <a:r>
              <a:rPr lang="pt-BR" sz="3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Remarks</a:t>
            </a:r>
            <a:r>
              <a:rPr lang="pt-BR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3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D7B87E-9B53-43DA-E11E-7A713F1AC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7323" y="2738095"/>
            <a:ext cx="853194" cy="568796"/>
          </a:xfrm>
          <a:prstGeom prst="rect">
            <a:avLst/>
          </a:prstGeom>
        </p:spPr>
      </p:pic>
      <p:pic>
        <p:nvPicPr>
          <p:cNvPr id="8" name="Picture 7" descr="Bandeira do Brasil: origem, significado e história - Toda Matéria">
            <a:extLst>
              <a:ext uri="{FF2B5EF4-FFF2-40B4-BE49-F238E27FC236}">
                <a16:creationId xmlns:a16="http://schemas.microsoft.com/office/drawing/2014/main" id="{A0354901-3269-5F0A-20A6-41CC81F00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5697" y="2738545"/>
            <a:ext cx="1081708" cy="567897"/>
          </a:xfrm>
          <a:prstGeom prst="rect">
            <a:avLst/>
          </a:prstGeom>
        </p:spPr>
      </p:pic>
      <p:pic>
        <p:nvPicPr>
          <p:cNvPr id="9" name="Imagem 7">
            <a:extLst>
              <a:ext uri="{FF2B5EF4-FFF2-40B4-BE49-F238E27FC236}">
                <a16:creationId xmlns:a16="http://schemas.microsoft.com/office/drawing/2014/main" id="{956C874B-3DE7-DFE3-CAD4-677ECFAB62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4134" y="1916690"/>
            <a:ext cx="1439517" cy="479839"/>
          </a:xfrm>
          <a:prstGeom prst="rect">
            <a:avLst/>
          </a:prstGeom>
        </p:spPr>
      </p:pic>
      <p:pic>
        <p:nvPicPr>
          <p:cNvPr id="10" name="Picture 9" descr="Identidad Jaume I | UJI DIRCOM HOY">
            <a:extLst>
              <a:ext uri="{FF2B5EF4-FFF2-40B4-BE49-F238E27FC236}">
                <a16:creationId xmlns:a16="http://schemas.microsoft.com/office/drawing/2014/main" id="{BF043CC0-AFAF-9D4D-D51F-60BC55E6A6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5222" y="1587139"/>
            <a:ext cx="997395" cy="9923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EF58940-A9E8-2247-7722-BF5ED2876CF2}"/>
              </a:ext>
            </a:extLst>
          </p:cNvPr>
          <p:cNvSpPr txBox="1"/>
          <p:nvPr/>
        </p:nvSpPr>
        <p:spPr>
          <a:xfrm>
            <a:off x="171064" y="1547010"/>
            <a:ext cx="10071444" cy="3763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Investigation of metal-decorated In</a:t>
            </a:r>
            <a:r>
              <a:rPr lang="en-US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heterostructures; </a:t>
            </a:r>
          </a:p>
          <a:p>
            <a:pPr algn="just"/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Advanced structural characterization (HRTEM, DRX, EPR);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 of theoretical surface adsorption models;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Understanding gas sensing mechanisms at the atomic scale;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Combination of theoretical and experimental approaches regarding gas sensors, enabling the development of reliable point-of-care devices for early monitoring.</a:t>
            </a:r>
          </a:p>
        </p:txBody>
      </p:sp>
      <p:pic>
        <p:nvPicPr>
          <p:cNvPr id="5" name="Graphic 4" descr="Handshake with solid fill">
            <a:extLst>
              <a:ext uri="{FF2B5EF4-FFF2-40B4-BE49-F238E27FC236}">
                <a16:creationId xmlns:a16="http://schemas.microsoft.com/office/drawing/2014/main" id="{906FA057-FEA2-D8C1-4E5E-7506E46E02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19027" y="267514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988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F7D119F8-3A5B-0CD9-602F-0137FA203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345" y="2051178"/>
            <a:ext cx="5809992" cy="38712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6B7BA-236D-6A8B-B530-8F52F3DE4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88" y="-51621"/>
            <a:ext cx="10515600" cy="1325563"/>
          </a:xfrm>
        </p:spPr>
        <p:txBody>
          <a:bodyPr/>
          <a:lstStyle/>
          <a:p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Academic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Background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A27152-070A-6E62-0849-C466070489CB}"/>
              </a:ext>
            </a:extLst>
          </p:cNvPr>
          <p:cNvSpPr txBox="1"/>
          <p:nvPr/>
        </p:nvSpPr>
        <p:spPr>
          <a:xfrm>
            <a:off x="154388" y="2156024"/>
            <a:ext cx="673182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2018 – 2022: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Bachelor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’s degree in Chemistry</a:t>
            </a:r>
          </a:p>
          <a:p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2022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2023: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Master’s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degree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Chemistry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October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/2023 –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now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PhD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Chemistry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focused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synthesis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characterization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semiconducting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metal oxides for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gas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sensing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applications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ZnO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Co</a:t>
            </a:r>
            <a:r>
              <a:rPr lang="pt-BR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In</a:t>
            </a:r>
            <a:r>
              <a:rPr lang="pt-BR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...).</a:t>
            </a:r>
          </a:p>
          <a:p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E09CA9-DADA-C710-3DA5-4C8BF12C1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z="1800" smtClean="0"/>
              <a:t>2</a:t>
            </a:fld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1B2465-AE88-8FC6-D940-0893F4BAC0EA}"/>
              </a:ext>
            </a:extLst>
          </p:cNvPr>
          <p:cNvSpPr txBox="1"/>
          <p:nvPr/>
        </p:nvSpPr>
        <p:spPr>
          <a:xfrm>
            <a:off x="6592471" y="1682783"/>
            <a:ext cx="61430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São Paulo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University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(Unesp – </a:t>
            </a:r>
            <a:r>
              <a:rPr lang="pt-BR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Brazil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874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51CFBE-CE96-21C3-54CA-7BCB98565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5E34E-9A18-A4E1-F08B-8EB1ADB49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37" y="5238830"/>
            <a:ext cx="7061616" cy="80416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Acknowledgments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72B2C24-3D32-0096-BBE3-0A167CA21A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144" r="21911" b="-2"/>
          <a:stretch>
            <a:fillRect/>
          </a:stretch>
        </p:blipFill>
        <p:spPr>
          <a:xfrm>
            <a:off x="-9" y="10"/>
            <a:ext cx="6096000" cy="52799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6B94F5-41D7-BF7C-CD28-05D43ABD44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0" b="21010"/>
          <a:stretch>
            <a:fillRect/>
          </a:stretch>
        </p:blipFill>
        <p:spPr>
          <a:xfrm>
            <a:off x="6096008" y="10"/>
            <a:ext cx="6095999" cy="5279933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4FAA5DCB-E796-5631-BEDF-C3538DF18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5186489"/>
            <a:ext cx="12192000" cy="123364"/>
            <a:chOff x="1" y="6737460"/>
            <a:chExt cx="12192000" cy="123364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D0E53FB-E9D7-2C90-1C0C-D8E0FA5DB8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1AE1BA7-C690-2F30-65D6-3759194F2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942C8B-9559-4624-3D21-470F125E0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DD21D0E-AD0D-442B-9D62-0D961BF2A8E3}" type="slidenum">
              <a:rPr lang="en-US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20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1" name="Imagem 5">
            <a:extLst>
              <a:ext uri="{FF2B5EF4-FFF2-40B4-BE49-F238E27FC236}">
                <a16:creationId xmlns:a16="http://schemas.microsoft.com/office/drawing/2014/main" id="{1B144780-E72D-76D0-9D7F-57D5FC17DE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7964" y="5910695"/>
            <a:ext cx="843756" cy="820287"/>
          </a:xfrm>
          <a:prstGeom prst="rect">
            <a:avLst/>
          </a:prstGeom>
        </p:spPr>
      </p:pic>
      <p:pic>
        <p:nvPicPr>
          <p:cNvPr id="13" name="Imagem 7">
            <a:extLst>
              <a:ext uri="{FF2B5EF4-FFF2-40B4-BE49-F238E27FC236}">
                <a16:creationId xmlns:a16="http://schemas.microsoft.com/office/drawing/2014/main" id="{B632D771-1458-3DC2-1584-0FFDA56F50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1864" y="6082882"/>
            <a:ext cx="1456078" cy="485359"/>
          </a:xfrm>
          <a:prstGeom prst="rect">
            <a:avLst/>
          </a:prstGeom>
        </p:spPr>
      </p:pic>
      <p:pic>
        <p:nvPicPr>
          <p:cNvPr id="15" name="Imagem 9">
            <a:extLst>
              <a:ext uri="{FF2B5EF4-FFF2-40B4-BE49-F238E27FC236}">
                <a16:creationId xmlns:a16="http://schemas.microsoft.com/office/drawing/2014/main" id="{B3F324A3-0D6F-4927-21A8-26A3FF1B4D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6882" y="5905702"/>
            <a:ext cx="820286" cy="820286"/>
          </a:xfrm>
          <a:prstGeom prst="rect">
            <a:avLst/>
          </a:prstGeom>
        </p:spPr>
      </p:pic>
      <p:pic>
        <p:nvPicPr>
          <p:cNvPr id="17" name="Picture 12" descr="FAPESP financiará projetos de pesquisa para o combate ao coronavírus">
            <a:extLst>
              <a:ext uri="{FF2B5EF4-FFF2-40B4-BE49-F238E27FC236}">
                <a16:creationId xmlns:a16="http://schemas.microsoft.com/office/drawing/2014/main" id="{A3B7245B-EC7F-7AE9-E368-6AE9815BF4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4" b="25932"/>
          <a:stretch/>
        </p:blipFill>
        <p:spPr bwMode="auto">
          <a:xfrm>
            <a:off x="7212330" y="5952962"/>
            <a:ext cx="1962653" cy="48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m 4">
            <a:extLst>
              <a:ext uri="{FF2B5EF4-FFF2-40B4-BE49-F238E27FC236}">
                <a16:creationId xmlns:a16="http://schemas.microsoft.com/office/drawing/2014/main" id="{45769674-948B-8B2D-F55A-8B5589EC98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30146" y="5892838"/>
            <a:ext cx="904108" cy="838144"/>
          </a:xfrm>
          <a:prstGeom prst="rect">
            <a:avLst/>
          </a:prstGeom>
        </p:spPr>
      </p:pic>
      <p:pic>
        <p:nvPicPr>
          <p:cNvPr id="46" name="Picture 45" descr="Identidad Jaume I | UJI DIRCOM HOY">
            <a:extLst>
              <a:ext uri="{FF2B5EF4-FFF2-40B4-BE49-F238E27FC236}">
                <a16:creationId xmlns:a16="http://schemas.microsoft.com/office/drawing/2014/main" id="{5ECBFFBC-4DD3-33DB-05E9-68D6830217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43104" y="5924770"/>
            <a:ext cx="839698" cy="835432"/>
          </a:xfrm>
          <a:prstGeom prst="rect">
            <a:avLst/>
          </a:prstGeom>
        </p:spPr>
      </p:pic>
      <p:sp>
        <p:nvSpPr>
          <p:cNvPr id="50" name="CaixaDeTexto 5">
            <a:extLst>
              <a:ext uri="{FF2B5EF4-FFF2-40B4-BE49-F238E27FC236}">
                <a16:creationId xmlns:a16="http://schemas.microsoft.com/office/drawing/2014/main" id="{364DB0BB-98E1-6B09-231D-95DCAA9BA742}"/>
              </a:ext>
            </a:extLst>
          </p:cNvPr>
          <p:cNvSpPr txBox="1"/>
          <p:nvPr/>
        </p:nvSpPr>
        <p:spPr>
          <a:xfrm>
            <a:off x="7151453" y="6356350"/>
            <a:ext cx="4746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/>
              <a:t>grants</a:t>
            </a:r>
            <a:r>
              <a:rPr lang="pt-BR" sz="1400" dirty="0"/>
              <a:t> #2024/03388-4</a:t>
            </a:r>
          </a:p>
          <a:p>
            <a:r>
              <a:rPr lang="pt-BR" sz="1400" dirty="0"/>
              <a:t>               #2025/23707-0</a:t>
            </a:r>
          </a:p>
        </p:txBody>
      </p:sp>
    </p:spTree>
    <p:extLst>
      <p:ext uri="{BB962C8B-B14F-4D97-AF65-F5344CB8AC3E}">
        <p14:creationId xmlns:p14="http://schemas.microsoft.com/office/powerpoint/2010/main" val="2159861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32B06-1317-15CF-5102-EAF3F1DA9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5BCE0D1F-5420-08B6-D82D-BC935F98B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76" y="1738185"/>
            <a:ext cx="5809992" cy="3871296"/>
          </a:xfrm>
          <a:prstGeom prst="rect">
            <a:avLst/>
          </a:prstGeom>
        </p:spPr>
      </p:pic>
      <p:pic>
        <p:nvPicPr>
          <p:cNvPr id="4" name="Picture 3" descr="Nenhuma descrição de foto disponível.">
            <a:extLst>
              <a:ext uri="{FF2B5EF4-FFF2-40B4-BE49-F238E27FC236}">
                <a16:creationId xmlns:a16="http://schemas.microsoft.com/office/drawing/2014/main" id="{CD974A39-D290-0580-B69A-55E76E867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859" y="1738185"/>
            <a:ext cx="5277180" cy="39578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8AF678-E312-43AD-F163-AFBFD4C499B4}"/>
              </a:ext>
            </a:extLst>
          </p:cNvPr>
          <p:cNvSpPr txBox="1"/>
          <p:nvPr/>
        </p:nvSpPr>
        <p:spPr>
          <a:xfrm>
            <a:off x="5947576" y="291635"/>
            <a:ext cx="624442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São Paulo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University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(Unesp) </a:t>
            </a:r>
            <a:b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Institute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Biosciences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Humanities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Exact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Sciences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(IBILCE) – São José do Rio Preto, SP -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Brazil</a:t>
            </a:r>
            <a:endParaRPr lang="en-US" sz="2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4ADE6BD-0998-AD9A-4254-0FCAD7A57985}"/>
              </a:ext>
            </a:extLst>
          </p:cNvPr>
          <p:cNvSpPr txBox="1">
            <a:spLocks/>
          </p:cNvSpPr>
          <p:nvPr/>
        </p:nvSpPr>
        <p:spPr>
          <a:xfrm>
            <a:off x="154388" y="-5162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Academic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Background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5263A9F-4201-9469-50EC-9CBF39ADA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z="1800" smtClean="0"/>
              <a:t>3</a:t>
            </a:fld>
            <a:endParaRPr lang="en-US" sz="1800" dirty="0"/>
          </a:p>
        </p:txBody>
      </p:sp>
      <p:pic>
        <p:nvPicPr>
          <p:cNvPr id="3" name="Imagem 7">
            <a:extLst>
              <a:ext uri="{FF2B5EF4-FFF2-40B4-BE49-F238E27FC236}">
                <a16:creationId xmlns:a16="http://schemas.microsoft.com/office/drawing/2014/main" id="{F4AF890C-4E04-9753-10FE-7961C1792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2034" y="1810389"/>
            <a:ext cx="1553132" cy="51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83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09CD6-873E-7434-7F0F-A51168138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9AC90A20-513A-E38E-AEF3-1D7030197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76" y="1738185"/>
            <a:ext cx="5809992" cy="387129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F1D90BC-863B-EE6F-06DF-1A778C0B1B81}"/>
              </a:ext>
            </a:extLst>
          </p:cNvPr>
          <p:cNvSpPr txBox="1">
            <a:spLocks/>
          </p:cNvSpPr>
          <p:nvPr/>
        </p:nvSpPr>
        <p:spPr>
          <a:xfrm>
            <a:off x="154388" y="-5162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Academic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Background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C50B027-B1EC-96B4-C9F7-8140DEE05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z="1800" smtClean="0"/>
              <a:t>4</a:t>
            </a:fld>
            <a:endParaRPr lang="en-US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71EA972-B899-1EFC-946F-C2F3946C6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545" y="2234520"/>
            <a:ext cx="2592125" cy="25921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257BE30-3383-B596-52F0-B97679B57EF9}"/>
              </a:ext>
            </a:extLst>
          </p:cNvPr>
          <p:cNvSpPr txBox="1"/>
          <p:nvPr/>
        </p:nvSpPr>
        <p:spPr>
          <a:xfrm>
            <a:off x="6448506" y="782789"/>
            <a:ext cx="551820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Laboratory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Materials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Sustainability (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LabMatSus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led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Prof. Dr. Diogo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Paschoalini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Volanti</a:t>
            </a:r>
            <a:endParaRPr lang="en-US" sz="2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m 7">
            <a:extLst>
              <a:ext uri="{FF2B5EF4-FFF2-40B4-BE49-F238E27FC236}">
                <a16:creationId xmlns:a16="http://schemas.microsoft.com/office/drawing/2014/main" id="{54C35542-1D55-CC8E-B6E0-8CD30A429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2034" y="1810389"/>
            <a:ext cx="1553132" cy="51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5313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139D2-8988-60D2-A614-E9C83139E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2159B7B-13E2-8863-D46D-4D082430A8FA}"/>
              </a:ext>
            </a:extLst>
          </p:cNvPr>
          <p:cNvSpPr txBox="1">
            <a:spLocks/>
          </p:cNvSpPr>
          <p:nvPr/>
        </p:nvSpPr>
        <p:spPr>
          <a:xfrm>
            <a:off x="154388" y="-5162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Academic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Background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B984F82-192C-CA3A-3964-D53AC9549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z="1800" smtClean="0"/>
              <a:t>5</a:t>
            </a:fld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7F8B5B-A1E4-2971-AB07-88E5DA8BD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6100"/>
            <a:ext cx="6257925" cy="41719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13062BC-82A8-6389-E2D5-DFAAC92F4299}"/>
              </a:ext>
            </a:extLst>
          </p:cNvPr>
          <p:cNvSpPr/>
          <p:nvPr/>
        </p:nvSpPr>
        <p:spPr>
          <a:xfrm>
            <a:off x="0" y="4927600"/>
            <a:ext cx="1485900" cy="673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Bandeira espanha Imagens – Download Grátis no Magnific ...">
            <a:extLst>
              <a:ext uri="{FF2B5EF4-FFF2-40B4-BE49-F238E27FC236}">
                <a16:creationId xmlns:a16="http://schemas.microsoft.com/office/drawing/2014/main" id="{3AFDB929-33D6-849D-49C8-AE509E439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159" y="1563611"/>
            <a:ext cx="720007" cy="5049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707CD68-5610-659F-E7D4-21D24FF7F628}"/>
              </a:ext>
            </a:extLst>
          </p:cNvPr>
          <p:cNvSpPr/>
          <p:nvPr/>
        </p:nvSpPr>
        <p:spPr>
          <a:xfrm>
            <a:off x="8134350" y="2882900"/>
            <a:ext cx="1990742" cy="22386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Theoretical and Computational Chemistry">
            <a:extLst>
              <a:ext uri="{FF2B5EF4-FFF2-40B4-BE49-F238E27FC236}">
                <a16:creationId xmlns:a16="http://schemas.microsoft.com/office/drawing/2014/main" id="{3098195D-D857-A6A0-D659-8C4628542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5771" y="2494528"/>
            <a:ext cx="2247900" cy="29972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520E30E-6A6B-E861-922E-8AADE00998E3}"/>
              </a:ext>
            </a:extLst>
          </p:cNvPr>
          <p:cNvSpPr txBox="1"/>
          <p:nvPr/>
        </p:nvSpPr>
        <p:spPr>
          <a:xfrm>
            <a:off x="6385006" y="1603651"/>
            <a:ext cx="580699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Theoretical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Computational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Chemistry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(QTC), led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Prof. Dr. Juan Manuel Andrés </a:t>
            </a:r>
            <a:r>
              <a:rPr lang="pt-BR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Bort</a:t>
            </a:r>
            <a:endParaRPr lang="en-US" sz="2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Identidad Jaume I | UJI DIRCOM HOY">
            <a:extLst>
              <a:ext uri="{FF2B5EF4-FFF2-40B4-BE49-F238E27FC236}">
                <a16:creationId xmlns:a16="http://schemas.microsoft.com/office/drawing/2014/main" id="{1B4400E8-D339-AD86-0A96-AD487C43E8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4739" y="1497214"/>
            <a:ext cx="799915" cy="7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017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AD76F-EB39-7A28-237F-4F4115F3B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F6AE19-4891-82FF-9C5F-D1D99D3D55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940"/>
          <a:stretch>
            <a:fillRect/>
          </a:stretch>
        </p:blipFill>
        <p:spPr>
          <a:xfrm>
            <a:off x="7099604" y="1233168"/>
            <a:ext cx="3714539" cy="11832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9984D5-87AC-026D-96A9-110F8C758276}"/>
              </a:ext>
            </a:extLst>
          </p:cNvPr>
          <p:cNvSpPr txBox="1"/>
          <p:nvPr/>
        </p:nvSpPr>
        <p:spPr>
          <a:xfrm>
            <a:off x="217998" y="2501648"/>
            <a:ext cx="55307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[1] Gustavo S.M. Santos, Bruna S. de Sá, Tarcísio M. Perfecto, Diogo P. Volanti,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MOF-derived Co</a:t>
            </a:r>
            <a:r>
              <a:rPr lang="en-US" sz="2000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000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-ZnO heterostructure for 3-methyl-1-butanol detection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Sensors and Actuators B: Chemical, Volume 408, 2024, 135533, ISSN 0925 4005, https://doi.org/10.1016/j.snb.2024.135533.</a:t>
            </a:r>
          </a:p>
          <a:p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07D730-959B-EB93-0429-1F9B2B14C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896" y="2501648"/>
            <a:ext cx="6193295" cy="245996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0EAA335-1884-FACB-8A94-552884791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88" y="-51621"/>
            <a:ext cx="10515600" cy="1325563"/>
          </a:xfrm>
        </p:spPr>
        <p:txBody>
          <a:bodyPr/>
          <a:lstStyle/>
          <a:p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Published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C53435-5003-5F9C-AF68-785E943F4B21}"/>
              </a:ext>
            </a:extLst>
          </p:cNvPr>
          <p:cNvSpPr txBox="1"/>
          <p:nvPr/>
        </p:nvSpPr>
        <p:spPr>
          <a:xfrm>
            <a:off x="7779576" y="5006603"/>
            <a:ext cx="360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Source</a:t>
            </a:r>
            <a:r>
              <a:rPr lang="pt-BR" dirty="0"/>
              <a:t>: Santos </a:t>
            </a:r>
            <a:r>
              <a:rPr lang="pt-BR" i="1" dirty="0"/>
              <a:t>et al</a:t>
            </a:r>
            <a:r>
              <a:rPr lang="pt-BR" dirty="0"/>
              <a:t>. 2024 [1]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61A361C-3323-B88C-88CA-BBE57CC21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z="1800" smtClean="0"/>
              <a:t>6</a:t>
            </a:fld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01674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9905E-6491-879D-0702-EEBEFA3AB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13B74D2-8856-8CC7-8CE6-4AD1834FE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303" y="0"/>
            <a:ext cx="54864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FB3B59-FF5B-512A-49B8-5F0D8126B365}"/>
              </a:ext>
            </a:extLst>
          </p:cNvPr>
          <p:cNvSpPr txBox="1"/>
          <p:nvPr/>
        </p:nvSpPr>
        <p:spPr>
          <a:xfrm>
            <a:off x="365213" y="1916654"/>
            <a:ext cx="55307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[2] Gustavo Sanghikian Marques dos Santos, Reinaldo dos Santos Theodoro, Gabriela Oliveira Gera, Tarcísio Micheli Perfecto, and Diogo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Paschoalini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Volanti.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Ethyl Acetate Detection Using Mixed-Phase In</a:t>
            </a:r>
            <a:r>
              <a:rPr lang="en-US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Nanorods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ACS Applied Nano Materials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(22), 11458-11469 DOI: 10.1021/acsanm.5c01487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C47696-4D27-3DC2-160E-14E8630E1D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038" y="4157125"/>
            <a:ext cx="4006668" cy="2162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240F0A-3C63-42A3-F50C-C0AA11C1088A}"/>
              </a:ext>
            </a:extLst>
          </p:cNvPr>
          <p:cNvSpPr txBox="1"/>
          <p:nvPr/>
        </p:nvSpPr>
        <p:spPr>
          <a:xfrm>
            <a:off x="1375208" y="6374647"/>
            <a:ext cx="45677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Santos et al., </a:t>
            </a:r>
            <a:r>
              <a:rPr lang="en-US" sz="1400" b="1" dirty="0"/>
              <a:t>ACS Applied Nano Materials</a:t>
            </a:r>
            <a:r>
              <a:rPr lang="en-US" sz="1400" dirty="0"/>
              <a:t>, 2025.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9C7828A-9188-0A14-E89B-A1EA25332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z="1800" smtClean="0"/>
              <a:t>7</a:t>
            </a:fld>
            <a:endParaRPr lang="en-US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89F0875-3610-F1B8-F46A-77310CAE5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88" y="-51621"/>
            <a:ext cx="10515600" cy="1325563"/>
          </a:xfrm>
        </p:spPr>
        <p:txBody>
          <a:bodyPr/>
          <a:lstStyle/>
          <a:p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Published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50DE50-D741-D19F-3817-F2A535333D6F}"/>
              </a:ext>
            </a:extLst>
          </p:cNvPr>
          <p:cNvSpPr/>
          <p:nvPr/>
        </p:nvSpPr>
        <p:spPr>
          <a:xfrm>
            <a:off x="8996714" y="2884349"/>
            <a:ext cx="2943989" cy="3547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FC312C-50B6-FFDF-93B2-87F90400D8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9962" y="2805176"/>
            <a:ext cx="2731573" cy="36324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741318-4163-8081-188E-4D82C31BCCF6}"/>
              </a:ext>
            </a:extLst>
          </p:cNvPr>
          <p:cNvSpPr txBox="1"/>
          <p:nvPr/>
        </p:nvSpPr>
        <p:spPr>
          <a:xfrm>
            <a:off x="251297" y="1129145"/>
            <a:ext cx="60225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Front Cover feature in ACS Applied Nano </a:t>
            </a:r>
            <a:r>
              <a:rPr lang="pt-BR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Materials</a:t>
            </a:r>
            <a:endParaRPr lang="pt-B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June</a:t>
            </a: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6, 2025 – Vol. 8, N. 22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090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F5E60-DC50-A7CE-A222-0903DD8D4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A85EC6-F429-7012-7595-62FE21254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964" y="2190115"/>
            <a:ext cx="6929276" cy="37394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BC5BFC-D8D8-08EA-344B-0C3AD49CF519}"/>
              </a:ext>
            </a:extLst>
          </p:cNvPr>
          <p:cNvSpPr txBox="1"/>
          <p:nvPr/>
        </p:nvSpPr>
        <p:spPr>
          <a:xfrm>
            <a:off x="2061302" y="1576562"/>
            <a:ext cx="79827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Ethyl Acetate Detection Using Mixed-Phase In</a:t>
            </a:r>
            <a:r>
              <a:rPr lang="en-US" sz="2400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400" b="1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Nanorods</a:t>
            </a:r>
            <a:endParaRPr lang="en-US" sz="2400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2F7F25FB-E381-3E42-32F6-431A3812A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21D0E-AD0D-442B-9D62-0D961BF2A8E3}" type="slidenum">
              <a:rPr lang="en-US" sz="1800" smtClean="0"/>
              <a:t>8</a:t>
            </a:fld>
            <a:endParaRPr lang="en-US" sz="18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83DE091-16D1-CDBF-F9A7-84B23EFAD5F2}"/>
              </a:ext>
            </a:extLst>
          </p:cNvPr>
          <p:cNvSpPr/>
          <p:nvPr/>
        </p:nvSpPr>
        <p:spPr>
          <a:xfrm>
            <a:off x="10669988" y="4991100"/>
            <a:ext cx="683812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6237758-8AB3-EF5C-D2EB-51C6E7C17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88" y="-51621"/>
            <a:ext cx="10515600" cy="1325563"/>
          </a:xfrm>
        </p:spPr>
        <p:txBody>
          <a:bodyPr/>
          <a:lstStyle/>
          <a:p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Published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8830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E2F00-2B6D-CCB4-04D2-77AA8F93D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30C265C2-C11F-3907-10C1-A7E9E3E1276B}"/>
              </a:ext>
            </a:extLst>
          </p:cNvPr>
          <p:cNvSpPr/>
          <p:nvPr/>
        </p:nvSpPr>
        <p:spPr>
          <a:xfrm>
            <a:off x="328723" y="1954848"/>
            <a:ext cx="4399919" cy="3694059"/>
          </a:xfrm>
          <a:prstGeom prst="roundRect">
            <a:avLst/>
          </a:prstGeom>
          <a:noFill/>
          <a:ln w="38100" cap="rnd" cmpd="sng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314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BBDEBF7-3192-AFB4-27CF-790A1B64724F}"/>
              </a:ext>
            </a:extLst>
          </p:cNvPr>
          <p:cNvSpPr txBox="1"/>
          <p:nvPr/>
        </p:nvSpPr>
        <p:spPr>
          <a:xfrm>
            <a:off x="1425160" y="1990164"/>
            <a:ext cx="5016114" cy="499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45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Indium</a:t>
            </a:r>
            <a:r>
              <a:rPr lang="pt-BR" sz="26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(III) oxide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4A4362F-DE35-FE58-7E80-38CB18EB0266}"/>
              </a:ext>
            </a:extLst>
          </p:cNvPr>
          <p:cNvSpPr txBox="1"/>
          <p:nvPr/>
        </p:nvSpPr>
        <p:spPr>
          <a:xfrm>
            <a:off x="4879813" y="1162051"/>
            <a:ext cx="6983464" cy="5210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6172" indent="-236172" algn="just">
              <a:lnSpc>
                <a:spcPct val="150000"/>
              </a:lnSpc>
              <a:buFontTx/>
              <a:buChar char="-"/>
            </a:pPr>
            <a:r>
              <a:rPr lang="pt-BR" sz="2314" dirty="0" err="1"/>
              <a:t>Indium</a:t>
            </a:r>
            <a:r>
              <a:rPr lang="pt-BR" sz="2314" dirty="0"/>
              <a:t>(III) oxide </a:t>
            </a:r>
            <a:r>
              <a:rPr lang="pt-BR" sz="2314" dirty="0" err="1"/>
              <a:t>is</a:t>
            </a:r>
            <a:r>
              <a:rPr lang="pt-BR" sz="2314" dirty="0"/>
              <a:t> </a:t>
            </a:r>
            <a:r>
              <a:rPr lang="pt-BR" sz="2314" dirty="0" err="1"/>
              <a:t>an</a:t>
            </a:r>
            <a:r>
              <a:rPr lang="pt-BR" sz="2314" dirty="0"/>
              <a:t> </a:t>
            </a:r>
            <a:r>
              <a:rPr lang="pt-BR" sz="2314" b="1" i="1" dirty="0"/>
              <a:t>n</a:t>
            </a:r>
            <a:r>
              <a:rPr lang="pt-BR" sz="2314" b="1" dirty="0"/>
              <a:t>-</a:t>
            </a:r>
            <a:r>
              <a:rPr lang="pt-BR" sz="2314" b="1" dirty="0" err="1"/>
              <a:t>type</a:t>
            </a:r>
            <a:r>
              <a:rPr lang="pt-BR" sz="2314" b="1" dirty="0"/>
              <a:t> SMO</a:t>
            </a:r>
            <a:r>
              <a:rPr lang="pt-BR" sz="2314" dirty="0"/>
              <a:t> </a:t>
            </a:r>
            <a:r>
              <a:rPr lang="pt-BR" sz="2314" dirty="0" err="1"/>
              <a:t>with</a:t>
            </a:r>
            <a:r>
              <a:rPr lang="pt-BR" sz="2314" dirty="0"/>
              <a:t> a high band gap, </a:t>
            </a:r>
            <a:r>
              <a:rPr lang="pt-BR" sz="2314" dirty="0" err="1"/>
              <a:t>excellent</a:t>
            </a:r>
            <a:r>
              <a:rPr lang="pt-BR" sz="2314" dirty="0"/>
              <a:t> </a:t>
            </a:r>
            <a:r>
              <a:rPr lang="pt-BR" sz="2314" dirty="0" err="1"/>
              <a:t>electrical</a:t>
            </a:r>
            <a:r>
              <a:rPr lang="pt-BR" sz="2314" dirty="0"/>
              <a:t> </a:t>
            </a:r>
            <a:r>
              <a:rPr lang="pt-BR" sz="2314" dirty="0" err="1"/>
              <a:t>conductivity</a:t>
            </a:r>
            <a:r>
              <a:rPr lang="pt-BR" sz="2314" dirty="0"/>
              <a:t>, </a:t>
            </a:r>
            <a:r>
              <a:rPr lang="pt-BR" sz="2314" dirty="0" err="1"/>
              <a:t>and</a:t>
            </a:r>
            <a:r>
              <a:rPr lang="pt-BR" sz="2314" dirty="0"/>
              <a:t> </a:t>
            </a:r>
            <a:r>
              <a:rPr lang="pt-BR" sz="2314" dirty="0" err="1"/>
              <a:t>strong</a:t>
            </a:r>
            <a:r>
              <a:rPr lang="pt-BR" sz="2314" dirty="0"/>
              <a:t> </a:t>
            </a:r>
            <a:r>
              <a:rPr lang="pt-BR" sz="2314" dirty="0" err="1"/>
              <a:t>adsorption</a:t>
            </a:r>
            <a:r>
              <a:rPr lang="pt-BR" sz="2314" dirty="0"/>
              <a:t> </a:t>
            </a:r>
            <a:r>
              <a:rPr lang="pt-BR" sz="2314" dirty="0" err="1"/>
              <a:t>of</a:t>
            </a:r>
            <a:r>
              <a:rPr lang="pt-BR" sz="2314" dirty="0"/>
              <a:t> </a:t>
            </a:r>
            <a:r>
              <a:rPr lang="pt-BR" sz="2314" dirty="0" err="1"/>
              <a:t>gaseous</a:t>
            </a:r>
            <a:r>
              <a:rPr lang="pt-BR" sz="2314" dirty="0"/>
              <a:t> </a:t>
            </a:r>
            <a:r>
              <a:rPr lang="pt-BR" sz="2314" dirty="0" err="1"/>
              <a:t>molecules</a:t>
            </a:r>
            <a:r>
              <a:rPr lang="pt-BR" sz="2314" dirty="0"/>
              <a:t>;</a:t>
            </a:r>
          </a:p>
          <a:p>
            <a:pPr marL="236172" indent="-236172" algn="just">
              <a:lnSpc>
                <a:spcPct val="150000"/>
              </a:lnSpc>
              <a:buFontTx/>
              <a:buChar char="-"/>
            </a:pPr>
            <a:r>
              <a:rPr lang="pt-BR" sz="2314" dirty="0"/>
              <a:t>It </a:t>
            </a:r>
            <a:r>
              <a:rPr lang="pt-BR" sz="2314" dirty="0" err="1"/>
              <a:t>is</a:t>
            </a:r>
            <a:r>
              <a:rPr lang="pt-BR" sz="2314" dirty="0"/>
              <a:t> </a:t>
            </a:r>
            <a:r>
              <a:rPr lang="pt-BR" sz="2314" dirty="0" err="1"/>
              <a:t>widely</a:t>
            </a:r>
            <a:r>
              <a:rPr lang="pt-BR" sz="2314" dirty="0"/>
              <a:t> </a:t>
            </a:r>
            <a:r>
              <a:rPr lang="pt-BR" sz="2314" dirty="0" err="1"/>
              <a:t>employed</a:t>
            </a:r>
            <a:r>
              <a:rPr lang="pt-BR" sz="2314" dirty="0"/>
              <a:t> in </a:t>
            </a:r>
            <a:r>
              <a:rPr lang="pt-BR" sz="2314" dirty="0" err="1"/>
              <a:t>liquid</a:t>
            </a:r>
            <a:r>
              <a:rPr lang="pt-BR" sz="2314" dirty="0"/>
              <a:t> </a:t>
            </a:r>
            <a:r>
              <a:rPr lang="pt-BR" sz="2314" dirty="0" err="1"/>
              <a:t>crystal</a:t>
            </a:r>
            <a:r>
              <a:rPr lang="pt-BR" sz="2314" dirty="0"/>
              <a:t> devices, solar </a:t>
            </a:r>
            <a:r>
              <a:rPr lang="pt-BR" sz="2314" dirty="0" err="1"/>
              <a:t>cells</a:t>
            </a:r>
            <a:r>
              <a:rPr lang="pt-BR" sz="2314" dirty="0"/>
              <a:t>, </a:t>
            </a:r>
            <a:r>
              <a:rPr lang="pt-BR" sz="2314" dirty="0" err="1"/>
              <a:t>and</a:t>
            </a:r>
            <a:r>
              <a:rPr lang="pt-BR" sz="2314" dirty="0"/>
              <a:t> </a:t>
            </a:r>
            <a:r>
              <a:rPr lang="pt-BR" sz="2314" b="1" dirty="0" err="1"/>
              <a:t>gas</a:t>
            </a:r>
            <a:r>
              <a:rPr lang="pt-BR" sz="2314" b="1" dirty="0"/>
              <a:t> </a:t>
            </a:r>
            <a:r>
              <a:rPr lang="pt-BR" sz="2314" b="1" dirty="0" err="1"/>
              <a:t>sensors</a:t>
            </a:r>
            <a:r>
              <a:rPr lang="pt-BR" sz="2314" dirty="0"/>
              <a:t>;</a:t>
            </a:r>
          </a:p>
          <a:p>
            <a:pPr marL="236172" indent="-236172" algn="just">
              <a:lnSpc>
                <a:spcPct val="150000"/>
              </a:lnSpc>
              <a:buFontTx/>
              <a:buChar char="-"/>
            </a:pPr>
            <a:r>
              <a:rPr lang="pt-BR" sz="2314" dirty="0"/>
              <a:t>The </a:t>
            </a:r>
            <a:r>
              <a:rPr lang="pt-BR" sz="2314" dirty="0" err="1"/>
              <a:t>stable</a:t>
            </a:r>
            <a:r>
              <a:rPr lang="pt-BR" sz="2314" dirty="0"/>
              <a:t> </a:t>
            </a:r>
            <a:r>
              <a:rPr lang="pt-BR" sz="2314" dirty="0" err="1"/>
              <a:t>crystal</a:t>
            </a:r>
            <a:r>
              <a:rPr lang="pt-BR" sz="2314" dirty="0"/>
              <a:t> </a:t>
            </a:r>
            <a:r>
              <a:rPr lang="pt-BR" sz="2314" dirty="0" err="1"/>
              <a:t>phase</a:t>
            </a:r>
            <a:r>
              <a:rPr lang="pt-BR" sz="2314" dirty="0"/>
              <a:t> </a:t>
            </a:r>
            <a:r>
              <a:rPr lang="pt-BR" sz="2314" dirty="0" err="1"/>
              <a:t>is</a:t>
            </a:r>
            <a:r>
              <a:rPr lang="pt-BR" sz="2314" dirty="0"/>
              <a:t> </a:t>
            </a:r>
            <a:r>
              <a:rPr lang="pt-BR" sz="2314" dirty="0" err="1"/>
              <a:t>the</a:t>
            </a:r>
            <a:r>
              <a:rPr lang="pt-BR" sz="2314" dirty="0"/>
              <a:t> </a:t>
            </a:r>
            <a:r>
              <a:rPr lang="pt-BR" sz="2314" b="1" dirty="0" err="1"/>
              <a:t>cubic</a:t>
            </a:r>
            <a:r>
              <a:rPr lang="pt-BR" sz="2314" b="1" dirty="0"/>
              <a:t> </a:t>
            </a:r>
            <a:r>
              <a:rPr lang="pt-BR" sz="2314" b="1" dirty="0" err="1"/>
              <a:t>bixbyite-type</a:t>
            </a:r>
            <a:r>
              <a:rPr lang="pt-BR" sz="2314" b="1" dirty="0"/>
              <a:t> </a:t>
            </a:r>
            <a:r>
              <a:rPr lang="pt-BR" sz="2314" dirty="0"/>
              <a:t>(</a:t>
            </a:r>
            <a:r>
              <a:rPr lang="pt-BR" sz="2314" b="1" dirty="0" err="1"/>
              <a:t>bcc</a:t>
            </a:r>
            <a:r>
              <a:rPr lang="pt-BR" sz="2314" b="1" dirty="0"/>
              <a:t>-</a:t>
            </a:r>
            <a:r>
              <a:rPr lang="en-GB" sz="2314" b="1" dirty="0"/>
              <a:t>In</a:t>
            </a:r>
            <a:r>
              <a:rPr lang="en-GB" sz="2314" b="1" baseline="-25000" dirty="0"/>
              <a:t>2</a:t>
            </a:r>
            <a:r>
              <a:rPr lang="en-GB" sz="2314" b="1" dirty="0"/>
              <a:t>O</a:t>
            </a:r>
            <a:r>
              <a:rPr lang="en-GB" sz="2314" b="1" baseline="-25000" dirty="0"/>
              <a:t>3 </a:t>
            </a:r>
            <a:r>
              <a:rPr lang="pt-BR" sz="2314" b="1" dirty="0"/>
              <a:t>, E</a:t>
            </a:r>
            <a:r>
              <a:rPr lang="en-GB" sz="2314" b="1" baseline="-25000" dirty="0"/>
              <a:t>g </a:t>
            </a:r>
            <a:r>
              <a:rPr lang="pt-BR" sz="2314" b="1" dirty="0"/>
              <a:t>= 2.93 ± 0.15 </a:t>
            </a:r>
            <a:r>
              <a:rPr lang="pt-BR" sz="2314" b="1" dirty="0" err="1"/>
              <a:t>eV</a:t>
            </a:r>
            <a:r>
              <a:rPr lang="pt-BR" sz="2314" dirty="0"/>
              <a:t>), </a:t>
            </a:r>
            <a:r>
              <a:rPr lang="pt-BR" sz="2314" dirty="0" err="1"/>
              <a:t>while</a:t>
            </a:r>
            <a:r>
              <a:rPr lang="pt-BR" sz="2314" dirty="0"/>
              <a:t> </a:t>
            </a:r>
            <a:r>
              <a:rPr lang="pt-BR" sz="2314" dirty="0" err="1"/>
              <a:t>the</a:t>
            </a:r>
            <a:r>
              <a:rPr lang="pt-BR" sz="2314" dirty="0"/>
              <a:t> </a:t>
            </a:r>
            <a:r>
              <a:rPr lang="pt-BR" sz="2314" dirty="0" err="1"/>
              <a:t>metastable</a:t>
            </a:r>
            <a:r>
              <a:rPr lang="pt-BR" sz="2314" dirty="0"/>
              <a:t> </a:t>
            </a:r>
            <a:r>
              <a:rPr lang="pt-BR" sz="2314" dirty="0" err="1"/>
              <a:t>is</a:t>
            </a:r>
            <a:r>
              <a:rPr lang="pt-BR" sz="2314" dirty="0"/>
              <a:t> </a:t>
            </a:r>
            <a:r>
              <a:rPr lang="pt-BR" sz="2314" dirty="0" err="1"/>
              <a:t>the</a:t>
            </a:r>
            <a:r>
              <a:rPr lang="pt-BR" sz="2314" dirty="0"/>
              <a:t> </a:t>
            </a:r>
            <a:r>
              <a:rPr lang="pt-BR" sz="2314" b="1" dirty="0" err="1"/>
              <a:t>rhombohedral</a:t>
            </a:r>
            <a:r>
              <a:rPr lang="pt-BR" sz="2314" b="1" dirty="0"/>
              <a:t> corundum-</a:t>
            </a:r>
            <a:r>
              <a:rPr lang="pt-BR" sz="2314" b="1" dirty="0" err="1"/>
              <a:t>type</a:t>
            </a:r>
            <a:r>
              <a:rPr lang="pt-BR" sz="2314" dirty="0"/>
              <a:t> (</a:t>
            </a:r>
            <a:r>
              <a:rPr lang="pt-BR" sz="2314" b="1" dirty="0" err="1"/>
              <a:t>rh</a:t>
            </a:r>
            <a:r>
              <a:rPr lang="pt-BR" sz="2314" b="1" dirty="0"/>
              <a:t>-</a:t>
            </a:r>
            <a:r>
              <a:rPr lang="en-GB" sz="2314" b="1" dirty="0"/>
              <a:t>In</a:t>
            </a:r>
            <a:r>
              <a:rPr lang="en-GB" sz="2314" b="1" baseline="-25000" dirty="0"/>
              <a:t>2</a:t>
            </a:r>
            <a:r>
              <a:rPr lang="en-GB" sz="2314" b="1" dirty="0"/>
              <a:t>O</a:t>
            </a:r>
            <a:r>
              <a:rPr lang="en-GB" sz="2314" b="1" baseline="-25000" dirty="0"/>
              <a:t>3 </a:t>
            </a:r>
            <a:r>
              <a:rPr lang="pt-BR" sz="2314" b="1" dirty="0"/>
              <a:t>, E</a:t>
            </a:r>
            <a:r>
              <a:rPr lang="en-GB" sz="2314" b="1" baseline="-25000" dirty="0"/>
              <a:t>g </a:t>
            </a:r>
            <a:r>
              <a:rPr lang="pt-BR" sz="2314" b="1" dirty="0"/>
              <a:t>= 3.02 ± 0.15 </a:t>
            </a:r>
            <a:r>
              <a:rPr lang="pt-BR" sz="2314" b="1" dirty="0" err="1"/>
              <a:t>eV</a:t>
            </a:r>
            <a:r>
              <a:rPr lang="pt-BR" sz="2314" dirty="0"/>
              <a:t>) (</a:t>
            </a:r>
            <a:r>
              <a:rPr lang="pt-BR" sz="2314" dirty="0">
                <a:latin typeface="Arial" panose="020B0604020202020204" pitchFamily="34" charset="0"/>
              </a:rPr>
              <a:t>Li </a:t>
            </a:r>
            <a:r>
              <a:rPr lang="pt-BR" sz="2314" i="1" dirty="0">
                <a:latin typeface="Arial" panose="020B0604020202020204" pitchFamily="34" charset="0"/>
              </a:rPr>
              <a:t>et al</a:t>
            </a:r>
            <a:r>
              <a:rPr lang="pt-BR" sz="2314" dirty="0">
                <a:latin typeface="Arial" panose="020B0604020202020204" pitchFamily="34" charset="0"/>
              </a:rPr>
              <a:t>., 2014).</a:t>
            </a:r>
            <a:endParaRPr lang="pt-BR" sz="2314" dirty="0"/>
          </a:p>
          <a:p>
            <a:pPr marL="236172" indent="-236172" algn="just">
              <a:lnSpc>
                <a:spcPct val="150000"/>
              </a:lnSpc>
              <a:buFontTx/>
              <a:buChar char="-"/>
            </a:pPr>
            <a:endParaRPr lang="pt-BR" sz="1488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837BF97-A313-8E26-81FE-14B58338992E}"/>
              </a:ext>
            </a:extLst>
          </p:cNvPr>
          <p:cNvSpPr txBox="1"/>
          <p:nvPr/>
        </p:nvSpPr>
        <p:spPr>
          <a:xfrm>
            <a:off x="-34520" y="2879727"/>
            <a:ext cx="3154846" cy="703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984" b="1" dirty="0"/>
              <a:t>cubic bixbyite-type</a:t>
            </a:r>
          </a:p>
          <a:p>
            <a:pPr algn="ctr"/>
            <a:r>
              <a:rPr lang="en-GB" sz="1984" b="1" dirty="0"/>
              <a:t>(bcc-In</a:t>
            </a:r>
            <a:r>
              <a:rPr lang="en-GB" sz="1984" b="1" baseline="-25000" dirty="0"/>
              <a:t>2</a:t>
            </a:r>
            <a:r>
              <a:rPr lang="en-GB" sz="1984" b="1" dirty="0"/>
              <a:t>O</a:t>
            </a:r>
            <a:r>
              <a:rPr lang="en-GB" sz="1984" b="1" baseline="-25000" dirty="0"/>
              <a:t>3</a:t>
            </a:r>
            <a:r>
              <a:rPr lang="en-GB" sz="1984" b="1" dirty="0"/>
              <a:t>)</a:t>
            </a:r>
            <a:endParaRPr lang="pt-BR" sz="1984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2F5DE7A-C86C-26FC-E8F8-391B4A6A4229}"/>
              </a:ext>
            </a:extLst>
          </p:cNvPr>
          <p:cNvSpPr txBox="1"/>
          <p:nvPr/>
        </p:nvSpPr>
        <p:spPr>
          <a:xfrm>
            <a:off x="2088210" y="2764329"/>
            <a:ext cx="3154846" cy="1008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984" b="1" dirty="0"/>
              <a:t>Rhombohedral corundum-type</a:t>
            </a:r>
          </a:p>
          <a:p>
            <a:pPr algn="ctr"/>
            <a:r>
              <a:rPr lang="en-GB" sz="1984" b="1" dirty="0"/>
              <a:t>(rh-In</a:t>
            </a:r>
            <a:r>
              <a:rPr lang="en-GB" sz="1984" b="1" baseline="-25000" dirty="0"/>
              <a:t>2</a:t>
            </a:r>
            <a:r>
              <a:rPr lang="en-GB" sz="1984" b="1" dirty="0"/>
              <a:t>O</a:t>
            </a:r>
            <a:r>
              <a:rPr lang="en-GB" sz="1984" b="1" baseline="-25000" dirty="0"/>
              <a:t>3</a:t>
            </a:r>
            <a:r>
              <a:rPr lang="en-GB" sz="1984" b="1" dirty="0"/>
              <a:t>)</a:t>
            </a:r>
            <a:endParaRPr lang="pt-BR" sz="1984" dirty="0"/>
          </a:p>
        </p:txBody>
      </p:sp>
      <p:pic>
        <p:nvPicPr>
          <p:cNvPr id="6" name="Imagem 5" descr="Bolo de aniversário&#10;&#10;O conteúdo gerado por IA pode estar incorreto.">
            <a:extLst>
              <a:ext uri="{FF2B5EF4-FFF2-40B4-BE49-F238E27FC236}">
                <a16:creationId xmlns:a16="http://schemas.microsoft.com/office/drawing/2014/main" id="{336BB292-5916-3DCB-BF39-F8617E941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93" y="3676354"/>
            <a:ext cx="1654820" cy="1722965"/>
          </a:xfrm>
          <a:prstGeom prst="rect">
            <a:avLst/>
          </a:prstGeom>
        </p:spPr>
      </p:pic>
      <p:pic>
        <p:nvPicPr>
          <p:cNvPr id="11" name="Imagem 10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6C76CDE5-C88A-98AF-67AF-5E95728CC1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757" y="3733695"/>
            <a:ext cx="2055111" cy="1445616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3E28C38A-3D97-642C-816F-BF44AA8178D6}"/>
              </a:ext>
            </a:extLst>
          </p:cNvPr>
          <p:cNvSpPr txBox="1">
            <a:spLocks/>
          </p:cNvSpPr>
          <p:nvPr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D21D0E-AD0D-442B-9D62-0D961BF2A8E3}" type="slidenum">
              <a:rPr lang="en-US" sz="1800" smtClean="0"/>
              <a:pPr/>
              <a:t>9</a:t>
            </a:fld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F70837-4882-8F95-1C04-AC1E6DE89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88" y="-51621"/>
            <a:ext cx="10515600" cy="1325563"/>
          </a:xfrm>
        </p:spPr>
        <p:txBody>
          <a:bodyPr/>
          <a:lstStyle/>
          <a:p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Published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046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2662</TotalTime>
  <Words>906</Words>
  <Application>Microsoft Office PowerPoint</Application>
  <PresentationFormat>Widescreen</PresentationFormat>
  <Paragraphs>135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Cambria Math</vt:lpstr>
      <vt:lpstr>Office Theme</vt:lpstr>
      <vt:lpstr>Theoretical and Experimental Investigation of Ag and Pt-decorated In2O3 Gas Sensors</vt:lpstr>
      <vt:lpstr>Academic Background</vt:lpstr>
      <vt:lpstr>PowerPoint Presentation</vt:lpstr>
      <vt:lpstr>PowerPoint Presentation</vt:lpstr>
      <vt:lpstr>PowerPoint Presentation</vt:lpstr>
      <vt:lpstr>Published Works</vt:lpstr>
      <vt:lpstr>Published Works</vt:lpstr>
      <vt:lpstr>Published Works</vt:lpstr>
      <vt:lpstr>Published Works</vt:lpstr>
      <vt:lpstr>Published Works</vt:lpstr>
      <vt:lpstr>Published Works</vt:lpstr>
      <vt:lpstr>Published Works</vt:lpstr>
      <vt:lpstr>Published Works</vt:lpstr>
      <vt:lpstr>PowerPoint Presentation</vt:lpstr>
      <vt:lpstr>PowerPoint Presentation</vt:lpstr>
      <vt:lpstr>Ongoing Research Activities</vt:lpstr>
      <vt:lpstr>PowerPoint Presentation</vt:lpstr>
      <vt:lpstr>Ongoing Research Activities</vt:lpstr>
      <vt:lpstr>Final Remarks </vt:lpstr>
      <vt:lpstr>Acknowledgments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Gustavo Sanghikian Marques dos Santos</dc:creator>
  <cp:lastModifiedBy>Gustavo Sanghikian Marques dos Santos</cp:lastModifiedBy>
  <cp:revision>121</cp:revision>
  <dcterms:created xsi:type="dcterms:W3CDTF">2026-05-14T07:41:04Z</dcterms:created>
  <dcterms:modified xsi:type="dcterms:W3CDTF">2026-06-22T20:57:28Z</dcterms:modified>
</cp:coreProperties>
</file>