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611" r:id="rId2"/>
    <p:sldId id="614" r:id="rId3"/>
    <p:sldId id="612" r:id="rId4"/>
    <p:sldId id="616" r:id="rId5"/>
    <p:sldId id="615" r:id="rId6"/>
    <p:sldId id="617" r:id="rId7"/>
    <p:sldId id="619" r:id="rId8"/>
  </p:sldIdLst>
  <p:sldSz cx="8640763" cy="6659563"/>
  <p:notesSz cx="7099300" cy="10234613"/>
  <p:defaultTextStyle>
    <a:defPPr>
      <a:defRPr lang="es-ES"/>
    </a:defPPr>
    <a:lvl1pPr marL="0" algn="l" defTabSz="874273" rtl="0" eaLnBrk="1" latinLnBrk="0" hangingPunct="1">
      <a:defRPr sz="1721" kern="1200">
        <a:solidFill>
          <a:schemeClr val="tx1"/>
        </a:solidFill>
        <a:latin typeface="+mn-lt"/>
        <a:ea typeface="+mn-ea"/>
        <a:cs typeface="+mn-cs"/>
      </a:defRPr>
    </a:lvl1pPr>
    <a:lvl2pPr marL="437136" algn="l" defTabSz="874273" rtl="0" eaLnBrk="1" latinLnBrk="0" hangingPunct="1">
      <a:defRPr sz="1721" kern="1200">
        <a:solidFill>
          <a:schemeClr val="tx1"/>
        </a:solidFill>
        <a:latin typeface="+mn-lt"/>
        <a:ea typeface="+mn-ea"/>
        <a:cs typeface="+mn-cs"/>
      </a:defRPr>
    </a:lvl2pPr>
    <a:lvl3pPr marL="874273" algn="l" defTabSz="874273" rtl="0" eaLnBrk="1" latinLnBrk="0" hangingPunct="1">
      <a:defRPr sz="1721" kern="1200">
        <a:solidFill>
          <a:schemeClr val="tx1"/>
        </a:solidFill>
        <a:latin typeface="+mn-lt"/>
        <a:ea typeface="+mn-ea"/>
        <a:cs typeface="+mn-cs"/>
      </a:defRPr>
    </a:lvl3pPr>
    <a:lvl4pPr marL="1311408" algn="l" defTabSz="874273" rtl="0" eaLnBrk="1" latinLnBrk="0" hangingPunct="1">
      <a:defRPr sz="1721" kern="1200">
        <a:solidFill>
          <a:schemeClr val="tx1"/>
        </a:solidFill>
        <a:latin typeface="+mn-lt"/>
        <a:ea typeface="+mn-ea"/>
        <a:cs typeface="+mn-cs"/>
      </a:defRPr>
    </a:lvl4pPr>
    <a:lvl5pPr marL="1748544" algn="l" defTabSz="874273" rtl="0" eaLnBrk="1" latinLnBrk="0" hangingPunct="1">
      <a:defRPr sz="1721" kern="1200">
        <a:solidFill>
          <a:schemeClr val="tx1"/>
        </a:solidFill>
        <a:latin typeface="+mn-lt"/>
        <a:ea typeface="+mn-ea"/>
        <a:cs typeface="+mn-cs"/>
      </a:defRPr>
    </a:lvl5pPr>
    <a:lvl6pPr marL="2185681" algn="l" defTabSz="874273" rtl="0" eaLnBrk="1" latinLnBrk="0" hangingPunct="1">
      <a:defRPr sz="1721" kern="1200">
        <a:solidFill>
          <a:schemeClr val="tx1"/>
        </a:solidFill>
        <a:latin typeface="+mn-lt"/>
        <a:ea typeface="+mn-ea"/>
        <a:cs typeface="+mn-cs"/>
      </a:defRPr>
    </a:lvl6pPr>
    <a:lvl7pPr marL="2622817" algn="l" defTabSz="874273" rtl="0" eaLnBrk="1" latinLnBrk="0" hangingPunct="1">
      <a:defRPr sz="1721" kern="1200">
        <a:solidFill>
          <a:schemeClr val="tx1"/>
        </a:solidFill>
        <a:latin typeface="+mn-lt"/>
        <a:ea typeface="+mn-ea"/>
        <a:cs typeface="+mn-cs"/>
      </a:defRPr>
    </a:lvl7pPr>
    <a:lvl8pPr marL="3059953" algn="l" defTabSz="874273" rtl="0" eaLnBrk="1" latinLnBrk="0" hangingPunct="1">
      <a:defRPr sz="1721" kern="1200">
        <a:solidFill>
          <a:schemeClr val="tx1"/>
        </a:solidFill>
        <a:latin typeface="+mn-lt"/>
        <a:ea typeface="+mn-ea"/>
        <a:cs typeface="+mn-cs"/>
      </a:defRPr>
    </a:lvl8pPr>
    <a:lvl9pPr marL="3497089" algn="l" defTabSz="874273" rtl="0" eaLnBrk="1" latinLnBrk="0" hangingPunct="1">
      <a:defRPr sz="172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8" userDrawn="1">
          <p15:clr>
            <a:srgbClr val="A4A3A4"/>
          </p15:clr>
        </p15:guide>
        <p15:guide id="2" pos="27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varo-PC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ADA"/>
    <a:srgbClr val="4A856C"/>
    <a:srgbClr val="F7FAF8"/>
    <a:srgbClr val="EDF3E2"/>
    <a:srgbClr val="C59DC3"/>
    <a:srgbClr val="008000"/>
    <a:srgbClr val="0101FF"/>
    <a:srgbClr val="E46C0A"/>
    <a:srgbClr val="969696"/>
    <a:srgbClr val="981D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77" autoAdjust="0"/>
    <p:restoredTop sz="86385" autoAdjust="0"/>
  </p:normalViewPr>
  <p:slideViewPr>
    <p:cSldViewPr snapToGrid="0">
      <p:cViewPr varScale="1">
        <p:scale>
          <a:sx n="83" d="100"/>
          <a:sy n="83" d="100"/>
        </p:scale>
        <p:origin x="1788" y="24"/>
      </p:cViewPr>
      <p:guideLst>
        <p:guide orient="horz" pos="2098"/>
        <p:guide pos="2722"/>
      </p:guideLst>
    </p:cSldViewPr>
  </p:slideViewPr>
  <p:outlineViewPr>
    <p:cViewPr>
      <p:scale>
        <a:sx n="100" d="100"/>
        <a:sy n="100" d="100"/>
      </p:scale>
      <p:origin x="0" y="-15558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120" d="100"/>
        <a:sy n="120" d="100"/>
      </p:scale>
      <p:origin x="0" y="822"/>
    </p:cViewPr>
  </p:sorterViewPr>
  <p:notesViewPr>
    <p:cSldViewPr snapToGrid="0">
      <p:cViewPr varScale="1">
        <p:scale>
          <a:sx n="75" d="100"/>
          <a:sy n="75" d="100"/>
        </p:scale>
        <p:origin x="285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75AA17C-4C5C-4C8A-8B3E-FC6012851A3E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F3F008E-C9BB-4ABA-B60A-6C7A1541A93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7860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5694F43-89C5-4A38-9FA9-E47ADA94213F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060450" y="768350"/>
            <a:ext cx="49784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677D65A-0FF4-4C13-904F-EF85CF88D8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24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4273" rtl="0" eaLnBrk="1" latinLnBrk="0" hangingPunct="1">
      <a:defRPr sz="1148" kern="1200">
        <a:solidFill>
          <a:schemeClr val="tx1"/>
        </a:solidFill>
        <a:latin typeface="+mn-lt"/>
        <a:ea typeface="+mn-ea"/>
        <a:cs typeface="+mn-cs"/>
      </a:defRPr>
    </a:lvl1pPr>
    <a:lvl2pPr marL="437136" algn="l" defTabSz="874273" rtl="0" eaLnBrk="1" latinLnBrk="0" hangingPunct="1">
      <a:defRPr sz="1148" kern="1200">
        <a:solidFill>
          <a:schemeClr val="tx1"/>
        </a:solidFill>
        <a:latin typeface="+mn-lt"/>
        <a:ea typeface="+mn-ea"/>
        <a:cs typeface="+mn-cs"/>
      </a:defRPr>
    </a:lvl2pPr>
    <a:lvl3pPr marL="874273" algn="l" defTabSz="874273" rtl="0" eaLnBrk="1" latinLnBrk="0" hangingPunct="1">
      <a:defRPr sz="1148" kern="1200">
        <a:solidFill>
          <a:schemeClr val="tx1"/>
        </a:solidFill>
        <a:latin typeface="+mn-lt"/>
        <a:ea typeface="+mn-ea"/>
        <a:cs typeface="+mn-cs"/>
      </a:defRPr>
    </a:lvl3pPr>
    <a:lvl4pPr marL="1311408" algn="l" defTabSz="874273" rtl="0" eaLnBrk="1" latinLnBrk="0" hangingPunct="1">
      <a:defRPr sz="1148" kern="1200">
        <a:solidFill>
          <a:schemeClr val="tx1"/>
        </a:solidFill>
        <a:latin typeface="+mn-lt"/>
        <a:ea typeface="+mn-ea"/>
        <a:cs typeface="+mn-cs"/>
      </a:defRPr>
    </a:lvl4pPr>
    <a:lvl5pPr marL="1748544" algn="l" defTabSz="874273" rtl="0" eaLnBrk="1" latinLnBrk="0" hangingPunct="1">
      <a:defRPr sz="1148" kern="1200">
        <a:solidFill>
          <a:schemeClr val="tx1"/>
        </a:solidFill>
        <a:latin typeface="+mn-lt"/>
        <a:ea typeface="+mn-ea"/>
        <a:cs typeface="+mn-cs"/>
      </a:defRPr>
    </a:lvl5pPr>
    <a:lvl6pPr marL="2185681" algn="l" defTabSz="874273" rtl="0" eaLnBrk="1" latinLnBrk="0" hangingPunct="1">
      <a:defRPr sz="1148" kern="1200">
        <a:solidFill>
          <a:schemeClr val="tx1"/>
        </a:solidFill>
        <a:latin typeface="+mn-lt"/>
        <a:ea typeface="+mn-ea"/>
        <a:cs typeface="+mn-cs"/>
      </a:defRPr>
    </a:lvl6pPr>
    <a:lvl7pPr marL="2622817" algn="l" defTabSz="874273" rtl="0" eaLnBrk="1" latinLnBrk="0" hangingPunct="1">
      <a:defRPr sz="1148" kern="1200">
        <a:solidFill>
          <a:schemeClr val="tx1"/>
        </a:solidFill>
        <a:latin typeface="+mn-lt"/>
        <a:ea typeface="+mn-ea"/>
        <a:cs typeface="+mn-cs"/>
      </a:defRPr>
    </a:lvl7pPr>
    <a:lvl8pPr marL="3059953" algn="l" defTabSz="874273" rtl="0" eaLnBrk="1" latinLnBrk="0" hangingPunct="1">
      <a:defRPr sz="1148" kern="1200">
        <a:solidFill>
          <a:schemeClr val="tx1"/>
        </a:solidFill>
        <a:latin typeface="+mn-lt"/>
        <a:ea typeface="+mn-ea"/>
        <a:cs typeface="+mn-cs"/>
      </a:defRPr>
    </a:lvl8pPr>
    <a:lvl9pPr marL="3497089" algn="l" defTabSz="874273" rtl="0" eaLnBrk="1" latinLnBrk="0" hangingPunct="1">
      <a:defRPr sz="114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7D65A-0FF4-4C13-904F-EF85CF88D84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26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7D65A-0FF4-4C13-904F-EF85CF88D84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692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7D65A-0FF4-4C13-904F-EF85CF88D84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36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8135D-F2F0-A8AD-4F6B-093670A83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65A028-648D-A7AB-8FFE-92C9E52B00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BFE123-01C4-E715-24A6-A5B97EDFE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1E359-EC1B-46B6-3F47-DCCBBDB64D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7D65A-0FF4-4C13-904F-EF85CF88D84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400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24AE8-527F-D823-9147-E368E817B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8730BA-43E8-AFBF-19B8-339BEDCEFF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DCB5AB-E1B1-854E-F93E-4483EA1CA2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4AADB-482B-6E41-3C27-CF342B333C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7D65A-0FF4-4C13-904F-EF85CF88D84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41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035B4-EA8D-9C76-8ED6-AA80D6150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452E5D-296B-2141-67DE-98AB8554A1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9D8673-74EA-7046-9F1A-92388ED98C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9B32BE-9B26-EF29-0735-8F2C6AA848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7D65A-0FF4-4C13-904F-EF85CF88D84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83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8E97B-3B63-3E4F-1979-AD8DE9593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5987B3-7D9F-BD49-6BE1-91506D4F25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6D49A5-2720-2EA1-A775-934F399BF4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5C1B97-C3FE-6309-EF99-68028EAD1E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7D65A-0FF4-4C13-904F-EF85CF88D84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289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3 CuadroTexto">
            <a:extLst>
              <a:ext uri="{FF2B5EF4-FFF2-40B4-BE49-F238E27FC236}">
                <a16:creationId xmlns:a16="http://schemas.microsoft.com/office/drawing/2014/main" id="{29E2E55B-270F-4A3B-BA74-A1AA8E592A35}"/>
              </a:ext>
            </a:extLst>
          </p:cNvPr>
          <p:cNvSpPr txBox="1"/>
          <p:nvPr userDrawn="1"/>
        </p:nvSpPr>
        <p:spPr>
          <a:xfrm>
            <a:off x="0" y="684"/>
            <a:ext cx="8640763" cy="6660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323" b="1" dirty="0">
              <a:solidFill>
                <a:schemeClr val="bg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48058" y="2068782"/>
            <a:ext cx="7344648" cy="142748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296115" y="3773753"/>
            <a:ext cx="6048534" cy="17018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8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0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2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4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6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CuadroTexto">
            <a:extLst>
              <a:ext uri="{FF2B5EF4-FFF2-40B4-BE49-F238E27FC236}">
                <a16:creationId xmlns:a16="http://schemas.microsoft.com/office/drawing/2014/main" id="{C68539A9-55D4-46C5-B6FC-16B558071353}"/>
              </a:ext>
            </a:extLst>
          </p:cNvPr>
          <p:cNvSpPr txBox="1"/>
          <p:nvPr userDrawn="1"/>
        </p:nvSpPr>
        <p:spPr>
          <a:xfrm>
            <a:off x="0" y="684"/>
            <a:ext cx="8640763" cy="576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323" b="1" dirty="0">
              <a:solidFill>
                <a:schemeClr val="bg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25" name="Marcador de fecha 1">
            <a:extLst>
              <a:ext uri="{FF2B5EF4-FFF2-40B4-BE49-F238E27FC236}">
                <a16:creationId xmlns:a16="http://schemas.microsoft.com/office/drawing/2014/main" id="{AC96FA7F-757F-476C-8E84-98EF9627EE71}"/>
              </a:ext>
            </a:extLst>
          </p:cNvPr>
          <p:cNvSpPr txBox="1">
            <a:spLocks/>
          </p:cNvSpPr>
          <p:nvPr userDrawn="1"/>
        </p:nvSpPr>
        <p:spPr>
          <a:xfrm>
            <a:off x="3439486" y="-7090"/>
            <a:ext cx="5237789" cy="322327"/>
          </a:xfrm>
          <a:prstGeom prst="rect">
            <a:avLst/>
          </a:prstGeom>
        </p:spPr>
        <p:txBody>
          <a:bodyPr vert="horz" lIns="86407" tIns="43204" rIns="86407" bIns="43204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0" i="1" dirty="0">
                <a:solidFill>
                  <a:srgbClr val="969696"/>
                </a:solidFill>
              </a:rPr>
              <a:t>A mechanical Insight into the Stability of the Chemical Bond</a:t>
            </a:r>
            <a:endParaRPr lang="es-ES" sz="1600" b="0" i="1" dirty="0">
              <a:solidFill>
                <a:srgbClr val="969696"/>
              </a:solidFill>
            </a:endParaRPr>
          </a:p>
        </p:txBody>
      </p:sp>
      <p:sp>
        <p:nvSpPr>
          <p:cNvPr id="26" name="3 CuadroTexto">
            <a:extLst>
              <a:ext uri="{FF2B5EF4-FFF2-40B4-BE49-F238E27FC236}">
                <a16:creationId xmlns:a16="http://schemas.microsoft.com/office/drawing/2014/main" id="{B71B9374-19F4-4909-9A54-986926E13ECC}"/>
              </a:ext>
            </a:extLst>
          </p:cNvPr>
          <p:cNvSpPr txBox="1"/>
          <p:nvPr userDrawn="1"/>
        </p:nvSpPr>
        <p:spPr>
          <a:xfrm>
            <a:off x="0" y="6404048"/>
            <a:ext cx="8640763" cy="28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200" b="1" dirty="0">
              <a:solidFill>
                <a:schemeClr val="bg1"/>
              </a:solidFill>
            </a:endParaRPr>
          </a:p>
        </p:txBody>
      </p:sp>
      <p:sp>
        <p:nvSpPr>
          <p:cNvPr id="28" name="Marcador de número de diapositiva 3">
            <a:extLst>
              <a:ext uri="{FF2B5EF4-FFF2-40B4-BE49-F238E27FC236}">
                <a16:creationId xmlns:a16="http://schemas.microsoft.com/office/drawing/2014/main" id="{F256A475-00EC-4656-A963-2EF39FD53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5869" y="6373900"/>
            <a:ext cx="2016178" cy="354560"/>
          </a:xfrm>
        </p:spPr>
        <p:txBody>
          <a:bodyPr/>
          <a:lstStyle>
            <a:lvl1pPr>
              <a:defRPr sz="1200"/>
            </a:lvl1pPr>
          </a:lstStyle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" name="Picture 6" descr="Resultado de imagen de logo ucm transparente">
            <a:extLst>
              <a:ext uri="{FF2B5EF4-FFF2-40B4-BE49-F238E27FC236}">
                <a16:creationId xmlns:a16="http://schemas.microsoft.com/office/drawing/2014/main" id="{9E800172-3E3E-46E4-893A-9446AEC997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882" y="24710"/>
            <a:ext cx="419236" cy="521554"/>
          </a:xfrm>
          <a:prstGeom prst="rect">
            <a:avLst/>
          </a:prstGeom>
          <a:noFill/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87B591B-D1C9-4AA7-AF39-3F140D5A3F0F}"/>
              </a:ext>
            </a:extLst>
          </p:cNvPr>
          <p:cNvSpPr txBox="1"/>
          <p:nvPr userDrawn="1"/>
        </p:nvSpPr>
        <p:spPr>
          <a:xfrm>
            <a:off x="0" y="6389351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Group Meeting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9F1A6AF-097A-473D-862B-718F1610C6A9}"/>
              </a:ext>
            </a:extLst>
          </p:cNvPr>
          <p:cNvSpPr txBox="1"/>
          <p:nvPr userDrawn="1"/>
        </p:nvSpPr>
        <p:spPr>
          <a:xfrm>
            <a:off x="3421547" y="6367636"/>
            <a:ext cx="15281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15-January-2021</a:t>
            </a:r>
            <a:endParaRPr lang="en-US" sz="1400" b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CuadroTexto">
            <a:extLst>
              <a:ext uri="{FF2B5EF4-FFF2-40B4-BE49-F238E27FC236}">
                <a16:creationId xmlns:a16="http://schemas.microsoft.com/office/drawing/2014/main" id="{C68539A9-55D4-46C5-B6FC-16B558071353}"/>
              </a:ext>
            </a:extLst>
          </p:cNvPr>
          <p:cNvSpPr txBox="1"/>
          <p:nvPr userDrawn="1"/>
        </p:nvSpPr>
        <p:spPr>
          <a:xfrm>
            <a:off x="0" y="684"/>
            <a:ext cx="8640763" cy="576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323" b="1" dirty="0">
              <a:solidFill>
                <a:schemeClr val="bg1"/>
              </a:solidFill>
            </a:endParaRPr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264553" y="266692"/>
            <a:ext cx="1944172" cy="568221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32038" y="266692"/>
            <a:ext cx="5688502" cy="568221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26" name="Marcador de fecha 1">
            <a:extLst>
              <a:ext uri="{FF2B5EF4-FFF2-40B4-BE49-F238E27FC236}">
                <a16:creationId xmlns:a16="http://schemas.microsoft.com/office/drawing/2014/main" id="{E5EB9BD1-9BC0-4D5D-9B00-9571A12E3505}"/>
              </a:ext>
            </a:extLst>
          </p:cNvPr>
          <p:cNvSpPr txBox="1">
            <a:spLocks/>
          </p:cNvSpPr>
          <p:nvPr userDrawn="1"/>
        </p:nvSpPr>
        <p:spPr>
          <a:xfrm>
            <a:off x="3439486" y="-7090"/>
            <a:ext cx="5237789" cy="322327"/>
          </a:xfrm>
          <a:prstGeom prst="rect">
            <a:avLst/>
          </a:prstGeom>
        </p:spPr>
        <p:txBody>
          <a:bodyPr vert="horz" lIns="86407" tIns="43204" rIns="86407" bIns="43204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0" i="1" dirty="0">
                <a:solidFill>
                  <a:srgbClr val="969696"/>
                </a:solidFill>
              </a:rPr>
              <a:t>A mechanical Insight into the Stability of the Chemical Bond</a:t>
            </a:r>
            <a:endParaRPr lang="es-ES" sz="1600" b="0" i="1" dirty="0">
              <a:solidFill>
                <a:srgbClr val="969696"/>
              </a:solidFill>
            </a:endParaRPr>
          </a:p>
        </p:txBody>
      </p:sp>
      <p:sp>
        <p:nvSpPr>
          <p:cNvPr id="27" name="3 CuadroTexto">
            <a:extLst>
              <a:ext uri="{FF2B5EF4-FFF2-40B4-BE49-F238E27FC236}">
                <a16:creationId xmlns:a16="http://schemas.microsoft.com/office/drawing/2014/main" id="{0CE60D72-03D9-4270-988A-5D07AB259A6D}"/>
              </a:ext>
            </a:extLst>
          </p:cNvPr>
          <p:cNvSpPr txBox="1"/>
          <p:nvPr userDrawn="1"/>
        </p:nvSpPr>
        <p:spPr>
          <a:xfrm>
            <a:off x="0" y="6404048"/>
            <a:ext cx="8640763" cy="28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200" b="1" dirty="0">
              <a:solidFill>
                <a:schemeClr val="bg1"/>
              </a:solidFill>
            </a:endParaRPr>
          </a:p>
        </p:txBody>
      </p:sp>
      <p:sp>
        <p:nvSpPr>
          <p:cNvPr id="29" name="Marcador de número de diapositiva 3">
            <a:extLst>
              <a:ext uri="{FF2B5EF4-FFF2-40B4-BE49-F238E27FC236}">
                <a16:creationId xmlns:a16="http://schemas.microsoft.com/office/drawing/2014/main" id="{99098CB8-032F-4B1D-B411-5E136B13E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5869" y="6373900"/>
            <a:ext cx="2016178" cy="354560"/>
          </a:xfrm>
        </p:spPr>
        <p:txBody>
          <a:bodyPr/>
          <a:lstStyle>
            <a:lvl1pPr>
              <a:defRPr sz="1200"/>
            </a:lvl1pPr>
          </a:lstStyle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" name="Picture 6" descr="Resultado de imagen de logo ucm transparente">
            <a:extLst>
              <a:ext uri="{FF2B5EF4-FFF2-40B4-BE49-F238E27FC236}">
                <a16:creationId xmlns:a16="http://schemas.microsoft.com/office/drawing/2014/main" id="{ED7AC499-84EE-4CC3-8D29-A71F02297C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882" y="24710"/>
            <a:ext cx="419236" cy="521554"/>
          </a:xfrm>
          <a:prstGeom prst="rect">
            <a:avLst/>
          </a:prstGeom>
          <a:noFill/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0147961-E8FD-46D9-A9DB-16DE61D89A5C}"/>
              </a:ext>
            </a:extLst>
          </p:cNvPr>
          <p:cNvSpPr txBox="1"/>
          <p:nvPr userDrawn="1"/>
        </p:nvSpPr>
        <p:spPr>
          <a:xfrm>
            <a:off x="0" y="6389351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Group Meeting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BB00000-311A-41EB-84E3-AF14AEB76CD0}"/>
              </a:ext>
            </a:extLst>
          </p:cNvPr>
          <p:cNvSpPr txBox="1"/>
          <p:nvPr userDrawn="1"/>
        </p:nvSpPr>
        <p:spPr>
          <a:xfrm>
            <a:off x="3421547" y="6367636"/>
            <a:ext cx="15281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15-January-2021</a:t>
            </a:r>
            <a:endParaRPr lang="en-US" sz="1400" b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CuadroTexto">
            <a:extLst>
              <a:ext uri="{FF2B5EF4-FFF2-40B4-BE49-F238E27FC236}">
                <a16:creationId xmlns:a16="http://schemas.microsoft.com/office/drawing/2014/main" id="{C68539A9-55D4-46C5-B6FC-16B558071353}"/>
              </a:ext>
            </a:extLst>
          </p:cNvPr>
          <p:cNvSpPr txBox="1"/>
          <p:nvPr userDrawn="1"/>
        </p:nvSpPr>
        <p:spPr>
          <a:xfrm>
            <a:off x="0" y="684"/>
            <a:ext cx="8640763" cy="576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323" b="1" dirty="0">
              <a:solidFill>
                <a:schemeClr val="bg1"/>
              </a:solidFill>
            </a:endParaRPr>
          </a:p>
        </p:txBody>
      </p:sp>
      <p:sp>
        <p:nvSpPr>
          <p:cNvPr id="15" name="3 CuadroTexto">
            <a:extLst>
              <a:ext uri="{FF2B5EF4-FFF2-40B4-BE49-F238E27FC236}">
                <a16:creationId xmlns:a16="http://schemas.microsoft.com/office/drawing/2014/main" id="{93E542B3-DEB4-4498-AB8E-E5C065ADF27E}"/>
              </a:ext>
            </a:extLst>
          </p:cNvPr>
          <p:cNvSpPr txBox="1"/>
          <p:nvPr userDrawn="1"/>
        </p:nvSpPr>
        <p:spPr>
          <a:xfrm>
            <a:off x="0" y="6404048"/>
            <a:ext cx="8640763" cy="28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200" b="1" dirty="0">
              <a:solidFill>
                <a:schemeClr val="bg1"/>
              </a:solidFill>
            </a:endParaRPr>
          </a:p>
        </p:txBody>
      </p:sp>
      <p:sp>
        <p:nvSpPr>
          <p:cNvPr id="17" name="Marcador de número de diapositiva 3">
            <a:extLst>
              <a:ext uri="{FF2B5EF4-FFF2-40B4-BE49-F238E27FC236}">
                <a16:creationId xmlns:a16="http://schemas.microsoft.com/office/drawing/2014/main" id="{FBA6E8AB-C829-445E-9E7A-697503EB8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5869" y="6373900"/>
            <a:ext cx="2016178" cy="354560"/>
          </a:xfrm>
        </p:spPr>
        <p:txBody>
          <a:bodyPr/>
          <a:lstStyle>
            <a:lvl1pPr>
              <a:defRPr sz="1200"/>
            </a:lvl1pPr>
          </a:lstStyle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2562" y="4279387"/>
            <a:ext cx="7344648" cy="1322663"/>
          </a:xfrm>
        </p:spPr>
        <p:txBody>
          <a:bodyPr anchor="t"/>
          <a:lstStyle>
            <a:lvl1pPr algn="l">
              <a:defRPr sz="3780" b="1" cap="all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2562" y="2822608"/>
            <a:ext cx="7344648" cy="1456779"/>
          </a:xfrm>
        </p:spPr>
        <p:txBody>
          <a:bodyPr anchor="b"/>
          <a:lstStyle>
            <a:lvl1pPr marL="0" indent="0">
              <a:buNone/>
              <a:defRPr sz="1889">
                <a:solidFill>
                  <a:schemeClr val="tx1">
                    <a:tint val="75000"/>
                  </a:schemeClr>
                </a:solidFill>
              </a:defRPr>
            </a:lvl1pPr>
            <a:lvl2pPr marL="432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864044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3pPr>
            <a:lvl4pPr marL="1296067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72808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216011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59213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302415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4561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11" name="3 CuadroTexto">
            <a:extLst>
              <a:ext uri="{FF2B5EF4-FFF2-40B4-BE49-F238E27FC236}">
                <a16:creationId xmlns:a16="http://schemas.microsoft.com/office/drawing/2014/main" id="{C68539A9-55D4-46C5-B6FC-16B558071353}"/>
              </a:ext>
            </a:extLst>
          </p:cNvPr>
          <p:cNvSpPr txBox="1"/>
          <p:nvPr userDrawn="1"/>
        </p:nvSpPr>
        <p:spPr>
          <a:xfrm>
            <a:off x="0" y="684"/>
            <a:ext cx="8640763" cy="6660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323" b="1" dirty="0">
              <a:solidFill>
                <a:schemeClr val="bg1"/>
              </a:solidFill>
            </a:endParaRPr>
          </a:p>
        </p:txBody>
      </p:sp>
      <p:sp>
        <p:nvSpPr>
          <p:cNvPr id="37" name="Marcador de fecha 1">
            <a:extLst>
              <a:ext uri="{FF2B5EF4-FFF2-40B4-BE49-F238E27FC236}">
                <a16:creationId xmlns:a16="http://schemas.microsoft.com/office/drawing/2014/main" id="{3399BD14-006D-4785-9C22-0235AC98E791}"/>
              </a:ext>
            </a:extLst>
          </p:cNvPr>
          <p:cNvSpPr txBox="1">
            <a:spLocks/>
          </p:cNvSpPr>
          <p:nvPr userDrawn="1"/>
        </p:nvSpPr>
        <p:spPr>
          <a:xfrm>
            <a:off x="3439486" y="-7090"/>
            <a:ext cx="5237789" cy="322327"/>
          </a:xfrm>
          <a:prstGeom prst="rect">
            <a:avLst/>
          </a:prstGeom>
        </p:spPr>
        <p:txBody>
          <a:bodyPr vert="horz" lIns="86407" tIns="43204" rIns="86407" bIns="43204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0" i="1" dirty="0">
                <a:solidFill>
                  <a:srgbClr val="969696"/>
                </a:solidFill>
              </a:rPr>
              <a:t>A mechanical Insight into the Stability of the Chemical Bond</a:t>
            </a:r>
            <a:endParaRPr lang="es-ES" sz="1600" b="0" i="1" dirty="0">
              <a:solidFill>
                <a:srgbClr val="969696"/>
              </a:solidFill>
            </a:endParaRPr>
          </a:p>
        </p:txBody>
      </p:sp>
      <p:sp>
        <p:nvSpPr>
          <p:cNvPr id="40" name="Marcador de número de diapositiva 3">
            <a:extLst>
              <a:ext uri="{FF2B5EF4-FFF2-40B4-BE49-F238E27FC236}">
                <a16:creationId xmlns:a16="http://schemas.microsoft.com/office/drawing/2014/main" id="{A1FF9BBC-2B66-4225-8180-4B13FE4DA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5869" y="6373900"/>
            <a:ext cx="2016178" cy="354560"/>
          </a:xfrm>
        </p:spPr>
        <p:txBody>
          <a:bodyPr/>
          <a:lstStyle>
            <a:lvl1pPr>
              <a:defRPr sz="1200"/>
            </a:lvl1pPr>
          </a:lstStyle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3 CuadroTexto">
            <a:extLst>
              <a:ext uri="{FF2B5EF4-FFF2-40B4-BE49-F238E27FC236}">
                <a16:creationId xmlns:a16="http://schemas.microsoft.com/office/drawing/2014/main" id="{C68539A9-55D4-46C5-B6FC-16B558071353}"/>
              </a:ext>
            </a:extLst>
          </p:cNvPr>
          <p:cNvSpPr txBox="1"/>
          <p:nvPr userDrawn="1"/>
        </p:nvSpPr>
        <p:spPr>
          <a:xfrm>
            <a:off x="0" y="684"/>
            <a:ext cx="8640763" cy="576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323" b="1" dirty="0">
              <a:solidFill>
                <a:schemeClr val="bg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32038" y="1553899"/>
            <a:ext cx="3816337" cy="4395004"/>
          </a:xfrm>
        </p:spPr>
        <p:txBody>
          <a:bodyPr/>
          <a:lstStyle>
            <a:lvl1pPr>
              <a:defRPr sz="2646"/>
            </a:lvl1pPr>
            <a:lvl2pPr>
              <a:defRPr sz="2268"/>
            </a:lvl2pPr>
            <a:lvl3pPr>
              <a:defRPr sz="1889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392388" y="1553899"/>
            <a:ext cx="3816337" cy="4395004"/>
          </a:xfrm>
        </p:spPr>
        <p:txBody>
          <a:bodyPr/>
          <a:lstStyle>
            <a:lvl1pPr>
              <a:defRPr sz="2646"/>
            </a:lvl1pPr>
            <a:lvl2pPr>
              <a:defRPr sz="2268"/>
            </a:lvl2pPr>
            <a:lvl3pPr>
              <a:defRPr sz="1889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30" name="Marcador de fecha 1">
            <a:extLst>
              <a:ext uri="{FF2B5EF4-FFF2-40B4-BE49-F238E27FC236}">
                <a16:creationId xmlns:a16="http://schemas.microsoft.com/office/drawing/2014/main" id="{98B37453-A13F-4F35-A606-69BB94E31BE9}"/>
              </a:ext>
            </a:extLst>
          </p:cNvPr>
          <p:cNvSpPr txBox="1">
            <a:spLocks/>
          </p:cNvSpPr>
          <p:nvPr userDrawn="1"/>
        </p:nvSpPr>
        <p:spPr>
          <a:xfrm>
            <a:off x="3439486" y="-7090"/>
            <a:ext cx="5237789" cy="322327"/>
          </a:xfrm>
          <a:prstGeom prst="rect">
            <a:avLst/>
          </a:prstGeom>
        </p:spPr>
        <p:txBody>
          <a:bodyPr vert="horz" lIns="86407" tIns="43204" rIns="86407" bIns="43204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0" i="1" dirty="0">
                <a:solidFill>
                  <a:srgbClr val="969696"/>
                </a:solidFill>
              </a:rPr>
              <a:t>A mechanical Insight into the Stability of the Chemical Bond</a:t>
            </a:r>
            <a:endParaRPr lang="es-ES" sz="1600" b="0" i="1" dirty="0">
              <a:solidFill>
                <a:srgbClr val="969696"/>
              </a:solidFill>
            </a:endParaRPr>
          </a:p>
        </p:txBody>
      </p:sp>
      <p:sp>
        <p:nvSpPr>
          <p:cNvPr id="31" name="3 CuadroTexto">
            <a:extLst>
              <a:ext uri="{FF2B5EF4-FFF2-40B4-BE49-F238E27FC236}">
                <a16:creationId xmlns:a16="http://schemas.microsoft.com/office/drawing/2014/main" id="{B1719664-B95B-4C6D-BE8D-0B9B3BFEECE0}"/>
              </a:ext>
            </a:extLst>
          </p:cNvPr>
          <p:cNvSpPr txBox="1"/>
          <p:nvPr userDrawn="1"/>
        </p:nvSpPr>
        <p:spPr>
          <a:xfrm>
            <a:off x="0" y="6404048"/>
            <a:ext cx="8640763" cy="28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200" b="1" dirty="0">
              <a:solidFill>
                <a:schemeClr val="bg1"/>
              </a:solidFill>
            </a:endParaRPr>
          </a:p>
        </p:txBody>
      </p:sp>
      <p:sp>
        <p:nvSpPr>
          <p:cNvPr id="33" name="Marcador de número de diapositiva 3">
            <a:extLst>
              <a:ext uri="{FF2B5EF4-FFF2-40B4-BE49-F238E27FC236}">
                <a16:creationId xmlns:a16="http://schemas.microsoft.com/office/drawing/2014/main" id="{7B460AD3-B07D-4344-A0DE-06D44746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5869" y="6373900"/>
            <a:ext cx="2016178" cy="354560"/>
          </a:xfrm>
        </p:spPr>
        <p:txBody>
          <a:bodyPr/>
          <a:lstStyle>
            <a:lvl1pPr>
              <a:defRPr sz="1200"/>
            </a:lvl1pPr>
          </a:lstStyle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4" name="Picture 6" descr="Resultado de imagen de logo ucm transparente">
            <a:extLst>
              <a:ext uri="{FF2B5EF4-FFF2-40B4-BE49-F238E27FC236}">
                <a16:creationId xmlns:a16="http://schemas.microsoft.com/office/drawing/2014/main" id="{165595F3-249A-4E6D-B3E9-CD7ADA2D007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882" y="24710"/>
            <a:ext cx="419236" cy="521554"/>
          </a:xfrm>
          <a:prstGeom prst="rect">
            <a:avLst/>
          </a:prstGeom>
          <a:noFill/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35A4D3C-A4E3-49F9-9128-FA040727E317}"/>
              </a:ext>
            </a:extLst>
          </p:cNvPr>
          <p:cNvSpPr txBox="1"/>
          <p:nvPr userDrawn="1"/>
        </p:nvSpPr>
        <p:spPr>
          <a:xfrm>
            <a:off x="0" y="6389351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Group Meeting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112AF7C-0097-4F54-B3E3-66B3ECFE8252}"/>
              </a:ext>
            </a:extLst>
          </p:cNvPr>
          <p:cNvSpPr txBox="1"/>
          <p:nvPr userDrawn="1"/>
        </p:nvSpPr>
        <p:spPr>
          <a:xfrm>
            <a:off x="3421547" y="6367636"/>
            <a:ext cx="15281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15-January-2021</a:t>
            </a:r>
            <a:endParaRPr lang="en-US" sz="1400" b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3 CuadroTexto">
            <a:extLst>
              <a:ext uri="{FF2B5EF4-FFF2-40B4-BE49-F238E27FC236}">
                <a16:creationId xmlns:a16="http://schemas.microsoft.com/office/drawing/2014/main" id="{C68539A9-55D4-46C5-B6FC-16B558071353}"/>
              </a:ext>
            </a:extLst>
          </p:cNvPr>
          <p:cNvSpPr txBox="1"/>
          <p:nvPr userDrawn="1"/>
        </p:nvSpPr>
        <p:spPr>
          <a:xfrm>
            <a:off x="0" y="684"/>
            <a:ext cx="8640763" cy="576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323" b="1" dirty="0">
              <a:solidFill>
                <a:schemeClr val="bg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32039" y="1490694"/>
            <a:ext cx="3817838" cy="62125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22" indent="0">
              <a:buNone/>
              <a:defRPr sz="1889" b="1"/>
            </a:lvl2pPr>
            <a:lvl3pPr marL="864044" indent="0">
              <a:buNone/>
              <a:defRPr sz="1701" b="1"/>
            </a:lvl3pPr>
            <a:lvl4pPr marL="1296067" indent="0">
              <a:buNone/>
              <a:defRPr sz="1512" b="1"/>
            </a:lvl4pPr>
            <a:lvl5pPr marL="1728089" indent="0">
              <a:buNone/>
              <a:defRPr sz="1512" b="1"/>
            </a:lvl5pPr>
            <a:lvl6pPr marL="2160111" indent="0">
              <a:buNone/>
              <a:defRPr sz="1512" b="1"/>
            </a:lvl6pPr>
            <a:lvl7pPr marL="2592133" indent="0">
              <a:buNone/>
              <a:defRPr sz="1512" b="1"/>
            </a:lvl7pPr>
            <a:lvl8pPr marL="3024156" indent="0">
              <a:buNone/>
              <a:defRPr sz="1512" b="1"/>
            </a:lvl8pPr>
            <a:lvl9pPr marL="3456178" indent="0">
              <a:buNone/>
              <a:defRPr sz="151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32039" y="2111945"/>
            <a:ext cx="3817838" cy="3836957"/>
          </a:xfrm>
        </p:spPr>
        <p:txBody>
          <a:bodyPr/>
          <a:lstStyle>
            <a:lvl1pPr>
              <a:defRPr sz="2268"/>
            </a:lvl1pPr>
            <a:lvl2pPr>
              <a:defRPr sz="1889"/>
            </a:lvl2pPr>
            <a:lvl3pPr>
              <a:defRPr sz="1701"/>
            </a:lvl3pPr>
            <a:lvl4pPr>
              <a:defRPr sz="1512"/>
            </a:lvl4pPr>
            <a:lvl5pPr>
              <a:defRPr sz="1512"/>
            </a:lvl5pPr>
            <a:lvl6pPr>
              <a:defRPr sz="1512"/>
            </a:lvl6pPr>
            <a:lvl7pPr>
              <a:defRPr sz="1512"/>
            </a:lvl7pPr>
            <a:lvl8pPr>
              <a:defRPr sz="1512"/>
            </a:lvl8pPr>
            <a:lvl9pPr>
              <a:defRPr sz="1512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389389" y="1490694"/>
            <a:ext cx="3819337" cy="62125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22" indent="0">
              <a:buNone/>
              <a:defRPr sz="1889" b="1"/>
            </a:lvl2pPr>
            <a:lvl3pPr marL="864044" indent="0">
              <a:buNone/>
              <a:defRPr sz="1701" b="1"/>
            </a:lvl3pPr>
            <a:lvl4pPr marL="1296067" indent="0">
              <a:buNone/>
              <a:defRPr sz="1512" b="1"/>
            </a:lvl4pPr>
            <a:lvl5pPr marL="1728089" indent="0">
              <a:buNone/>
              <a:defRPr sz="1512" b="1"/>
            </a:lvl5pPr>
            <a:lvl6pPr marL="2160111" indent="0">
              <a:buNone/>
              <a:defRPr sz="1512" b="1"/>
            </a:lvl6pPr>
            <a:lvl7pPr marL="2592133" indent="0">
              <a:buNone/>
              <a:defRPr sz="1512" b="1"/>
            </a:lvl7pPr>
            <a:lvl8pPr marL="3024156" indent="0">
              <a:buNone/>
              <a:defRPr sz="1512" b="1"/>
            </a:lvl8pPr>
            <a:lvl9pPr marL="3456178" indent="0">
              <a:buNone/>
              <a:defRPr sz="151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389389" y="2111945"/>
            <a:ext cx="3819337" cy="3836957"/>
          </a:xfrm>
        </p:spPr>
        <p:txBody>
          <a:bodyPr/>
          <a:lstStyle>
            <a:lvl1pPr>
              <a:defRPr sz="2268"/>
            </a:lvl1pPr>
            <a:lvl2pPr>
              <a:defRPr sz="1889"/>
            </a:lvl2pPr>
            <a:lvl3pPr>
              <a:defRPr sz="1701"/>
            </a:lvl3pPr>
            <a:lvl4pPr>
              <a:defRPr sz="1512"/>
            </a:lvl4pPr>
            <a:lvl5pPr>
              <a:defRPr sz="1512"/>
            </a:lvl5pPr>
            <a:lvl6pPr>
              <a:defRPr sz="1512"/>
            </a:lvl6pPr>
            <a:lvl7pPr>
              <a:defRPr sz="1512"/>
            </a:lvl7pPr>
            <a:lvl8pPr>
              <a:defRPr sz="1512"/>
            </a:lvl8pPr>
            <a:lvl9pPr>
              <a:defRPr sz="1512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32" name="Marcador de fecha 1">
            <a:extLst>
              <a:ext uri="{FF2B5EF4-FFF2-40B4-BE49-F238E27FC236}">
                <a16:creationId xmlns:a16="http://schemas.microsoft.com/office/drawing/2014/main" id="{238CB4B0-ADDC-4E48-928F-64127F486FB2}"/>
              </a:ext>
            </a:extLst>
          </p:cNvPr>
          <p:cNvSpPr txBox="1">
            <a:spLocks/>
          </p:cNvSpPr>
          <p:nvPr userDrawn="1"/>
        </p:nvSpPr>
        <p:spPr>
          <a:xfrm>
            <a:off x="3439486" y="-7090"/>
            <a:ext cx="5237789" cy="322327"/>
          </a:xfrm>
          <a:prstGeom prst="rect">
            <a:avLst/>
          </a:prstGeom>
        </p:spPr>
        <p:txBody>
          <a:bodyPr vert="horz" lIns="86407" tIns="43204" rIns="86407" bIns="43204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0" i="1" dirty="0">
                <a:solidFill>
                  <a:srgbClr val="969696"/>
                </a:solidFill>
              </a:rPr>
              <a:t>A mechanical Insight into the Stability of the Chemical Bond</a:t>
            </a:r>
            <a:endParaRPr lang="es-ES" sz="1600" b="0" i="1" dirty="0">
              <a:solidFill>
                <a:srgbClr val="969696"/>
              </a:solidFill>
            </a:endParaRPr>
          </a:p>
        </p:txBody>
      </p:sp>
      <p:sp>
        <p:nvSpPr>
          <p:cNvPr id="33" name="3 CuadroTexto">
            <a:extLst>
              <a:ext uri="{FF2B5EF4-FFF2-40B4-BE49-F238E27FC236}">
                <a16:creationId xmlns:a16="http://schemas.microsoft.com/office/drawing/2014/main" id="{D4F3F47D-B679-47A4-BA1C-E3D0485E2503}"/>
              </a:ext>
            </a:extLst>
          </p:cNvPr>
          <p:cNvSpPr txBox="1"/>
          <p:nvPr userDrawn="1"/>
        </p:nvSpPr>
        <p:spPr>
          <a:xfrm>
            <a:off x="0" y="6404048"/>
            <a:ext cx="8640763" cy="28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200" b="1" dirty="0">
              <a:solidFill>
                <a:schemeClr val="bg1"/>
              </a:solidFill>
            </a:endParaRPr>
          </a:p>
        </p:txBody>
      </p:sp>
      <p:sp>
        <p:nvSpPr>
          <p:cNvPr id="35" name="Marcador de número de diapositiva 3">
            <a:extLst>
              <a:ext uri="{FF2B5EF4-FFF2-40B4-BE49-F238E27FC236}">
                <a16:creationId xmlns:a16="http://schemas.microsoft.com/office/drawing/2014/main" id="{A588D9FB-7BEF-45C4-8282-122530F56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5869" y="6373900"/>
            <a:ext cx="2016178" cy="354560"/>
          </a:xfrm>
        </p:spPr>
        <p:txBody>
          <a:bodyPr/>
          <a:lstStyle>
            <a:lvl1pPr>
              <a:defRPr sz="1200"/>
            </a:lvl1pPr>
          </a:lstStyle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6" descr="Resultado de imagen de logo ucm transparente">
            <a:extLst>
              <a:ext uri="{FF2B5EF4-FFF2-40B4-BE49-F238E27FC236}">
                <a16:creationId xmlns:a16="http://schemas.microsoft.com/office/drawing/2014/main" id="{5B37AA02-CC06-4ED1-9C1C-3F61198646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882" y="24710"/>
            <a:ext cx="419236" cy="521554"/>
          </a:xfrm>
          <a:prstGeom prst="rect">
            <a:avLst/>
          </a:prstGeom>
          <a:noFill/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82277EC0-FE96-4358-B488-792DF1C242ED}"/>
              </a:ext>
            </a:extLst>
          </p:cNvPr>
          <p:cNvSpPr txBox="1"/>
          <p:nvPr userDrawn="1"/>
        </p:nvSpPr>
        <p:spPr>
          <a:xfrm>
            <a:off x="0" y="6389351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Group Meeting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41A1ED3-1A88-4475-8E0E-E7510FDB86F8}"/>
              </a:ext>
            </a:extLst>
          </p:cNvPr>
          <p:cNvSpPr txBox="1"/>
          <p:nvPr userDrawn="1"/>
        </p:nvSpPr>
        <p:spPr>
          <a:xfrm>
            <a:off x="3421547" y="6367636"/>
            <a:ext cx="15281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15-January-2021</a:t>
            </a:r>
            <a:endParaRPr lang="en-US" sz="1400" b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CuadroTexto">
            <a:extLst>
              <a:ext uri="{FF2B5EF4-FFF2-40B4-BE49-F238E27FC236}">
                <a16:creationId xmlns:a16="http://schemas.microsoft.com/office/drawing/2014/main" id="{C68539A9-55D4-46C5-B6FC-16B558071353}"/>
              </a:ext>
            </a:extLst>
          </p:cNvPr>
          <p:cNvSpPr txBox="1"/>
          <p:nvPr userDrawn="1"/>
        </p:nvSpPr>
        <p:spPr>
          <a:xfrm>
            <a:off x="0" y="684"/>
            <a:ext cx="8640763" cy="576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323" b="1" dirty="0">
              <a:solidFill>
                <a:schemeClr val="bg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24" name="Marcador de fecha 1">
            <a:extLst>
              <a:ext uri="{FF2B5EF4-FFF2-40B4-BE49-F238E27FC236}">
                <a16:creationId xmlns:a16="http://schemas.microsoft.com/office/drawing/2014/main" id="{1FA16C8C-96A4-43E5-8244-CB12AF99B42B}"/>
              </a:ext>
            </a:extLst>
          </p:cNvPr>
          <p:cNvSpPr txBox="1">
            <a:spLocks/>
          </p:cNvSpPr>
          <p:nvPr userDrawn="1"/>
        </p:nvSpPr>
        <p:spPr>
          <a:xfrm>
            <a:off x="3439486" y="-7090"/>
            <a:ext cx="5237789" cy="322327"/>
          </a:xfrm>
          <a:prstGeom prst="rect">
            <a:avLst/>
          </a:prstGeom>
        </p:spPr>
        <p:txBody>
          <a:bodyPr vert="horz" lIns="86407" tIns="43204" rIns="86407" bIns="43204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0" i="1" dirty="0">
                <a:solidFill>
                  <a:srgbClr val="969696"/>
                </a:solidFill>
              </a:rPr>
              <a:t>A mechanical Insight into the Stability of the Chemical Bond</a:t>
            </a:r>
            <a:endParaRPr lang="es-ES" sz="1600" b="0" i="1" dirty="0">
              <a:solidFill>
                <a:srgbClr val="969696"/>
              </a:solidFill>
            </a:endParaRPr>
          </a:p>
        </p:txBody>
      </p:sp>
      <p:sp>
        <p:nvSpPr>
          <p:cNvPr id="25" name="3 CuadroTexto">
            <a:extLst>
              <a:ext uri="{FF2B5EF4-FFF2-40B4-BE49-F238E27FC236}">
                <a16:creationId xmlns:a16="http://schemas.microsoft.com/office/drawing/2014/main" id="{E476AC14-04B0-4BFE-AFF1-92B978199D11}"/>
              </a:ext>
            </a:extLst>
          </p:cNvPr>
          <p:cNvSpPr txBox="1"/>
          <p:nvPr userDrawn="1"/>
        </p:nvSpPr>
        <p:spPr>
          <a:xfrm>
            <a:off x="0" y="6404048"/>
            <a:ext cx="8640763" cy="28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200" b="1" dirty="0">
              <a:solidFill>
                <a:schemeClr val="bg1"/>
              </a:solidFill>
            </a:endParaRPr>
          </a:p>
        </p:txBody>
      </p:sp>
      <p:sp>
        <p:nvSpPr>
          <p:cNvPr id="27" name="Marcador de número de diapositiva 3">
            <a:extLst>
              <a:ext uri="{FF2B5EF4-FFF2-40B4-BE49-F238E27FC236}">
                <a16:creationId xmlns:a16="http://schemas.microsoft.com/office/drawing/2014/main" id="{85F71CDB-89E8-4E4E-8834-038A78CD1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5869" y="6373900"/>
            <a:ext cx="2016178" cy="354560"/>
          </a:xfrm>
        </p:spPr>
        <p:txBody>
          <a:bodyPr/>
          <a:lstStyle>
            <a:lvl1pPr>
              <a:defRPr sz="1200"/>
            </a:lvl1pPr>
          </a:lstStyle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6" descr="Resultado de imagen de logo ucm transparente">
            <a:extLst>
              <a:ext uri="{FF2B5EF4-FFF2-40B4-BE49-F238E27FC236}">
                <a16:creationId xmlns:a16="http://schemas.microsoft.com/office/drawing/2014/main" id="{7761AFD7-3DBF-4475-845C-884EA5FDC5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882" y="24710"/>
            <a:ext cx="419236" cy="521554"/>
          </a:xfrm>
          <a:prstGeom prst="rect">
            <a:avLst/>
          </a:prstGeom>
          <a:noFill/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05F1D99-DBF4-416C-8749-CB164AE595AA}"/>
              </a:ext>
            </a:extLst>
          </p:cNvPr>
          <p:cNvSpPr txBox="1"/>
          <p:nvPr userDrawn="1"/>
        </p:nvSpPr>
        <p:spPr>
          <a:xfrm>
            <a:off x="0" y="6389351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Group Meeting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C6DC3E0-7D47-4341-A38A-A129B0AD7841}"/>
              </a:ext>
            </a:extLst>
          </p:cNvPr>
          <p:cNvSpPr txBox="1"/>
          <p:nvPr userDrawn="1"/>
        </p:nvSpPr>
        <p:spPr>
          <a:xfrm>
            <a:off x="3421547" y="6367636"/>
            <a:ext cx="15281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15-January-2021</a:t>
            </a:r>
            <a:endParaRPr lang="en-US" sz="1400" b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CuadroTexto">
            <a:extLst>
              <a:ext uri="{FF2B5EF4-FFF2-40B4-BE49-F238E27FC236}">
                <a16:creationId xmlns:a16="http://schemas.microsoft.com/office/drawing/2014/main" id="{C68539A9-55D4-46C5-B6FC-16B558071353}"/>
              </a:ext>
            </a:extLst>
          </p:cNvPr>
          <p:cNvSpPr txBox="1"/>
          <p:nvPr userDrawn="1"/>
        </p:nvSpPr>
        <p:spPr>
          <a:xfrm>
            <a:off x="0" y="684"/>
            <a:ext cx="8640763" cy="576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323" b="1" dirty="0">
              <a:solidFill>
                <a:schemeClr val="bg1"/>
              </a:solidFill>
            </a:endParaRPr>
          </a:p>
        </p:txBody>
      </p:sp>
      <p:sp>
        <p:nvSpPr>
          <p:cNvPr id="23" name="Marcador de fecha 1">
            <a:extLst>
              <a:ext uri="{FF2B5EF4-FFF2-40B4-BE49-F238E27FC236}">
                <a16:creationId xmlns:a16="http://schemas.microsoft.com/office/drawing/2014/main" id="{B67F6F3B-1C9F-43F9-92C4-0E071E2E9277}"/>
              </a:ext>
            </a:extLst>
          </p:cNvPr>
          <p:cNvSpPr txBox="1">
            <a:spLocks/>
          </p:cNvSpPr>
          <p:nvPr userDrawn="1"/>
        </p:nvSpPr>
        <p:spPr>
          <a:xfrm>
            <a:off x="3439486" y="-7090"/>
            <a:ext cx="5237789" cy="322327"/>
          </a:xfrm>
          <a:prstGeom prst="rect">
            <a:avLst/>
          </a:prstGeom>
        </p:spPr>
        <p:txBody>
          <a:bodyPr vert="horz" lIns="86407" tIns="43204" rIns="86407" bIns="43204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0" i="1" dirty="0">
                <a:solidFill>
                  <a:srgbClr val="969696"/>
                </a:solidFill>
              </a:rPr>
              <a:t>A mechanical Insight into the Stability of the Chemical Bond</a:t>
            </a:r>
            <a:endParaRPr lang="es-ES" sz="1600" b="0" i="1" dirty="0">
              <a:solidFill>
                <a:srgbClr val="969696"/>
              </a:solidFill>
            </a:endParaRPr>
          </a:p>
        </p:txBody>
      </p:sp>
      <p:sp>
        <p:nvSpPr>
          <p:cNvPr id="24" name="3 CuadroTexto">
            <a:extLst>
              <a:ext uri="{FF2B5EF4-FFF2-40B4-BE49-F238E27FC236}">
                <a16:creationId xmlns:a16="http://schemas.microsoft.com/office/drawing/2014/main" id="{5D5807D4-7046-4274-A82B-194CBD8E1F4D}"/>
              </a:ext>
            </a:extLst>
          </p:cNvPr>
          <p:cNvSpPr txBox="1"/>
          <p:nvPr userDrawn="1"/>
        </p:nvSpPr>
        <p:spPr>
          <a:xfrm>
            <a:off x="0" y="6404048"/>
            <a:ext cx="8640763" cy="28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200" b="1" dirty="0">
              <a:solidFill>
                <a:schemeClr val="bg1"/>
              </a:solidFill>
            </a:endParaRPr>
          </a:p>
        </p:txBody>
      </p:sp>
      <p:sp>
        <p:nvSpPr>
          <p:cNvPr id="26" name="Marcador de número de diapositiva 3">
            <a:extLst>
              <a:ext uri="{FF2B5EF4-FFF2-40B4-BE49-F238E27FC236}">
                <a16:creationId xmlns:a16="http://schemas.microsoft.com/office/drawing/2014/main" id="{798C0560-8AC9-43B2-9E88-3B126FE3D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5869" y="6373900"/>
            <a:ext cx="2016178" cy="354560"/>
          </a:xfrm>
        </p:spPr>
        <p:txBody>
          <a:bodyPr/>
          <a:lstStyle>
            <a:lvl1pPr>
              <a:defRPr sz="1200"/>
            </a:lvl1pPr>
          </a:lstStyle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6" descr="Resultado de imagen de logo ucm transparente">
            <a:extLst>
              <a:ext uri="{FF2B5EF4-FFF2-40B4-BE49-F238E27FC236}">
                <a16:creationId xmlns:a16="http://schemas.microsoft.com/office/drawing/2014/main" id="{9BED80AF-ECB3-48DB-8187-F683624CBF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882" y="24710"/>
            <a:ext cx="419236" cy="521554"/>
          </a:xfrm>
          <a:prstGeom prst="rect">
            <a:avLst/>
          </a:prstGeom>
          <a:noFill/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2397406-11BD-4EFF-BCF7-0040A7A98BA2}"/>
              </a:ext>
            </a:extLst>
          </p:cNvPr>
          <p:cNvSpPr txBox="1"/>
          <p:nvPr userDrawn="1"/>
        </p:nvSpPr>
        <p:spPr>
          <a:xfrm>
            <a:off x="0" y="6389351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Group Meeting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625417B-38C9-45D4-BEE1-418500F8D2EC}"/>
              </a:ext>
            </a:extLst>
          </p:cNvPr>
          <p:cNvSpPr txBox="1"/>
          <p:nvPr userDrawn="1"/>
        </p:nvSpPr>
        <p:spPr>
          <a:xfrm>
            <a:off x="3421547" y="6367636"/>
            <a:ext cx="15281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15-January-2021</a:t>
            </a:r>
            <a:endParaRPr lang="en-US" sz="1400" b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3 CuadroTexto">
            <a:extLst>
              <a:ext uri="{FF2B5EF4-FFF2-40B4-BE49-F238E27FC236}">
                <a16:creationId xmlns:a16="http://schemas.microsoft.com/office/drawing/2014/main" id="{C68539A9-55D4-46C5-B6FC-16B558071353}"/>
              </a:ext>
            </a:extLst>
          </p:cNvPr>
          <p:cNvSpPr txBox="1"/>
          <p:nvPr userDrawn="1"/>
        </p:nvSpPr>
        <p:spPr>
          <a:xfrm>
            <a:off x="0" y="684"/>
            <a:ext cx="8640763" cy="576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323" b="1" dirty="0">
              <a:solidFill>
                <a:schemeClr val="bg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32038" y="265150"/>
            <a:ext cx="2842751" cy="1128426"/>
          </a:xfrm>
        </p:spPr>
        <p:txBody>
          <a:bodyPr anchor="b"/>
          <a:lstStyle>
            <a:lvl1pPr algn="l">
              <a:defRPr sz="1889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78298" y="265150"/>
            <a:ext cx="4830427" cy="5683752"/>
          </a:xfrm>
        </p:spPr>
        <p:txBody>
          <a:bodyPr/>
          <a:lstStyle>
            <a:lvl1pPr>
              <a:defRPr sz="3023"/>
            </a:lvl1pPr>
            <a:lvl2pPr>
              <a:defRPr sz="2646"/>
            </a:lvl2pPr>
            <a:lvl3pPr>
              <a:defRPr sz="2268"/>
            </a:lvl3pPr>
            <a:lvl4pPr>
              <a:defRPr sz="1889"/>
            </a:lvl4pPr>
            <a:lvl5pPr>
              <a:defRPr sz="1889"/>
            </a:lvl5pPr>
            <a:lvl6pPr>
              <a:defRPr sz="1889"/>
            </a:lvl6pPr>
            <a:lvl7pPr>
              <a:defRPr sz="1889"/>
            </a:lvl7pPr>
            <a:lvl8pPr>
              <a:defRPr sz="1889"/>
            </a:lvl8pPr>
            <a:lvl9pPr>
              <a:defRPr sz="1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32038" y="1393576"/>
            <a:ext cx="2842751" cy="4555326"/>
          </a:xfrm>
        </p:spPr>
        <p:txBody>
          <a:bodyPr/>
          <a:lstStyle>
            <a:lvl1pPr marL="0" indent="0">
              <a:buNone/>
              <a:defRPr sz="1323"/>
            </a:lvl1pPr>
            <a:lvl2pPr marL="432022" indent="0">
              <a:buNone/>
              <a:defRPr sz="1134"/>
            </a:lvl2pPr>
            <a:lvl3pPr marL="864044" indent="0">
              <a:buNone/>
              <a:defRPr sz="945"/>
            </a:lvl3pPr>
            <a:lvl4pPr marL="1296067" indent="0">
              <a:buNone/>
              <a:defRPr sz="851"/>
            </a:lvl4pPr>
            <a:lvl5pPr marL="1728089" indent="0">
              <a:buNone/>
              <a:defRPr sz="851"/>
            </a:lvl5pPr>
            <a:lvl6pPr marL="2160111" indent="0">
              <a:buNone/>
              <a:defRPr sz="851"/>
            </a:lvl6pPr>
            <a:lvl7pPr marL="2592133" indent="0">
              <a:buNone/>
              <a:defRPr sz="851"/>
            </a:lvl7pPr>
            <a:lvl8pPr marL="3024156" indent="0">
              <a:buNone/>
              <a:defRPr sz="851"/>
            </a:lvl8pPr>
            <a:lvl9pPr marL="3456178" indent="0">
              <a:buNone/>
              <a:defRPr sz="85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5" name="Marcador de fecha 1">
            <a:extLst>
              <a:ext uri="{FF2B5EF4-FFF2-40B4-BE49-F238E27FC236}">
                <a16:creationId xmlns:a16="http://schemas.microsoft.com/office/drawing/2014/main" id="{9F6835E5-1B57-4BA2-BC6C-55177772DF21}"/>
              </a:ext>
            </a:extLst>
          </p:cNvPr>
          <p:cNvSpPr txBox="1">
            <a:spLocks/>
          </p:cNvSpPr>
          <p:nvPr userDrawn="1"/>
        </p:nvSpPr>
        <p:spPr>
          <a:xfrm>
            <a:off x="3439486" y="-7090"/>
            <a:ext cx="5237789" cy="322327"/>
          </a:xfrm>
          <a:prstGeom prst="rect">
            <a:avLst/>
          </a:prstGeom>
        </p:spPr>
        <p:txBody>
          <a:bodyPr vert="horz" lIns="86407" tIns="43204" rIns="86407" bIns="43204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0" i="1" dirty="0">
                <a:solidFill>
                  <a:srgbClr val="969696"/>
                </a:solidFill>
              </a:rPr>
              <a:t>A mechanical Insight into the Stability of the Chemical Bond</a:t>
            </a:r>
            <a:endParaRPr lang="es-ES" sz="1600" b="0" i="1" dirty="0">
              <a:solidFill>
                <a:srgbClr val="969696"/>
              </a:solidFill>
            </a:endParaRPr>
          </a:p>
        </p:txBody>
      </p:sp>
      <p:sp>
        <p:nvSpPr>
          <p:cNvPr id="26" name="3 CuadroTexto">
            <a:extLst>
              <a:ext uri="{FF2B5EF4-FFF2-40B4-BE49-F238E27FC236}">
                <a16:creationId xmlns:a16="http://schemas.microsoft.com/office/drawing/2014/main" id="{6976A35A-961A-4A2B-A361-F25CABA20D1C}"/>
              </a:ext>
            </a:extLst>
          </p:cNvPr>
          <p:cNvSpPr txBox="1"/>
          <p:nvPr userDrawn="1"/>
        </p:nvSpPr>
        <p:spPr>
          <a:xfrm>
            <a:off x="0" y="6404048"/>
            <a:ext cx="8640763" cy="28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200" b="1" dirty="0">
              <a:solidFill>
                <a:schemeClr val="bg1"/>
              </a:solidFill>
            </a:endParaRPr>
          </a:p>
        </p:txBody>
      </p:sp>
      <p:sp>
        <p:nvSpPr>
          <p:cNvPr id="28" name="Marcador de número de diapositiva 3">
            <a:extLst>
              <a:ext uri="{FF2B5EF4-FFF2-40B4-BE49-F238E27FC236}">
                <a16:creationId xmlns:a16="http://schemas.microsoft.com/office/drawing/2014/main" id="{C17B3360-0BB1-47C2-9248-EF4F1E0E6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5869" y="6373900"/>
            <a:ext cx="2016178" cy="354560"/>
          </a:xfrm>
        </p:spPr>
        <p:txBody>
          <a:bodyPr/>
          <a:lstStyle>
            <a:lvl1pPr>
              <a:defRPr sz="1200"/>
            </a:lvl1pPr>
          </a:lstStyle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" name="Picture 6" descr="Resultado de imagen de logo ucm transparente">
            <a:extLst>
              <a:ext uri="{FF2B5EF4-FFF2-40B4-BE49-F238E27FC236}">
                <a16:creationId xmlns:a16="http://schemas.microsoft.com/office/drawing/2014/main" id="{C297F59D-85E6-49E2-8228-D13959D1DE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882" y="24710"/>
            <a:ext cx="419236" cy="521554"/>
          </a:xfrm>
          <a:prstGeom prst="rect">
            <a:avLst/>
          </a:prstGeom>
          <a:noFill/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77FFCAC7-03D3-4E75-8DE0-A9EBF4E0FBD1}"/>
              </a:ext>
            </a:extLst>
          </p:cNvPr>
          <p:cNvSpPr txBox="1"/>
          <p:nvPr userDrawn="1"/>
        </p:nvSpPr>
        <p:spPr>
          <a:xfrm>
            <a:off x="0" y="6389351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Group Meeting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6C96F00-30A3-4A98-AF86-95BA28E61547}"/>
              </a:ext>
            </a:extLst>
          </p:cNvPr>
          <p:cNvSpPr txBox="1"/>
          <p:nvPr userDrawn="1"/>
        </p:nvSpPr>
        <p:spPr>
          <a:xfrm>
            <a:off x="3421547" y="6367636"/>
            <a:ext cx="15281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15-January-2021</a:t>
            </a:r>
            <a:endParaRPr lang="en-US" sz="1400" b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3 CuadroTexto">
            <a:extLst>
              <a:ext uri="{FF2B5EF4-FFF2-40B4-BE49-F238E27FC236}">
                <a16:creationId xmlns:a16="http://schemas.microsoft.com/office/drawing/2014/main" id="{C68539A9-55D4-46C5-B6FC-16B558071353}"/>
              </a:ext>
            </a:extLst>
          </p:cNvPr>
          <p:cNvSpPr txBox="1"/>
          <p:nvPr userDrawn="1"/>
        </p:nvSpPr>
        <p:spPr>
          <a:xfrm>
            <a:off x="0" y="684"/>
            <a:ext cx="8640763" cy="576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323" b="1" dirty="0">
              <a:solidFill>
                <a:schemeClr val="bg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93650" y="4661694"/>
            <a:ext cx="5184458" cy="550340"/>
          </a:xfrm>
        </p:spPr>
        <p:txBody>
          <a:bodyPr anchor="b"/>
          <a:lstStyle>
            <a:lvl1pPr algn="l">
              <a:defRPr sz="1889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693650" y="595044"/>
            <a:ext cx="5184458" cy="3995738"/>
          </a:xfrm>
        </p:spPr>
        <p:txBody>
          <a:bodyPr/>
          <a:lstStyle>
            <a:lvl1pPr marL="0" indent="0">
              <a:buNone/>
              <a:defRPr sz="3023"/>
            </a:lvl1pPr>
            <a:lvl2pPr marL="432022" indent="0">
              <a:buNone/>
              <a:defRPr sz="2646"/>
            </a:lvl2pPr>
            <a:lvl3pPr marL="864044" indent="0">
              <a:buNone/>
              <a:defRPr sz="2268"/>
            </a:lvl3pPr>
            <a:lvl4pPr marL="1296067" indent="0">
              <a:buNone/>
              <a:defRPr sz="1889"/>
            </a:lvl4pPr>
            <a:lvl5pPr marL="1728089" indent="0">
              <a:buNone/>
              <a:defRPr sz="1889"/>
            </a:lvl5pPr>
            <a:lvl6pPr marL="2160111" indent="0">
              <a:buNone/>
              <a:defRPr sz="1889"/>
            </a:lvl6pPr>
            <a:lvl7pPr marL="2592133" indent="0">
              <a:buNone/>
              <a:defRPr sz="1889"/>
            </a:lvl7pPr>
            <a:lvl8pPr marL="3024156" indent="0">
              <a:buNone/>
              <a:defRPr sz="1889"/>
            </a:lvl8pPr>
            <a:lvl9pPr marL="3456178" indent="0">
              <a:buNone/>
              <a:defRPr sz="1889"/>
            </a:lvl9pPr>
          </a:lstStyle>
          <a:p>
            <a:endParaRPr lang="en-US"/>
          </a:p>
        </p:txBody>
      </p:sp>
      <p:sp>
        <p:nvSpPr>
          <p:cNvPr id="25" name="Marcador de fecha 1">
            <a:extLst>
              <a:ext uri="{FF2B5EF4-FFF2-40B4-BE49-F238E27FC236}">
                <a16:creationId xmlns:a16="http://schemas.microsoft.com/office/drawing/2014/main" id="{D29E29FE-0A61-48BD-8AEF-D7A601857A95}"/>
              </a:ext>
            </a:extLst>
          </p:cNvPr>
          <p:cNvSpPr txBox="1">
            <a:spLocks/>
          </p:cNvSpPr>
          <p:nvPr userDrawn="1"/>
        </p:nvSpPr>
        <p:spPr>
          <a:xfrm>
            <a:off x="3439486" y="-7090"/>
            <a:ext cx="5237789" cy="322327"/>
          </a:xfrm>
          <a:prstGeom prst="rect">
            <a:avLst/>
          </a:prstGeom>
        </p:spPr>
        <p:txBody>
          <a:bodyPr vert="horz" lIns="86407" tIns="43204" rIns="86407" bIns="43204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0" i="1" dirty="0">
                <a:solidFill>
                  <a:srgbClr val="969696"/>
                </a:solidFill>
              </a:rPr>
              <a:t>A mechanical Insight into the Stability of the Chemical Bond</a:t>
            </a:r>
            <a:endParaRPr lang="es-ES" sz="1600" b="0" i="1" dirty="0">
              <a:solidFill>
                <a:srgbClr val="969696"/>
              </a:solidFill>
            </a:endParaRPr>
          </a:p>
        </p:txBody>
      </p:sp>
      <p:sp>
        <p:nvSpPr>
          <p:cNvPr id="26" name="3 CuadroTexto">
            <a:extLst>
              <a:ext uri="{FF2B5EF4-FFF2-40B4-BE49-F238E27FC236}">
                <a16:creationId xmlns:a16="http://schemas.microsoft.com/office/drawing/2014/main" id="{2EB68672-6B1C-4446-A852-4CC1C88FBAAD}"/>
              </a:ext>
            </a:extLst>
          </p:cNvPr>
          <p:cNvSpPr txBox="1"/>
          <p:nvPr userDrawn="1"/>
        </p:nvSpPr>
        <p:spPr>
          <a:xfrm>
            <a:off x="0" y="6404048"/>
            <a:ext cx="8640763" cy="28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  <a:alpha val="96000"/>
                </a:schemeClr>
              </a:gs>
              <a:gs pos="76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endParaRPr lang="es-ES" sz="1200" b="1" dirty="0">
              <a:solidFill>
                <a:schemeClr val="bg1"/>
              </a:solidFill>
            </a:endParaRPr>
          </a:p>
        </p:txBody>
      </p:sp>
      <p:sp>
        <p:nvSpPr>
          <p:cNvPr id="28" name="Marcador de número de diapositiva 3">
            <a:extLst>
              <a:ext uri="{FF2B5EF4-FFF2-40B4-BE49-F238E27FC236}">
                <a16:creationId xmlns:a16="http://schemas.microsoft.com/office/drawing/2014/main" id="{F25A1A0F-592A-4EA3-AA87-C3E28E957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5869" y="6373900"/>
            <a:ext cx="2016178" cy="354560"/>
          </a:xfrm>
        </p:spPr>
        <p:txBody>
          <a:bodyPr/>
          <a:lstStyle>
            <a:lvl1pPr>
              <a:defRPr sz="1200"/>
            </a:lvl1pPr>
          </a:lstStyle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6" descr="Resultado de imagen de logo ucm transparente">
            <a:extLst>
              <a:ext uri="{FF2B5EF4-FFF2-40B4-BE49-F238E27FC236}">
                <a16:creationId xmlns:a16="http://schemas.microsoft.com/office/drawing/2014/main" id="{265DAABA-0241-48AF-9BB4-1DD2A465C6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882" y="24710"/>
            <a:ext cx="419236" cy="521554"/>
          </a:xfrm>
          <a:prstGeom prst="rect">
            <a:avLst/>
          </a:prstGeom>
          <a:noFill/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B7103C6-686A-4BBC-8DFE-13405973480E}"/>
              </a:ext>
            </a:extLst>
          </p:cNvPr>
          <p:cNvSpPr txBox="1"/>
          <p:nvPr userDrawn="1"/>
        </p:nvSpPr>
        <p:spPr>
          <a:xfrm>
            <a:off x="0" y="6389351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Group Meeting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F49ABB8-5D7C-47F0-BCB4-032792423CC8}"/>
              </a:ext>
            </a:extLst>
          </p:cNvPr>
          <p:cNvSpPr txBox="1"/>
          <p:nvPr userDrawn="1"/>
        </p:nvSpPr>
        <p:spPr>
          <a:xfrm>
            <a:off x="3421547" y="6367636"/>
            <a:ext cx="15281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15-January-2021</a:t>
            </a:r>
            <a:endParaRPr lang="en-US" sz="1400" b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32038" y="266691"/>
            <a:ext cx="7776687" cy="1109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32038" y="1553899"/>
            <a:ext cx="7776687" cy="4395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32038" y="6172429"/>
            <a:ext cx="2016178" cy="3545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EE47A-7AC5-4CBD-A0CF-F434429342D1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952261" y="6172429"/>
            <a:ext cx="2736242" cy="3545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192547" y="6172429"/>
            <a:ext cx="2016178" cy="3545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47288-B111-4522-9B45-4CAB3BF1CB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864044" rtl="0" eaLnBrk="1" latinLnBrk="0" hangingPunct="1">
        <a:spcBef>
          <a:spcPct val="0"/>
        </a:spcBef>
        <a:buNone/>
        <a:defRPr sz="41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16" indent="-324016" algn="l" defTabSz="864044" rtl="0" eaLnBrk="1" latinLnBrk="0" hangingPunct="1">
        <a:spcBef>
          <a:spcPct val="20000"/>
        </a:spcBef>
        <a:buFont typeface="Arial" pitchFamily="34" charset="0"/>
        <a:buChar char="•"/>
        <a:defRPr sz="3023" kern="1200">
          <a:solidFill>
            <a:schemeClr val="tx1"/>
          </a:solidFill>
          <a:latin typeface="+mn-lt"/>
          <a:ea typeface="+mn-ea"/>
          <a:cs typeface="+mn-cs"/>
        </a:defRPr>
      </a:lvl1pPr>
      <a:lvl2pPr marL="702036" indent="-270014" algn="l" defTabSz="864044" rtl="0" eaLnBrk="1" latinLnBrk="0" hangingPunct="1">
        <a:spcBef>
          <a:spcPct val="20000"/>
        </a:spcBef>
        <a:buFont typeface="Arial" pitchFamily="34" charset="0"/>
        <a:buChar char="–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080056" indent="-216011" algn="l" defTabSz="864044" rtl="0" eaLnBrk="1" latinLnBrk="0" hangingPunct="1">
        <a:spcBef>
          <a:spcPct val="20000"/>
        </a:spcBef>
        <a:buFont typeface="Arial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3pPr>
      <a:lvl4pPr marL="1512078" indent="-216011" algn="l" defTabSz="864044" rtl="0" eaLnBrk="1" latinLnBrk="0" hangingPunct="1">
        <a:spcBef>
          <a:spcPct val="20000"/>
        </a:spcBef>
        <a:buFont typeface="Arial" pitchFamily="34" charset="0"/>
        <a:buChar char="–"/>
        <a:defRPr sz="1889" kern="1200">
          <a:solidFill>
            <a:schemeClr val="tx1"/>
          </a:solidFill>
          <a:latin typeface="+mn-lt"/>
          <a:ea typeface="+mn-ea"/>
          <a:cs typeface="+mn-cs"/>
        </a:defRPr>
      </a:lvl4pPr>
      <a:lvl5pPr marL="1944100" indent="-216011" algn="l" defTabSz="864044" rtl="0" eaLnBrk="1" latinLnBrk="0" hangingPunct="1">
        <a:spcBef>
          <a:spcPct val="20000"/>
        </a:spcBef>
        <a:buFont typeface="Arial" pitchFamily="34" charset="0"/>
        <a:buChar char="»"/>
        <a:defRPr sz="1889" kern="1200">
          <a:solidFill>
            <a:schemeClr val="tx1"/>
          </a:solidFill>
          <a:latin typeface="+mn-lt"/>
          <a:ea typeface="+mn-ea"/>
          <a:cs typeface="+mn-cs"/>
        </a:defRPr>
      </a:lvl5pPr>
      <a:lvl6pPr marL="2376122" indent="-216011" algn="l" defTabSz="864044" rtl="0" eaLnBrk="1" latinLnBrk="0" hangingPunct="1">
        <a:spcBef>
          <a:spcPct val="20000"/>
        </a:spcBef>
        <a:buFont typeface="Arial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6pPr>
      <a:lvl7pPr marL="2808145" indent="-216011" algn="l" defTabSz="864044" rtl="0" eaLnBrk="1" latinLnBrk="0" hangingPunct="1">
        <a:spcBef>
          <a:spcPct val="20000"/>
        </a:spcBef>
        <a:buFont typeface="Arial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7pPr>
      <a:lvl8pPr marL="3240167" indent="-216011" algn="l" defTabSz="864044" rtl="0" eaLnBrk="1" latinLnBrk="0" hangingPunct="1">
        <a:spcBef>
          <a:spcPct val="20000"/>
        </a:spcBef>
        <a:buFont typeface="Arial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8pPr>
      <a:lvl9pPr marL="3672189" indent="-216011" algn="l" defTabSz="864044" rtl="0" eaLnBrk="1" latinLnBrk="0" hangingPunct="1">
        <a:spcBef>
          <a:spcPct val="20000"/>
        </a:spcBef>
        <a:buFont typeface="Arial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864044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22" algn="l" defTabSz="864044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44" algn="l" defTabSz="864044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67" algn="l" defTabSz="864044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89" algn="l" defTabSz="864044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111" algn="l" defTabSz="864044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133" algn="l" defTabSz="864044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156" algn="l" defTabSz="864044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178" algn="l" defTabSz="864044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9EC0749-DA36-40D6-AE76-6F38B60ED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Logos UCM | Biblioteca Complutense">
            <a:extLst>
              <a:ext uri="{FF2B5EF4-FFF2-40B4-BE49-F238E27FC236}">
                <a16:creationId xmlns:a16="http://schemas.microsoft.com/office/drawing/2014/main" id="{CD20123C-95FF-BD28-9A29-FD2EDEA31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4" y="0"/>
            <a:ext cx="496043" cy="5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Imagen 3">
            <a:extLst>
              <a:ext uri="{FF2B5EF4-FFF2-40B4-BE49-F238E27FC236}">
                <a16:creationId xmlns:a16="http://schemas.microsoft.com/office/drawing/2014/main" id="{822E9B79-F4CA-9830-FB5B-242C5C76F4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553"/>
          <a:stretch/>
        </p:blipFill>
        <p:spPr>
          <a:xfrm>
            <a:off x="386019" y="1330302"/>
            <a:ext cx="3896556" cy="4179522"/>
          </a:xfrm>
          <a:prstGeom prst="rect">
            <a:avLst/>
          </a:prstGeom>
          <a:ln w="3175">
            <a:miter lim="4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0E298A-4486-EDC2-71B7-18FA57B62080}"/>
              </a:ext>
            </a:extLst>
          </p:cNvPr>
          <p:cNvSpPr txBox="1"/>
          <p:nvPr/>
        </p:nvSpPr>
        <p:spPr>
          <a:xfrm>
            <a:off x="41004" y="609124"/>
            <a:ext cx="8128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 dirty="0"/>
              <a:t>Universidad </a:t>
            </a:r>
            <a:r>
              <a:rPr lang="en-US" sz="2800" b="1" dirty="0" err="1"/>
              <a:t>Complutense</a:t>
            </a:r>
            <a:r>
              <a:rPr lang="en-US" sz="2800" b="1" dirty="0"/>
              <a:t> de Madrid Group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ED2DF8-9EDE-C091-B40D-EA284619A42F}"/>
              </a:ext>
            </a:extLst>
          </p:cNvPr>
          <p:cNvGrpSpPr/>
          <p:nvPr/>
        </p:nvGrpSpPr>
        <p:grpSpPr>
          <a:xfrm>
            <a:off x="537047" y="5610663"/>
            <a:ext cx="3226364" cy="712549"/>
            <a:chOff x="5189449" y="5242447"/>
            <a:chExt cx="3568997" cy="71254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413303B5-53AF-DCC7-C26A-3B8182A0AA33}"/>
                </a:ext>
              </a:extLst>
            </p:cNvPr>
            <p:cNvSpPr/>
            <p:nvPr/>
          </p:nvSpPr>
          <p:spPr>
            <a:xfrm>
              <a:off x="5592747" y="5242447"/>
              <a:ext cx="2854196" cy="69412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560C4C9-A9D0-45B1-E792-FB89254FFA7A}"/>
                </a:ext>
              </a:extLst>
            </p:cNvPr>
            <p:cNvSpPr txBox="1"/>
            <p:nvPr/>
          </p:nvSpPr>
          <p:spPr>
            <a:xfrm>
              <a:off x="5189449" y="5242813"/>
              <a:ext cx="3568997" cy="712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s-ES" sz="2400" dirty="0"/>
                <a:t>Experimental </a:t>
              </a:r>
              <a:r>
                <a:rPr lang="en-US" sz="2400" dirty="0"/>
                <a:t>and Theoretical Group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8A3FA81-E650-E30C-CBC5-4BD41A9CFE53}"/>
              </a:ext>
            </a:extLst>
          </p:cNvPr>
          <p:cNvSpPr txBox="1"/>
          <p:nvPr/>
        </p:nvSpPr>
        <p:spPr>
          <a:xfrm>
            <a:off x="4408413" y="1180881"/>
            <a:ext cx="3371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-</a:t>
            </a:r>
            <a:r>
              <a:rPr lang="en-US" sz="2400" b="1" u="sng" dirty="0"/>
              <a:t>Molecular systems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D61C10-8C08-9605-D5A9-F509141020D8}"/>
              </a:ext>
            </a:extLst>
          </p:cNvPr>
          <p:cNvSpPr txBox="1"/>
          <p:nvPr/>
        </p:nvSpPr>
        <p:spPr>
          <a:xfrm>
            <a:off x="4394628" y="2872451"/>
            <a:ext cx="3579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-</a:t>
            </a:r>
            <a:r>
              <a:rPr lang="en-US" sz="2400" b="1" u="sng" dirty="0"/>
              <a:t>Solid State Materials</a:t>
            </a:r>
          </a:p>
        </p:txBody>
      </p:sp>
      <p:sp>
        <p:nvSpPr>
          <p:cNvPr id="28" name="CuadroTexto 44">
            <a:extLst>
              <a:ext uri="{FF2B5EF4-FFF2-40B4-BE49-F238E27FC236}">
                <a16:creationId xmlns:a16="http://schemas.microsoft.com/office/drawing/2014/main" id="{02C88B78-64AA-5F12-2D52-1DF888050DDE}"/>
              </a:ext>
            </a:extLst>
          </p:cNvPr>
          <p:cNvSpPr txBox="1"/>
          <p:nvPr/>
        </p:nvSpPr>
        <p:spPr>
          <a:xfrm>
            <a:off x="4419567" y="1567191"/>
            <a:ext cx="4643367" cy="1224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>
              <a:lnSpc>
                <a:spcPts val="2200"/>
              </a:lnSpc>
            </a:pPr>
            <a:r>
              <a:rPr lang="en-US" sz="2200" dirty="0"/>
              <a:t>Carbon Based</a:t>
            </a:r>
          </a:p>
          <a:p>
            <a:pPr indent="177800">
              <a:lnSpc>
                <a:spcPts val="2200"/>
              </a:lnSpc>
            </a:pPr>
            <a:r>
              <a:rPr lang="en-US" sz="2200" dirty="0"/>
              <a:t>Metal-Metal bonded</a:t>
            </a:r>
          </a:p>
          <a:p>
            <a:pPr indent="177800">
              <a:lnSpc>
                <a:spcPts val="2200"/>
              </a:lnSpc>
            </a:pPr>
            <a:r>
              <a:rPr lang="en-US" sz="2200" dirty="0"/>
              <a:t>Cocrystals</a:t>
            </a:r>
          </a:p>
          <a:p>
            <a:pPr indent="177800">
              <a:lnSpc>
                <a:spcPts val="2200"/>
              </a:lnSpc>
            </a:pPr>
            <a:r>
              <a:rPr lang="en-US" sz="2200" dirty="0"/>
              <a:t>H-Bonded Systems</a:t>
            </a:r>
          </a:p>
        </p:txBody>
      </p:sp>
      <p:sp>
        <p:nvSpPr>
          <p:cNvPr id="31" name="CuadroTexto 44">
            <a:extLst>
              <a:ext uri="{FF2B5EF4-FFF2-40B4-BE49-F238E27FC236}">
                <a16:creationId xmlns:a16="http://schemas.microsoft.com/office/drawing/2014/main" id="{4A7D9390-7202-E3B0-CAE8-D959D0B00ABF}"/>
              </a:ext>
            </a:extLst>
          </p:cNvPr>
          <p:cNvSpPr txBox="1"/>
          <p:nvPr/>
        </p:nvSpPr>
        <p:spPr>
          <a:xfrm>
            <a:off x="4501503" y="3329781"/>
            <a:ext cx="4643367" cy="942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>
              <a:lnSpc>
                <a:spcPts val="2200"/>
              </a:lnSpc>
            </a:pPr>
            <a:r>
              <a:rPr lang="en-US" sz="2200" dirty="0"/>
              <a:t>Energetic </a:t>
            </a:r>
          </a:p>
          <a:p>
            <a:pPr indent="177800">
              <a:lnSpc>
                <a:spcPts val="2200"/>
              </a:lnSpc>
            </a:pPr>
            <a:r>
              <a:rPr lang="en-US" sz="2200" dirty="0"/>
              <a:t>Bidimensional</a:t>
            </a:r>
          </a:p>
          <a:p>
            <a:pPr indent="177800">
              <a:lnSpc>
                <a:spcPts val="2200"/>
              </a:lnSpc>
            </a:pPr>
            <a:r>
              <a:rPr lang="en-US" sz="2200" dirty="0"/>
              <a:t>Geochemical</a:t>
            </a:r>
          </a:p>
        </p:txBody>
      </p:sp>
      <p:sp>
        <p:nvSpPr>
          <p:cNvPr id="8" name="CuadroTexto 44">
            <a:extLst>
              <a:ext uri="{FF2B5EF4-FFF2-40B4-BE49-F238E27FC236}">
                <a16:creationId xmlns:a16="http://schemas.microsoft.com/office/drawing/2014/main" id="{B4097E0B-9E4F-C76F-576B-0659657507C7}"/>
              </a:ext>
            </a:extLst>
          </p:cNvPr>
          <p:cNvSpPr txBox="1"/>
          <p:nvPr/>
        </p:nvSpPr>
        <p:spPr>
          <a:xfrm>
            <a:off x="4230383" y="4736334"/>
            <a:ext cx="2662515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>
              <a:lnSpc>
                <a:spcPts val="2000"/>
              </a:lnSpc>
            </a:pPr>
            <a:r>
              <a:rPr lang="en-US" sz="2000" dirty="0"/>
              <a:t>Álvaro Lobato</a:t>
            </a:r>
          </a:p>
          <a:p>
            <a:pPr indent="177800">
              <a:lnSpc>
                <a:spcPts val="2000"/>
              </a:lnSpc>
            </a:pPr>
            <a:r>
              <a:rPr lang="en-US" sz="2000" dirty="0"/>
              <a:t>Javier Sánchez</a:t>
            </a:r>
          </a:p>
          <a:p>
            <a:pPr indent="177800">
              <a:lnSpc>
                <a:spcPts val="2000"/>
              </a:lnSpc>
            </a:pPr>
            <a:r>
              <a:rPr lang="en-US" sz="2000" dirty="0"/>
              <a:t>Fernando Izquierdo</a:t>
            </a:r>
          </a:p>
          <a:p>
            <a:pPr indent="177800">
              <a:lnSpc>
                <a:spcPts val="2000"/>
              </a:lnSpc>
            </a:pPr>
            <a:r>
              <a:rPr lang="en-US" sz="2000" dirty="0"/>
              <a:t>Irene Barba</a:t>
            </a:r>
          </a:p>
          <a:p>
            <a:pPr indent="177800">
              <a:lnSpc>
                <a:spcPts val="2000"/>
              </a:lnSpc>
            </a:pPr>
            <a:r>
              <a:rPr lang="en-US" sz="2000" dirty="0"/>
              <a:t>Mercedes </a:t>
            </a:r>
            <a:r>
              <a:rPr lang="en-US" sz="2000" dirty="0" err="1"/>
              <a:t>Taravillo</a:t>
            </a:r>
            <a:endParaRPr lang="en-US" sz="2000" dirty="0"/>
          </a:p>
          <a:p>
            <a:pPr indent="177800">
              <a:lnSpc>
                <a:spcPts val="2000"/>
              </a:lnSpc>
            </a:pPr>
            <a:r>
              <a:rPr lang="en-US" sz="2000" dirty="0"/>
              <a:t>Valentín García</a:t>
            </a:r>
          </a:p>
          <a:p>
            <a:pPr indent="177800">
              <a:lnSpc>
                <a:spcPts val="2000"/>
              </a:lnSpc>
            </a:pP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EA79A9-741A-F4C6-9D1A-BAFDA8E2A618}"/>
              </a:ext>
            </a:extLst>
          </p:cNvPr>
          <p:cNvSpPr txBox="1"/>
          <p:nvPr/>
        </p:nvSpPr>
        <p:spPr>
          <a:xfrm>
            <a:off x="6315644" y="4839738"/>
            <a:ext cx="2102350" cy="865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77800">
              <a:lnSpc>
                <a:spcPts val="2000"/>
              </a:lnSpc>
            </a:pPr>
            <a:r>
              <a:rPr lang="en-US" sz="2000" dirty="0"/>
              <a:t>Paula Serrano</a:t>
            </a:r>
          </a:p>
          <a:p>
            <a:pPr indent="177800">
              <a:lnSpc>
                <a:spcPts val="2000"/>
              </a:lnSpc>
            </a:pPr>
            <a:r>
              <a:rPr lang="en-US" sz="2000" dirty="0"/>
              <a:t>Miguel Morales</a:t>
            </a:r>
          </a:p>
          <a:p>
            <a:pPr indent="177800">
              <a:lnSpc>
                <a:spcPts val="2000"/>
              </a:lnSpc>
            </a:pPr>
            <a:r>
              <a:rPr lang="en-US" sz="200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953C04-2EF7-CA23-4CF8-6435CAEBC1D0}"/>
              </a:ext>
            </a:extLst>
          </p:cNvPr>
          <p:cNvSpPr txBox="1"/>
          <p:nvPr/>
        </p:nvSpPr>
        <p:spPr>
          <a:xfrm>
            <a:off x="6488787" y="4439628"/>
            <a:ext cx="6206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u="sng" dirty="0"/>
              <a:t>PhD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29A1E7-D4CF-C577-751B-9C70EDDCC372}"/>
              </a:ext>
            </a:extLst>
          </p:cNvPr>
          <p:cNvSpPr txBox="1"/>
          <p:nvPr/>
        </p:nvSpPr>
        <p:spPr>
          <a:xfrm>
            <a:off x="4427806" y="4403100"/>
            <a:ext cx="5517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u="sng" dirty="0"/>
              <a:t>PDI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296552-7DBB-EA0B-9E64-44A80CAFCE71}"/>
              </a:ext>
            </a:extLst>
          </p:cNvPr>
          <p:cNvSpPr txBox="1"/>
          <p:nvPr/>
        </p:nvSpPr>
        <p:spPr>
          <a:xfrm>
            <a:off x="6488787" y="5376120"/>
            <a:ext cx="652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u="sng" dirty="0"/>
              <a:t>TFM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03B11A-52E3-FA20-8D3B-AECB85D1CF28}"/>
              </a:ext>
            </a:extLst>
          </p:cNvPr>
          <p:cNvSpPr txBox="1"/>
          <p:nvPr/>
        </p:nvSpPr>
        <p:spPr>
          <a:xfrm>
            <a:off x="6327194" y="5750102"/>
            <a:ext cx="2102350" cy="608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77800">
              <a:lnSpc>
                <a:spcPts val="2000"/>
              </a:lnSpc>
            </a:pPr>
            <a:r>
              <a:rPr lang="en-US" sz="2000" dirty="0"/>
              <a:t>Diego García</a:t>
            </a:r>
          </a:p>
          <a:p>
            <a:pPr indent="177800">
              <a:lnSpc>
                <a:spcPts val="2000"/>
              </a:lnSpc>
            </a:pPr>
            <a:r>
              <a:rPr lang="en-US" sz="2000" dirty="0"/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19160DA-AF49-8E45-5AA2-20A9A14C38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94" b="5050"/>
          <a:stretch>
            <a:fillRect/>
          </a:stretch>
        </p:blipFill>
        <p:spPr>
          <a:xfrm>
            <a:off x="7128757" y="3371008"/>
            <a:ext cx="1411762" cy="120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23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9EC0749-DA36-40D6-AE76-6F38B60ED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Logos UCM | Biblioteca Complutense">
            <a:extLst>
              <a:ext uri="{FF2B5EF4-FFF2-40B4-BE49-F238E27FC236}">
                <a16:creationId xmlns:a16="http://schemas.microsoft.com/office/drawing/2014/main" id="{CD20123C-95FF-BD28-9A29-FD2EDEA31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4" y="0"/>
            <a:ext cx="496043" cy="5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FA9E59-4098-A3B1-14E6-DA7C68FD97F2}"/>
              </a:ext>
            </a:extLst>
          </p:cNvPr>
          <p:cNvSpPr txBox="1"/>
          <p:nvPr/>
        </p:nvSpPr>
        <p:spPr>
          <a:xfrm>
            <a:off x="0" y="632941"/>
            <a:ext cx="690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Experimental Developments and Capabilities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CC273BF0-8953-E796-253D-5199D8A82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8879" y="2115107"/>
            <a:ext cx="3624631" cy="3610900"/>
          </a:xfrm>
          <a:prstGeom prst="rect">
            <a:avLst/>
          </a:prstGeom>
        </p:spPr>
      </p:pic>
      <p:pic>
        <p:nvPicPr>
          <p:cNvPr id="40" name="Imagen 6">
            <a:extLst>
              <a:ext uri="{FF2B5EF4-FFF2-40B4-BE49-F238E27FC236}">
                <a16:creationId xmlns:a16="http://schemas.microsoft.com/office/drawing/2014/main" id="{3704B05B-AED7-5F41-A8A0-7E771C0C72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263" y="1856784"/>
            <a:ext cx="1516998" cy="1494556"/>
          </a:xfrm>
          <a:prstGeom prst="rect">
            <a:avLst/>
          </a:prstGeom>
          <a:ln>
            <a:noFill/>
          </a:ln>
          <a:effectLst>
            <a:glow rad="228600">
              <a:schemeClr val="bg1"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4A46046-DAF3-2CA2-6535-977D0375429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0397" r="30925"/>
          <a:stretch>
            <a:fillRect/>
          </a:stretch>
        </p:blipFill>
        <p:spPr>
          <a:xfrm>
            <a:off x="382864" y="4200788"/>
            <a:ext cx="1921397" cy="1663419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22278F8E-2A65-AB95-24B1-09DBCEC69DD4}"/>
              </a:ext>
            </a:extLst>
          </p:cNvPr>
          <p:cNvSpPr txBox="1"/>
          <p:nvPr/>
        </p:nvSpPr>
        <p:spPr>
          <a:xfrm>
            <a:off x="139411" y="3605658"/>
            <a:ext cx="3662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/>
              <a:t>Uniaxial-Biaxial Set up and RDAC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A2CCFC6-E8FD-7EDA-60DA-5F47CFA04A6C}"/>
              </a:ext>
            </a:extLst>
          </p:cNvPr>
          <p:cNvSpPr txBox="1"/>
          <p:nvPr/>
        </p:nvSpPr>
        <p:spPr>
          <a:xfrm>
            <a:off x="4604112" y="1445584"/>
            <a:ext cx="4088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/>
              <a:t> Raman Bidimensional </a:t>
            </a:r>
            <a:r>
              <a:rPr lang="es-ES" sz="2000" b="1" dirty="0" err="1"/>
              <a:t>Spectroscopy</a:t>
            </a:r>
            <a:r>
              <a:rPr lang="es-ES" sz="2000" b="1" dirty="0"/>
              <a:t>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9257729-B627-176A-520E-4A9A294947B3}"/>
              </a:ext>
            </a:extLst>
          </p:cNvPr>
          <p:cNvSpPr/>
          <p:nvPr/>
        </p:nvSpPr>
        <p:spPr>
          <a:xfrm>
            <a:off x="111648" y="1314952"/>
            <a:ext cx="4422299" cy="20635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44">
            <a:extLst>
              <a:ext uri="{FF2B5EF4-FFF2-40B4-BE49-F238E27FC236}">
                <a16:creationId xmlns:a16="http://schemas.microsoft.com/office/drawing/2014/main" id="{807F2D3D-2F87-DA74-D5AC-FE61C90E5958}"/>
              </a:ext>
            </a:extLst>
          </p:cNvPr>
          <p:cNvSpPr txBox="1"/>
          <p:nvPr/>
        </p:nvSpPr>
        <p:spPr>
          <a:xfrm>
            <a:off x="111648" y="1383285"/>
            <a:ext cx="46433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/>
            <a:r>
              <a:rPr lang="en-US" sz="2400" dirty="0"/>
              <a:t>Raman Spectroscopy </a:t>
            </a:r>
          </a:p>
          <a:p>
            <a:pPr marL="177800"/>
            <a:r>
              <a:rPr lang="en-US" sz="2400" dirty="0"/>
              <a:t>High Pressure-High Temperature</a:t>
            </a:r>
          </a:p>
          <a:p>
            <a:pPr marL="177800"/>
            <a:r>
              <a:rPr lang="en-US" sz="2400" dirty="0"/>
              <a:t>Raman Mapping 2D-Correlation</a:t>
            </a:r>
          </a:p>
          <a:p>
            <a:pPr marL="177800"/>
            <a:r>
              <a:rPr lang="en-US" sz="2400" dirty="0"/>
              <a:t>Electrical Measurements</a:t>
            </a:r>
          </a:p>
          <a:p>
            <a:pPr marL="177800"/>
            <a:r>
              <a:rPr lang="en-US" sz="2400" dirty="0"/>
              <a:t>Uniaxial-Biaxial Experiments</a:t>
            </a:r>
          </a:p>
        </p:txBody>
      </p:sp>
      <p:pic>
        <p:nvPicPr>
          <p:cNvPr id="5" name="Picture 4" descr="Diacell® ShearDAC">
            <a:extLst>
              <a:ext uri="{FF2B5EF4-FFF2-40B4-BE49-F238E27FC236}">
                <a16:creationId xmlns:a16="http://schemas.microsoft.com/office/drawing/2014/main" id="{DC126045-42DA-F884-886B-EEB14AD638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8703" y="4071148"/>
            <a:ext cx="2025734" cy="202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20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037">
            <a:extLst>
              <a:ext uri="{FF2B5EF4-FFF2-40B4-BE49-F238E27FC236}">
                <a16:creationId xmlns:a16="http://schemas.microsoft.com/office/drawing/2014/main" id="{743B71C3-E799-459C-A1B0-AF89F93A0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244" y="3903929"/>
            <a:ext cx="3954742" cy="2401093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9EC0749-DA36-40D6-AE76-6F38B60ED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Logos UCM | Biblioteca Complutense">
            <a:extLst>
              <a:ext uri="{FF2B5EF4-FFF2-40B4-BE49-F238E27FC236}">
                <a16:creationId xmlns:a16="http://schemas.microsoft.com/office/drawing/2014/main" id="{CD20123C-95FF-BD28-9A29-FD2EDEA31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4" y="0"/>
            <a:ext cx="496043" cy="5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8F5F60-0F87-235C-282C-AFF48CCA0392}"/>
              </a:ext>
            </a:extLst>
          </p:cNvPr>
          <p:cNvSpPr txBox="1"/>
          <p:nvPr/>
        </p:nvSpPr>
        <p:spPr>
          <a:xfrm>
            <a:off x="0" y="632941"/>
            <a:ext cx="690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/>
              <a:t>Theoretical</a:t>
            </a:r>
            <a:r>
              <a:rPr lang="es-ES" sz="2800" b="1" dirty="0"/>
              <a:t> </a:t>
            </a:r>
            <a:r>
              <a:rPr lang="es-ES" sz="2800" b="1" dirty="0" err="1"/>
              <a:t>Developments</a:t>
            </a:r>
            <a:endParaRPr lang="es-ES" sz="2800" b="1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DC162EE-7465-F699-6E87-6AD2740C93FB}"/>
              </a:ext>
            </a:extLst>
          </p:cNvPr>
          <p:cNvSpPr/>
          <p:nvPr/>
        </p:nvSpPr>
        <p:spPr>
          <a:xfrm>
            <a:off x="99679" y="1249935"/>
            <a:ext cx="5184541" cy="199927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CuadroTexto 44">
            <a:extLst>
              <a:ext uri="{FF2B5EF4-FFF2-40B4-BE49-F238E27FC236}">
                <a16:creationId xmlns:a16="http://schemas.microsoft.com/office/drawing/2014/main" id="{31C4CFEE-9FD9-B947-BB99-E4802E0382C8}"/>
              </a:ext>
            </a:extLst>
          </p:cNvPr>
          <p:cNvSpPr txBox="1"/>
          <p:nvPr/>
        </p:nvSpPr>
        <p:spPr>
          <a:xfrm>
            <a:off x="44527" y="1277588"/>
            <a:ext cx="5372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/>
            <a:r>
              <a:rPr lang="en-US" sz="2400" dirty="0"/>
              <a:t>Chemical Pressure Analysis</a:t>
            </a:r>
          </a:p>
          <a:p>
            <a:pPr marL="177800"/>
            <a:r>
              <a:rPr lang="en-US" sz="2400" dirty="0"/>
              <a:t>Crystal Structure Prediction</a:t>
            </a:r>
          </a:p>
          <a:p>
            <a:pPr marL="177800"/>
            <a:r>
              <a:rPr lang="en-US" sz="2400" dirty="0"/>
              <a:t>Chemical Bonding</a:t>
            </a:r>
          </a:p>
          <a:p>
            <a:pPr marL="177800"/>
            <a:r>
              <a:rPr lang="en-US" sz="2400" dirty="0"/>
              <a:t>Pressure in Atoms and Molecules</a:t>
            </a:r>
          </a:p>
          <a:p>
            <a:pPr marL="177800"/>
            <a:r>
              <a:rPr lang="en-US" sz="2400" dirty="0"/>
              <a:t>Machine Learning </a:t>
            </a:r>
          </a:p>
          <a:p>
            <a:pPr marL="177800"/>
            <a:endParaRPr lang="es-ES" sz="2400" dirty="0"/>
          </a:p>
        </p:txBody>
      </p:sp>
      <p:sp>
        <p:nvSpPr>
          <p:cNvPr id="1030" name="unperturbed atom">
            <a:extLst>
              <a:ext uri="{FF2B5EF4-FFF2-40B4-BE49-F238E27FC236}">
                <a16:creationId xmlns:a16="http://schemas.microsoft.com/office/drawing/2014/main" id="{5F180008-CD75-8BE6-9BAF-E84571415DC2}"/>
              </a:ext>
            </a:extLst>
          </p:cNvPr>
          <p:cNvSpPr txBox="1"/>
          <p:nvPr/>
        </p:nvSpPr>
        <p:spPr>
          <a:xfrm>
            <a:off x="191524" y="3499213"/>
            <a:ext cx="4459720" cy="3784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1900" b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s-ES" sz="2000" b="1" dirty="0">
                <a:latin typeface="+mj-lt"/>
              </a:rPr>
              <a:t>Molecular and Solid </a:t>
            </a:r>
            <a:r>
              <a:rPr lang="es-ES" sz="2000" b="1" dirty="0" err="1">
                <a:latin typeface="+mj-lt"/>
              </a:rPr>
              <a:t>Structure</a:t>
            </a:r>
            <a:r>
              <a:rPr lang="es-ES" sz="2000" b="1" dirty="0">
                <a:latin typeface="+mj-lt"/>
              </a:rPr>
              <a:t> </a:t>
            </a:r>
            <a:r>
              <a:rPr lang="es-ES" sz="2000" b="1" dirty="0" err="1">
                <a:latin typeface="+mj-lt"/>
              </a:rPr>
              <a:t>Prediction</a:t>
            </a:r>
            <a:endParaRPr sz="2000" b="1" dirty="0">
              <a:latin typeface="+mj-lt"/>
            </a:endParaRPr>
          </a:p>
        </p:txBody>
      </p:sp>
      <p:sp>
        <p:nvSpPr>
          <p:cNvPr id="1039" name="unperturbed atom">
            <a:extLst>
              <a:ext uri="{FF2B5EF4-FFF2-40B4-BE49-F238E27FC236}">
                <a16:creationId xmlns:a16="http://schemas.microsoft.com/office/drawing/2014/main" id="{DF0AAC21-2B58-C78B-848A-4A465D5B4745}"/>
              </a:ext>
            </a:extLst>
          </p:cNvPr>
          <p:cNvSpPr txBox="1"/>
          <p:nvPr/>
        </p:nvSpPr>
        <p:spPr>
          <a:xfrm>
            <a:off x="5574217" y="3517384"/>
            <a:ext cx="2081644" cy="3784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1900" b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s-ES" sz="2000" b="1" dirty="0">
                <a:latin typeface="+mj-lt"/>
              </a:rPr>
              <a:t>Chemical </a:t>
            </a:r>
            <a:r>
              <a:rPr lang="es-ES" sz="2000" b="1" dirty="0" err="1">
                <a:latin typeface="+mj-lt"/>
              </a:rPr>
              <a:t>Pressure</a:t>
            </a:r>
            <a:endParaRPr sz="2000" b="1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D9C01D-2B7F-6A57-B288-2E954AF36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3707" y="968310"/>
            <a:ext cx="2540489" cy="2530903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unperturbed atom">
            <a:extLst>
              <a:ext uri="{FF2B5EF4-FFF2-40B4-BE49-F238E27FC236}">
                <a16:creationId xmlns:a16="http://schemas.microsoft.com/office/drawing/2014/main" id="{7B24B246-3EE6-3676-6E21-2939EA66FB70}"/>
              </a:ext>
            </a:extLst>
          </p:cNvPr>
          <p:cNvSpPr txBox="1"/>
          <p:nvPr/>
        </p:nvSpPr>
        <p:spPr>
          <a:xfrm>
            <a:off x="5651819" y="617801"/>
            <a:ext cx="2693914" cy="3784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1900" b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2000" b="1" dirty="0">
                <a:latin typeface="+mj-lt"/>
              </a:rPr>
              <a:t>ML Spectral Simulation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72AE8E0-FCF9-7613-4AA1-3A7F3DE51C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24" y="3970152"/>
            <a:ext cx="4564420" cy="240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07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96EC9-8D54-FD16-4FAF-8D01F7488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1981A20-A7EB-B06B-47CD-C39B661EC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Logos UCM | Biblioteca Complutense">
            <a:extLst>
              <a:ext uri="{FF2B5EF4-FFF2-40B4-BE49-F238E27FC236}">
                <a16:creationId xmlns:a16="http://schemas.microsoft.com/office/drawing/2014/main" id="{0F695E3F-3A69-6A3E-6025-3DC60956F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4" y="0"/>
            <a:ext cx="496043" cy="5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02A4993-9D7F-5164-94B5-A0EF128E5156}"/>
              </a:ext>
            </a:extLst>
          </p:cNvPr>
          <p:cNvSpPr txBox="1"/>
          <p:nvPr/>
        </p:nvSpPr>
        <p:spPr>
          <a:xfrm>
            <a:off x="0" y="632941"/>
            <a:ext cx="690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A Pressure Approach for Chemistry (APACHE)</a:t>
            </a:r>
            <a:endParaRPr lang="es-ES" sz="2800" b="1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4271F2C-0DBE-2279-7152-5FDE01AC25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583194"/>
              </p:ext>
            </p:extLst>
          </p:nvPr>
        </p:nvGraphicFramePr>
        <p:xfrm>
          <a:off x="163326" y="1340959"/>
          <a:ext cx="464306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3060">
                  <a:extLst>
                    <a:ext uri="{9D8B030D-6E8A-4147-A177-3AD203B41FA5}">
                      <a16:colId xmlns:a16="http://schemas.microsoft.com/office/drawing/2014/main" val="345268873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WP1: Fundamental Electronic Control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9D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65329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es-ES" sz="20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Polary</a:t>
                      </a:r>
                      <a:r>
                        <a:rPr lang="es-ES" sz="20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s-ES" sz="20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Inverted</a:t>
                      </a:r>
                      <a:r>
                        <a:rPr lang="es-ES" sz="20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Bonds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94865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A new </a:t>
                      </a:r>
                      <a:r>
                        <a:rPr lang="es-ES" sz="20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transition</a:t>
                      </a:r>
                      <a:r>
                        <a:rPr lang="es-ES" sz="20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Metal </a:t>
                      </a:r>
                      <a:r>
                        <a:rPr lang="es-ES" sz="20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Chemistry</a:t>
                      </a:r>
                      <a:endParaRPr lang="es-ES" sz="20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333618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E4DBBE12-9C50-39CA-2C99-A059396C8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263412"/>
              </p:ext>
            </p:extLst>
          </p:nvPr>
        </p:nvGraphicFramePr>
        <p:xfrm>
          <a:off x="4179165" y="2949907"/>
          <a:ext cx="4402882" cy="1386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882">
                  <a:extLst>
                    <a:ext uri="{9D8B030D-6E8A-4147-A177-3AD203B41FA5}">
                      <a16:colId xmlns:a16="http://schemas.microsoft.com/office/drawing/2014/main" val="345268873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WP2: Molecular Level </a:t>
                      </a:r>
                      <a:r>
                        <a:rPr lang="es-ES" sz="2000" dirty="0" err="1">
                          <a:solidFill>
                            <a:schemeClr val="tx1"/>
                          </a:solidFill>
                        </a:rPr>
                        <a:t>Modulation</a:t>
                      </a:r>
                      <a:endParaRPr lang="es-E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856C">
                        <a:alpha val="5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65329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4A856C"/>
                          </a:solidFill>
                          <a:effectLst/>
                          <a:latin typeface="Calibri (Body)"/>
                          <a:ea typeface="AdvOTb65e897d.B"/>
                          <a:cs typeface="Times New Roman" panose="02020603050405020304" pitchFamily="18" charset="0"/>
                        </a:rPr>
                        <a:t>Pressure-Modulated Acid–Base Organics</a:t>
                      </a:r>
                      <a:endParaRPr lang="en-US" sz="2000" dirty="0">
                        <a:effectLst/>
                        <a:latin typeface="Calibri (Body)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94865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4A856C"/>
                          </a:solidFill>
                          <a:effectLst/>
                          <a:latin typeface="Calibri (Body)"/>
                          <a:ea typeface="AdvOTb65e897d.B"/>
                          <a:cs typeface="Times New Roman" panose="02020603050405020304" pitchFamily="18" charset="0"/>
                        </a:rPr>
                        <a:t>Access to High-Energy Resonance Forms</a:t>
                      </a:r>
                      <a:endParaRPr lang="en-US" sz="2000" dirty="0">
                        <a:effectLst/>
                        <a:latin typeface="Calibri (Body)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33361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4A856C"/>
                          </a:solidFill>
                          <a:effectLst/>
                          <a:latin typeface="Calibri (Body)"/>
                          <a:ea typeface="AdvOTb65e897d.B"/>
                          <a:cs typeface="Times New Roman" panose="02020603050405020304" pitchFamily="18" charset="0"/>
                        </a:rPr>
                        <a:t>Pressure-Enabled Metal–Metal Bonding</a:t>
                      </a:r>
                      <a:endParaRPr lang="en-US" sz="2000" dirty="0">
                        <a:effectLst/>
                        <a:latin typeface="Calibri (Body)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543664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05585138-6306-7373-7BE7-E7DD6ACCA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153839"/>
              </p:ext>
            </p:extLst>
          </p:nvPr>
        </p:nvGraphicFramePr>
        <p:xfrm>
          <a:off x="96772" y="4966187"/>
          <a:ext cx="4776169" cy="113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6169">
                  <a:extLst>
                    <a:ext uri="{9D8B030D-6E8A-4147-A177-3AD203B41FA5}">
                      <a16:colId xmlns:a16="http://schemas.microsoft.com/office/drawing/2014/main" val="34526887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</a:rPr>
                        <a:t>WP3: </a:t>
                      </a:r>
                      <a:r>
                        <a:rPr lang="en-US" sz="2000" noProof="0" dirty="0">
                          <a:solidFill>
                            <a:schemeClr val="tx1"/>
                          </a:solidFill>
                        </a:rPr>
                        <a:t>Stress-directed metastability</a:t>
                      </a:r>
                      <a:endParaRPr lang="es-E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65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dvOTb65e897d.B"/>
                          <a:cs typeface="Times New Roman" panose="02020603050405020304" pitchFamily="18" charset="0"/>
                        </a:rPr>
                        <a:t>Metastable Oxides via Axis-Selective Stress</a:t>
                      </a:r>
                      <a:endParaRPr lang="en-US" sz="20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948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dvOTb65e897d.B"/>
                          <a:cs typeface="Times New Roman" panose="02020603050405020304" pitchFamily="18" charset="0"/>
                        </a:rPr>
                        <a:t>Stress-Induced Metastability in Group IV </a:t>
                      </a:r>
                      <a:endParaRPr lang="en-US" sz="20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333618"/>
                  </a:ext>
                </a:extLst>
              </a:tr>
            </a:tbl>
          </a:graphicData>
        </a:graphic>
      </p:graphicFrame>
      <p:pic>
        <p:nvPicPr>
          <p:cNvPr id="26" name="Picture 25" descr="A diagram of a chemical formula&#10;&#10;AI-generated content may be incorrect.">
            <a:extLst>
              <a:ext uri="{FF2B5EF4-FFF2-40B4-BE49-F238E27FC236}">
                <a16:creationId xmlns:a16="http://schemas.microsoft.com/office/drawing/2014/main" id="{4EB149E0-9383-1486-F679-D19C27627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85" y="2853569"/>
            <a:ext cx="3864407" cy="1625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 descr="A blue diamond with a orange arrow pointing to a black background&#10;&#10;AI-generated content may be incorrect.">
            <a:extLst>
              <a:ext uri="{FF2B5EF4-FFF2-40B4-BE49-F238E27FC236}">
                <a16:creationId xmlns:a16="http://schemas.microsoft.com/office/drawing/2014/main" id="{CED10C6F-E4D7-ED32-9AF3-F8922560B0C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"/>
          <a:stretch>
            <a:fillRect/>
          </a:stretch>
        </p:blipFill>
        <p:spPr bwMode="auto">
          <a:xfrm>
            <a:off x="5286737" y="4537221"/>
            <a:ext cx="3058940" cy="18366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Picture 28" descr="A diagram of a diagram of a circle&#10;&#10;AI-generated content may be incorrect.">
            <a:extLst>
              <a:ext uri="{FF2B5EF4-FFF2-40B4-BE49-F238E27FC236}">
                <a16:creationId xmlns:a16="http://schemas.microsoft.com/office/drawing/2014/main" id="{CBA70BC5-602D-3CED-2C55-6DCFF9EF4C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1007"/>
          <a:stretch>
            <a:fillRect/>
          </a:stretch>
        </p:blipFill>
        <p:spPr>
          <a:xfrm>
            <a:off x="5575812" y="1184981"/>
            <a:ext cx="2480790" cy="150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689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A63F3-C653-3D73-646D-A599C8317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754AD7D-85A9-9C6F-9946-FE3EE4C1085B}"/>
              </a:ext>
            </a:extLst>
          </p:cNvPr>
          <p:cNvSpPr/>
          <p:nvPr/>
        </p:nvSpPr>
        <p:spPr>
          <a:xfrm>
            <a:off x="0" y="560586"/>
            <a:ext cx="8640763" cy="5844024"/>
          </a:xfrm>
          <a:prstGeom prst="rect">
            <a:avLst/>
          </a:prstGeom>
          <a:solidFill>
            <a:srgbClr val="C59DC3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9D2434C-E92D-C2ED-6717-56C1EC00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Logos UCM | Biblioteca Complutense">
            <a:extLst>
              <a:ext uri="{FF2B5EF4-FFF2-40B4-BE49-F238E27FC236}">
                <a16:creationId xmlns:a16="http://schemas.microsoft.com/office/drawing/2014/main" id="{AA4B574E-0AE0-0A88-F961-DD7E8A3E7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4" y="0"/>
            <a:ext cx="496043" cy="5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3DF3DBB-BAB9-5A42-CE93-77287150BB09}"/>
              </a:ext>
            </a:extLst>
          </p:cNvPr>
          <p:cNvSpPr txBox="1"/>
          <p:nvPr/>
        </p:nvSpPr>
        <p:spPr>
          <a:xfrm>
            <a:off x="0" y="632941"/>
            <a:ext cx="690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Fundamental Electronic Control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995B594-F26F-CA94-CBBB-C5C1B32931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3304" y="1051144"/>
            <a:ext cx="4346630" cy="230877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3CBDE94-ABFD-1484-62AE-C525E42B8F8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96701" y="3505264"/>
            <a:ext cx="4405088" cy="3044694"/>
          </a:xfrm>
          <a:prstGeom prst="rect">
            <a:avLst/>
          </a:prstGeom>
        </p:spPr>
      </p:pic>
      <p:pic>
        <p:nvPicPr>
          <p:cNvPr id="26" name="Picture 25" descr="A table of periodic table of elements&#10;&#10;AI-generated content may be incorrect.">
            <a:extLst>
              <a:ext uri="{FF2B5EF4-FFF2-40B4-BE49-F238E27FC236}">
                <a16:creationId xmlns:a16="http://schemas.microsoft.com/office/drawing/2014/main" id="{2AC7280E-A6DC-A99B-BF72-E1D0429028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8" y="1156161"/>
            <a:ext cx="4499562" cy="237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 descr="A diagram of a diagram of a circle&#10;&#10;AI-generated content may be incorrect.">
            <a:extLst>
              <a:ext uri="{FF2B5EF4-FFF2-40B4-BE49-F238E27FC236}">
                <a16:creationId xmlns:a16="http://schemas.microsoft.com/office/drawing/2014/main" id="{09587549-DE43-FD39-7AD3-F17F5053FE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1007"/>
          <a:stretch>
            <a:fillRect/>
          </a:stretch>
        </p:blipFill>
        <p:spPr>
          <a:xfrm>
            <a:off x="138974" y="3794822"/>
            <a:ext cx="3689422" cy="22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16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2A2FE-4243-E0DF-B8CC-7574E0D21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7EF3F3F-3109-E4E1-607A-E77EADA26D98}"/>
              </a:ext>
            </a:extLst>
          </p:cNvPr>
          <p:cNvSpPr/>
          <p:nvPr/>
        </p:nvSpPr>
        <p:spPr>
          <a:xfrm>
            <a:off x="0" y="560586"/>
            <a:ext cx="8640763" cy="5844024"/>
          </a:xfrm>
          <a:prstGeom prst="rect">
            <a:avLst/>
          </a:prstGeom>
          <a:solidFill>
            <a:srgbClr val="F7FA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D6702D5-A566-FEC8-AA45-DA1B4B64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Logos UCM | Biblioteca Complutense">
            <a:extLst>
              <a:ext uri="{FF2B5EF4-FFF2-40B4-BE49-F238E27FC236}">
                <a16:creationId xmlns:a16="http://schemas.microsoft.com/office/drawing/2014/main" id="{BE5D3CB9-13E8-675F-8C49-3AE0BC995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4" y="0"/>
            <a:ext cx="496043" cy="5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6D67B5D-3617-15A6-D793-0776D3EE9A67}"/>
              </a:ext>
            </a:extLst>
          </p:cNvPr>
          <p:cNvSpPr txBox="1"/>
          <p:nvPr/>
        </p:nvSpPr>
        <p:spPr>
          <a:xfrm>
            <a:off x="0" y="632941"/>
            <a:ext cx="690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Molecular Level </a:t>
            </a:r>
            <a:r>
              <a:rPr lang="es-ES" sz="2800" b="1" dirty="0" err="1"/>
              <a:t>Modulation</a:t>
            </a:r>
            <a:endParaRPr lang="es-ES" sz="2800" b="1" dirty="0"/>
          </a:p>
        </p:txBody>
      </p:sp>
      <p:pic>
        <p:nvPicPr>
          <p:cNvPr id="3" name="Picture 2" descr="A diamond with a diamond and a diamond with a diamond&#10;&#10;AI-generated content may be incorrect.">
            <a:extLst>
              <a:ext uri="{FF2B5EF4-FFF2-40B4-BE49-F238E27FC236}">
                <a16:creationId xmlns:a16="http://schemas.microsoft.com/office/drawing/2014/main" id="{B9AC23C1-BF5C-DDAB-D3B0-A038DB8A02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" t="-536" r="59542" b="5900"/>
          <a:stretch>
            <a:fillRect/>
          </a:stretch>
        </p:blipFill>
        <p:spPr bwMode="auto">
          <a:xfrm>
            <a:off x="481197" y="1596249"/>
            <a:ext cx="2615032" cy="20211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A diagram of a chemical formula&#10;&#10;AI-generated content may be incorrect.">
            <a:extLst>
              <a:ext uri="{FF2B5EF4-FFF2-40B4-BE49-F238E27FC236}">
                <a16:creationId xmlns:a16="http://schemas.microsoft.com/office/drawing/2014/main" id="{447352AC-F846-250D-2C49-28EA81C1C6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58" y="4191273"/>
            <a:ext cx="5190665" cy="2183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Cyclophanes containing large polycyclic aromatic hydrocarbons - Chemical  Society Reviews (RSC Publishing) DOI:10.1039/C5CS00274E">
            <a:extLst>
              <a:ext uri="{FF2B5EF4-FFF2-40B4-BE49-F238E27FC236}">
                <a16:creationId xmlns:a16="http://schemas.microsoft.com/office/drawing/2014/main" id="{4285C15E-7831-BE89-14AC-970DAA0D959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91" r="66854" b="36948"/>
          <a:stretch>
            <a:fillRect/>
          </a:stretch>
        </p:blipFill>
        <p:spPr>
          <a:xfrm>
            <a:off x="5341723" y="4295779"/>
            <a:ext cx="1904036" cy="1188247"/>
          </a:xfrm>
          <a:prstGeom prst="rect">
            <a:avLst/>
          </a:prstGeom>
        </p:spPr>
      </p:pic>
      <p:pic>
        <p:nvPicPr>
          <p:cNvPr id="16" name="Picture 15" descr="Cyclophanes containing large polycyclic aromatic hydrocarbons - Chemical  Society Reviews (RSC Publishing) DOI:10.1039/C5CS00274E">
            <a:extLst>
              <a:ext uri="{FF2B5EF4-FFF2-40B4-BE49-F238E27FC236}">
                <a16:creationId xmlns:a16="http://schemas.microsoft.com/office/drawing/2014/main" id="{6ED03063-8A74-8FC8-DA49-93C66FFD259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947" t="334" r="2098" b="36614"/>
          <a:stretch>
            <a:fillRect/>
          </a:stretch>
        </p:blipFill>
        <p:spPr>
          <a:xfrm>
            <a:off x="6509087" y="5044796"/>
            <a:ext cx="2129742" cy="132910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E760FDC-43A7-FC82-12E4-84752BCF1EA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5298" y="1050167"/>
            <a:ext cx="4651844" cy="306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21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3344B-92C0-486A-6D6F-CAC59F92A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5D91D7FE-5014-37AC-25D2-3DC0448ACFED}"/>
              </a:ext>
            </a:extLst>
          </p:cNvPr>
          <p:cNvSpPr/>
          <p:nvPr/>
        </p:nvSpPr>
        <p:spPr>
          <a:xfrm>
            <a:off x="0" y="560586"/>
            <a:ext cx="8640763" cy="58440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773621E-09F7-04F8-2AFF-F507A36A3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7288-B111-4522-9B45-4CAB3BF1CB5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Logos UCM | Biblioteca Complutense">
            <a:extLst>
              <a:ext uri="{FF2B5EF4-FFF2-40B4-BE49-F238E27FC236}">
                <a16:creationId xmlns:a16="http://schemas.microsoft.com/office/drawing/2014/main" id="{141A6793-A5B4-0213-DD69-6BBC16CF1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4" y="0"/>
            <a:ext cx="496043" cy="5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26988C4-848B-C74D-3187-BF18AC2CBFED}"/>
              </a:ext>
            </a:extLst>
          </p:cNvPr>
          <p:cNvSpPr txBox="1"/>
          <p:nvPr/>
        </p:nvSpPr>
        <p:spPr>
          <a:xfrm>
            <a:off x="0" y="632941"/>
            <a:ext cx="690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Stress-directed metastability</a:t>
            </a:r>
            <a:endParaRPr lang="es-ES" sz="2800" b="1" dirty="0"/>
          </a:p>
        </p:txBody>
      </p:sp>
      <p:pic>
        <p:nvPicPr>
          <p:cNvPr id="5" name="Picture 4" descr="A blue diamond with a orange arrow pointing to a black background&#10;&#10;AI-generated content may be incorrect.">
            <a:extLst>
              <a:ext uri="{FF2B5EF4-FFF2-40B4-BE49-F238E27FC236}">
                <a16:creationId xmlns:a16="http://schemas.microsoft.com/office/drawing/2014/main" id="{C035CA3B-4AAA-BF0E-ED2F-BDA7D305D5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"/>
          <a:stretch>
            <a:fillRect/>
          </a:stretch>
        </p:blipFill>
        <p:spPr bwMode="auto">
          <a:xfrm>
            <a:off x="69185" y="3382045"/>
            <a:ext cx="4251196" cy="25525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Silicon Nanoparticles React with Water to Produce Hydrogen">
            <a:extLst>
              <a:ext uri="{FF2B5EF4-FFF2-40B4-BE49-F238E27FC236}">
                <a16:creationId xmlns:a16="http://schemas.microsoft.com/office/drawing/2014/main" id="{BA388578-193C-2072-49ED-1A322E636E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5032" y="1687014"/>
            <a:ext cx="3147536" cy="17389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2B041C-5DB5-ABB1-C4A9-52327E5DA2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192"/>
          <a:stretch>
            <a:fillRect/>
          </a:stretch>
        </p:blipFill>
        <p:spPr>
          <a:xfrm>
            <a:off x="289025" y="1297439"/>
            <a:ext cx="4806695" cy="1861309"/>
          </a:xfrm>
          <a:prstGeom prst="rect">
            <a:avLst/>
          </a:prstGeom>
        </p:spPr>
      </p:pic>
      <p:pic>
        <p:nvPicPr>
          <p:cNvPr id="11" name="Imagen 2">
            <a:extLst>
              <a:ext uri="{FF2B5EF4-FFF2-40B4-BE49-F238E27FC236}">
                <a16:creationId xmlns:a16="http://schemas.microsoft.com/office/drawing/2014/main" id="{CBC0AC03-6779-7419-2FE7-E8DB300D585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2" r="17870" b="24671"/>
          <a:stretch>
            <a:fillRect/>
          </a:stretch>
        </p:blipFill>
        <p:spPr bwMode="auto">
          <a:xfrm>
            <a:off x="4382056" y="3960643"/>
            <a:ext cx="4279265" cy="17138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830200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99581</TotalTime>
  <Words>178</Words>
  <Application>Microsoft Office PowerPoint</Application>
  <PresentationFormat>Custom</PresentationFormat>
  <Paragraphs>70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(Body)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Alvaro Lobato Fernandez</dc:creator>
  <cp:lastModifiedBy>Alvaro Lobato</cp:lastModifiedBy>
  <cp:revision>1178</cp:revision>
  <cp:lastPrinted>2017-02-09T12:22:56Z</cp:lastPrinted>
  <dcterms:created xsi:type="dcterms:W3CDTF">2016-11-09T22:58:04Z</dcterms:created>
  <dcterms:modified xsi:type="dcterms:W3CDTF">2026-06-24T05:59:02Z</dcterms:modified>
</cp:coreProperties>
</file>