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8" r:id="rId2"/>
    <p:sldId id="279" r:id="rId3"/>
    <p:sldId id="280" r:id="rId4"/>
    <p:sldId id="281" r:id="rId5"/>
    <p:sldId id="285" r:id="rId6"/>
    <p:sldId id="286" r:id="rId7"/>
    <p:sldId id="287" r:id="rId8"/>
    <p:sldId id="289" r:id="rId9"/>
    <p:sldId id="299" r:id="rId10"/>
    <p:sldId id="301" r:id="rId11"/>
    <p:sldId id="302" r:id="rId12"/>
    <p:sldId id="303" r:id="rId13"/>
    <p:sldId id="304" r:id="rId14"/>
    <p:sldId id="305" r:id="rId15"/>
    <p:sldId id="300" r:id="rId16"/>
    <p:sldId id="288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FF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6" autoAdjust="0"/>
    <p:restoredTop sz="94664" autoAdjust="0"/>
  </p:normalViewPr>
  <p:slideViewPr>
    <p:cSldViewPr snapToGrid="0">
      <p:cViewPr varScale="1">
        <p:scale>
          <a:sx n="92" d="100"/>
          <a:sy n="92" d="100"/>
        </p:scale>
        <p:origin x="54" y="21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26D65-7E72-45AC-8D26-4F5D9F96D615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E56BE-0AEC-4FED-9480-81F72422043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11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A9FFDF-4992-482A-A598-DA7FC45CA316}" type="slidenum">
              <a:rPr lang="en-GB" altLang="es-ES" sz="1200" b="0" i="0">
                <a:latin typeface="Times New Roman" panose="02020603050405020304" pitchFamily="18" charset="0"/>
              </a:rPr>
              <a:pPr/>
              <a:t>5</a:t>
            </a:fld>
            <a:endParaRPr lang="en-GB" altLang="es-ES" sz="1200" b="0" i="0">
              <a:latin typeface="Times New Roman" panose="02020603050405020304" pitchFamily="18" charset="0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9448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8AB72C-BCD9-4343-9742-F4423A3504FF}" type="slidenum">
              <a:rPr lang="en-GB" altLang="es-ES" sz="1200" b="0" i="0">
                <a:latin typeface="Times New Roman" panose="02020603050405020304" pitchFamily="18" charset="0"/>
              </a:rPr>
              <a:pPr/>
              <a:t>6</a:t>
            </a:fld>
            <a:endParaRPr lang="en-GB" altLang="es-ES" sz="1200" b="0" i="0">
              <a:latin typeface="Times New Roman" panose="02020603050405020304" pitchFamily="18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8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08EA25-5B94-482E-AB58-60D63429F2A3}" type="slidenum">
              <a:rPr lang="en-GB" altLang="es-ES" sz="1200" b="0" i="0">
                <a:latin typeface="Times New Roman" panose="02020603050405020304" pitchFamily="18" charset="0"/>
              </a:rPr>
              <a:pPr/>
              <a:t>7</a:t>
            </a:fld>
            <a:endParaRPr lang="en-GB" altLang="es-ES" sz="1200" b="0" i="0">
              <a:latin typeface="Times New Roman" panose="02020603050405020304" pitchFamily="18" charset="0"/>
            </a:endParaRPr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2748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056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39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16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12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94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53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67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826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611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9001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720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84384-F0DB-4BFD-99FE-DFDBA6C3939F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608A9-7FAD-4530-9953-749DBC69FC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710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ebandie@fis.upv.es" TargetMode="External"/><Relationship Id="rId3" Type="http://schemas.openxmlformats.org/officeDocument/2006/relationships/hyperlink" Target="mailto:osgohi@fis.upv.es" TargetMode="External"/><Relationship Id="rId7" Type="http://schemas.openxmlformats.org/officeDocument/2006/relationships/hyperlink" Target="mailto:sagalpar@upvnet.upv.es" TargetMode="External"/><Relationship Id="rId2" Type="http://schemas.openxmlformats.org/officeDocument/2006/relationships/hyperlink" Target="mailto:fjmanjon@fis.upv.e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tagarsan@upv.es" TargetMode="External"/><Relationship Id="rId11" Type="http://schemas.openxmlformats.org/officeDocument/2006/relationships/hyperlink" Target="mailto:andeje@upvnet.upv.es" TargetMode="External"/><Relationship Id="rId5" Type="http://schemas.openxmlformats.org/officeDocument/2006/relationships/hyperlink" Target="mailto:vacuego@fis.upv.es" TargetMode="External"/><Relationship Id="rId10" Type="http://schemas.openxmlformats.org/officeDocument/2006/relationships/hyperlink" Target="mailto:cecharr@idf.upv.es" TargetMode="External"/><Relationship Id="rId4" Type="http://schemas.openxmlformats.org/officeDocument/2006/relationships/hyperlink" Target="mailto:juasant2@upvnet.upv.es" TargetMode="External"/><Relationship Id="rId9" Type="http://schemas.openxmlformats.org/officeDocument/2006/relationships/hyperlink" Target="mailto:jlmarti@fis.upv.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838200" y="5194339"/>
            <a:ext cx="10515600" cy="123362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Grupo de Investigación</a:t>
            </a:r>
            <a:r>
              <a:rPr kumimoji="0" lang="es-ES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Materiales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en condiciones extremas de presión y temperatura</a:t>
            </a:r>
          </a:p>
        </p:txBody>
      </p:sp>
      <p:pic>
        <p:nvPicPr>
          <p:cNvPr id="5" name="4 Imagen" descr="EXTREMAT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3936" y="523944"/>
            <a:ext cx="4752692" cy="44200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6600" b="1" dirty="0" smtClean="0">
                <a:solidFill>
                  <a:srgbClr val="FF0000"/>
                </a:solidFill>
              </a:rPr>
              <a:t>Y             M</a:t>
            </a:r>
            <a:endParaRPr lang="es-ES" sz="6600" b="1" dirty="0">
              <a:solidFill>
                <a:srgbClr val="FF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80888" y="2733840"/>
            <a:ext cx="9144000" cy="1655762"/>
          </a:xfrm>
        </p:spPr>
        <p:txBody>
          <a:bodyPr/>
          <a:lstStyle/>
          <a:p>
            <a:r>
              <a:rPr lang="es-ES" sz="4400" b="1" dirty="0" err="1" smtClean="0"/>
              <a:t>oel</a:t>
            </a:r>
            <a:r>
              <a:rPr lang="es-ES" sz="4400" b="1" dirty="0" smtClean="0"/>
              <a:t>                   </a:t>
            </a:r>
            <a:r>
              <a:rPr lang="es-ES" sz="4400" b="1" dirty="0" err="1" smtClean="0"/>
              <a:t>anjón</a:t>
            </a:r>
            <a:r>
              <a:rPr lang="es-ES" dirty="0" smtClean="0"/>
              <a:t> 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5873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6600" b="1" dirty="0" smtClean="0">
                <a:solidFill>
                  <a:srgbClr val="FF0000"/>
                </a:solidFill>
              </a:rPr>
              <a:t>Y             M</a:t>
            </a:r>
            <a:endParaRPr lang="es-E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60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60498" y="921079"/>
            <a:ext cx="3749615" cy="37429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300" b="1" dirty="0" smtClean="0">
                <a:solidFill>
                  <a:srgbClr val="FF0000"/>
                </a:solidFill>
              </a:rPr>
              <a:t>Y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10929669" y="4242250"/>
            <a:ext cx="675735" cy="5770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 smtClean="0">
                <a:solidFill>
                  <a:srgbClr val="FF0000"/>
                </a:solidFill>
              </a:rPr>
              <a:t>M</a:t>
            </a:r>
            <a:endParaRPr lang="es-E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15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 rot="16200000">
            <a:off x="-361844" y="845852"/>
            <a:ext cx="5534819" cy="60466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00300" b="1" dirty="0" smtClean="0">
                <a:solidFill>
                  <a:srgbClr val="FF0000"/>
                </a:solidFill>
              </a:rPr>
              <a:t>Y</a:t>
            </a:r>
            <a:endParaRPr lang="es-ES" sz="4800" b="1" dirty="0">
              <a:solidFill>
                <a:srgbClr val="FF0000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6986501" y="4242250"/>
            <a:ext cx="2617694" cy="9931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err="1" smtClean="0"/>
              <a:t>Multicenter</a:t>
            </a:r>
            <a:endParaRPr lang="es-ES" sz="4000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164547" y="5613854"/>
            <a:ext cx="2617694" cy="9931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err="1" smtClean="0"/>
              <a:t>Covalent</a:t>
            </a:r>
            <a:endParaRPr lang="es-ES" sz="40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329240" y="244326"/>
            <a:ext cx="2617694" cy="9931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b="1" dirty="0" err="1" smtClean="0"/>
              <a:t>Secondary</a:t>
            </a:r>
            <a:r>
              <a:rPr lang="es-ES" sz="4000" b="1" dirty="0" smtClean="0"/>
              <a:t> bond (LEP)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862377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40634"/>
            <a:ext cx="4962525" cy="657925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202" y="67935"/>
            <a:ext cx="6641810" cy="33623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202" y="3889270"/>
            <a:ext cx="3449823" cy="290205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8451" y="3889270"/>
            <a:ext cx="3429150" cy="283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10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spec-line-h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7677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4 CuadroTexto"/>
          <p:cNvSpPr txBox="1"/>
          <p:nvPr/>
        </p:nvSpPr>
        <p:spPr>
          <a:xfrm>
            <a:off x="1655968" y="74840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Proyectos de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investigación vigentes</a:t>
            </a:r>
            <a:endParaRPr lang="es-ES" sz="3200" b="1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11 Rectángulo"/>
          <p:cNvSpPr>
            <a:spLocks noChangeArrowheads="1"/>
          </p:cNvSpPr>
          <p:nvPr/>
        </p:nvSpPr>
        <p:spPr bwMode="auto">
          <a:xfrm>
            <a:off x="252414" y="1022187"/>
            <a:ext cx="1123913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6035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95300" lvl="1" indent="0" algn="just">
              <a:spcBef>
                <a:spcPct val="20000"/>
              </a:spcBef>
            </a:pPr>
            <a:r>
              <a:rPr lang="es-ES" altLang="es-ES" sz="2200" i="0" dirty="0">
                <a:solidFill>
                  <a:srgbClr val="1A0FF9"/>
                </a:solidFill>
                <a:cs typeface="Arial" panose="020B0604020202020204" pitchFamily="34" charset="0"/>
              </a:rPr>
              <a:t>SEMUCEX (</a:t>
            </a:r>
            <a:r>
              <a:rPr lang="es-ES" altLang="es-ES" sz="2200" dirty="0">
                <a:solidFill>
                  <a:srgbClr val="1A0FF9"/>
                </a:solidFill>
                <a:cs typeface="Arial" panose="020B0604020202020204" pitchFamily="34" charset="0"/>
              </a:rPr>
              <a:t>PID2022-138076NB-C42 hasta mayo de 2027</a:t>
            </a:r>
            <a:r>
              <a:rPr lang="es-ES" altLang="es-ES" sz="2200" i="0" dirty="0">
                <a:solidFill>
                  <a:srgbClr val="1A0FF9"/>
                </a:solidFill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FF62926-B8C2-404E-BF40-86A5C57D192C}"/>
              </a:ext>
            </a:extLst>
          </p:cNvPr>
          <p:cNvGrpSpPr/>
          <p:nvPr/>
        </p:nvGrpSpPr>
        <p:grpSpPr>
          <a:xfrm>
            <a:off x="5590295" y="1337444"/>
            <a:ext cx="6548478" cy="5574298"/>
            <a:chOff x="2298032" y="1575346"/>
            <a:chExt cx="6548478" cy="5574298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42A9B635-2B84-4C04-A16B-A75AA2FB8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398"/>
            <a:stretch>
              <a:fillRect/>
            </a:stretch>
          </p:blipFill>
          <p:spPr>
            <a:xfrm>
              <a:off x="2490464" y="1575346"/>
              <a:ext cx="6356046" cy="5282654"/>
            </a:xfrm>
            <a:prstGeom prst="rect">
              <a:avLst/>
            </a:prstGeom>
          </p:spPr>
        </p:pic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0B0A677D-41B9-40AB-9722-2FD88DBBE047}"/>
                </a:ext>
              </a:extLst>
            </p:cNvPr>
            <p:cNvSpPr/>
            <p:nvPr/>
          </p:nvSpPr>
          <p:spPr>
            <a:xfrm>
              <a:off x="2298032" y="1575346"/>
              <a:ext cx="637673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69E6A067-A7EA-434D-95B8-867A986F70D0}"/>
                </a:ext>
              </a:extLst>
            </p:cNvPr>
            <p:cNvSpPr/>
            <p:nvPr/>
          </p:nvSpPr>
          <p:spPr>
            <a:xfrm>
              <a:off x="2450431" y="6718757"/>
              <a:ext cx="637673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52" name="Imagen 51">
            <a:extLst>
              <a:ext uri="{FF2B5EF4-FFF2-40B4-BE49-F238E27FC236}">
                <a16:creationId xmlns:a16="http://schemas.microsoft.com/office/drawing/2014/main" id="{49811C9B-5F5F-4A07-9D43-79FC90FDF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99" y="1526161"/>
            <a:ext cx="4366712" cy="157702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EF60CF0-5AC4-4220-B8A0-DA5D39878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22" y="5458854"/>
            <a:ext cx="1441655" cy="670399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973BDB23-7ADE-4B42-91D1-86A928DF9B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8330" y="4504970"/>
            <a:ext cx="2934752" cy="2418804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F42A33C9-2A6C-4CDF-BE61-73608C1A3D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799" y="3254977"/>
            <a:ext cx="2934752" cy="186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04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5 CuadroTexto"/>
          <p:cNvSpPr txBox="1">
            <a:spLocks noChangeArrowheads="1"/>
          </p:cNvSpPr>
          <p:nvPr/>
        </p:nvSpPr>
        <p:spPr bwMode="auto">
          <a:xfrm>
            <a:off x="1972652" y="345066"/>
            <a:ext cx="8299694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dirty="0"/>
              <a:t>¿Qué le dice un diamante a un trozo de carbón?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2111997" y="843310"/>
            <a:ext cx="7515180" cy="4826580"/>
            <a:chOff x="1758706" y="545121"/>
            <a:chExt cx="8299693" cy="5708650"/>
          </a:xfrm>
        </p:grpSpPr>
        <p:pic>
          <p:nvPicPr>
            <p:cNvPr id="3" name="14 Imagen" descr="Chiste alta presion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8706" y="545121"/>
              <a:ext cx="8299693" cy="570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ángulo 5"/>
            <p:cNvSpPr/>
            <p:nvPr/>
          </p:nvSpPr>
          <p:spPr>
            <a:xfrm>
              <a:off x="2743200" y="5600700"/>
              <a:ext cx="5961185" cy="5011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15 CuadroTexto"/>
          <p:cNvSpPr txBox="1">
            <a:spLocks noChangeArrowheads="1"/>
          </p:cNvSpPr>
          <p:nvPr/>
        </p:nvSpPr>
        <p:spPr bwMode="auto">
          <a:xfrm>
            <a:off x="1796008" y="5205562"/>
            <a:ext cx="8299693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dirty="0"/>
              <a:t>“Es un trabajo con mucha presión, pero vale la pena”</a:t>
            </a:r>
          </a:p>
        </p:txBody>
      </p:sp>
      <p:sp>
        <p:nvSpPr>
          <p:cNvPr id="9" name="15 CuadroTexto"/>
          <p:cNvSpPr txBox="1">
            <a:spLocks noChangeArrowheads="1"/>
          </p:cNvSpPr>
          <p:nvPr/>
        </p:nvSpPr>
        <p:spPr bwMode="auto">
          <a:xfrm>
            <a:off x="1719740" y="6069739"/>
            <a:ext cx="8299693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sz="2400" dirty="0" smtClean="0">
                <a:solidFill>
                  <a:srgbClr val="FF0000"/>
                </a:solidFill>
              </a:rPr>
              <a:t>fjmanjon@fis.upv.es</a:t>
            </a:r>
            <a:endParaRPr lang="es-ES" alt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4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1569026" y="232461"/>
            <a:ext cx="91440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Miembros de EXTREMAT</a:t>
            </a:r>
          </a:p>
        </p:txBody>
      </p:sp>
      <p:graphicFrame>
        <p:nvGraphicFramePr>
          <p:cNvPr id="3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519600"/>
              </p:ext>
            </p:extLst>
          </p:nvPr>
        </p:nvGraphicFramePr>
        <p:xfrm>
          <a:off x="1282624" y="1097937"/>
          <a:ext cx="9821006" cy="4655128"/>
        </p:xfrm>
        <a:graphic>
          <a:graphicData uri="http://schemas.openxmlformats.org/drawingml/2006/table">
            <a:tbl>
              <a:tblPr/>
              <a:tblGrid>
                <a:gridCol w="207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2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4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3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5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4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Times New Roman"/>
                          <a:ea typeface="Times New Roman"/>
                          <a:cs typeface="Times New Roman"/>
                        </a:rPr>
                        <a:t>Nombre</a:t>
                      </a:r>
                      <a:endParaRPr lang="es-ES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Times New Roman"/>
                          <a:ea typeface="Times New Roman"/>
                          <a:cs typeface="Times New Roman"/>
                        </a:rPr>
                        <a:t>Cargo</a:t>
                      </a:r>
                      <a:endParaRPr lang="es-ES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Times New Roman"/>
                          <a:ea typeface="Times New Roman"/>
                          <a:cs typeface="Times New Roman"/>
                        </a:rPr>
                        <a:t>Departamento</a:t>
                      </a:r>
                      <a:endParaRPr lang="es-ES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Times New Roman"/>
                          <a:ea typeface="Times New Roman"/>
                          <a:cs typeface="Times New Roman"/>
                        </a:rPr>
                        <a:t>Teléfono</a:t>
                      </a:r>
                      <a:endParaRPr lang="es-ES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Times New Roman"/>
                          <a:ea typeface="Times New Roman"/>
                          <a:cs typeface="Times New Roman"/>
                        </a:rPr>
                        <a:t>e-mail</a:t>
                      </a:r>
                      <a:endParaRPr lang="es-ES" sz="9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Fco</a:t>
                      </a: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Javier Manjón Herrera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CU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DFA/IDF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+34 963 875 287 </a:t>
                      </a:r>
                      <a:endParaRPr lang="es-ES" sz="105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2"/>
                        </a:rPr>
                        <a:t>fjmanjon@fis.upv.es</a:t>
                      </a:r>
                      <a:endParaRPr lang="es-ES" sz="105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2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Oscar </a:t>
                      </a:r>
                      <a:r>
                        <a:rPr lang="es-ES" sz="105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Gomis</a:t>
                      </a: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Hilario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CU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DFA/CTF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+34 966 528 426</a:t>
                      </a:r>
                      <a:endParaRPr lang="es-ES" sz="105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3"/>
                        </a:rPr>
                        <a:t>osgohi@fis.upv.es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2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Juan Ángel Sans Tresserras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CU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DFA/IDF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+34 966 528 442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4"/>
                        </a:rPr>
                        <a:t>juasant2@upvnet.upv.es</a:t>
                      </a:r>
                      <a:endParaRPr lang="es-ES" sz="105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8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Vanesa P.</a:t>
                      </a:r>
                      <a:r>
                        <a:rPr lang="es-ES" sz="105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Cuenca Gotor</a:t>
                      </a:r>
                      <a:endParaRPr lang="es-ES" sz="105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TU</a:t>
                      </a:r>
                      <a:endParaRPr lang="es-ES" sz="105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DFA/IDF</a:t>
                      </a:r>
                      <a:endParaRPr lang="es-ES" sz="105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+34 963 875 258</a:t>
                      </a:r>
                      <a:endParaRPr lang="es-ES" sz="105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5"/>
                        </a:rPr>
                        <a:t>vacuego@fis.upv.es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8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Tania M. García Sánchez</a:t>
                      </a:r>
                      <a:endParaRPr lang="es-ES" sz="105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TU</a:t>
                      </a:r>
                      <a:endParaRPr lang="es-ES" sz="105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05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IE</a:t>
                      </a:r>
                      <a:endParaRPr lang="es-ES" sz="105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5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6"/>
                        </a:rPr>
                        <a:t>tagarsan@upv.es</a:t>
                      </a:r>
                      <a:endParaRPr lang="es-ES" sz="105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154594"/>
                  </a:ext>
                </a:extLst>
              </a:tr>
              <a:tr h="447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Samuel</a:t>
                      </a:r>
                      <a:r>
                        <a:rPr lang="es-ES" sz="1050" b="1" baseline="0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Gallego Parra</a:t>
                      </a:r>
                      <a:endParaRPr lang="es-ES" sz="105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AYD</a:t>
                      </a:r>
                      <a:endParaRPr lang="es-ES" sz="105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DFA/IDF</a:t>
                      </a: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5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7"/>
                        </a:rPr>
                        <a:t>sagalpar@upvnet.upv.es</a:t>
                      </a:r>
                      <a:endParaRPr lang="es-ES" sz="105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7030A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Enrico Bandiello</a:t>
                      </a: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7030A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AYD</a:t>
                      </a: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7030A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DFA/IDF</a:t>
                      </a: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50" b="1" dirty="0">
                        <a:solidFill>
                          <a:schemeClr val="accent5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/>
                          <a:ea typeface="Times New Roman"/>
                          <a:cs typeface="Times New Roman"/>
                          <a:hlinkClick r:id="rId8"/>
                        </a:rPr>
                        <a:t>ebandie@upv.es</a:t>
                      </a:r>
                      <a:endParaRPr lang="es-ES" sz="1050" b="1" dirty="0">
                        <a:solidFill>
                          <a:schemeClr val="accent5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8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José Luis Martín García</a:t>
                      </a:r>
                      <a:endParaRPr lang="es-ES" sz="105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TEC</a:t>
                      </a:r>
                      <a:endParaRPr lang="es-ES" sz="105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DFA</a:t>
                      </a:r>
                      <a:endParaRPr lang="es-ES" sz="105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+34 963 875 258</a:t>
                      </a:r>
                      <a:endParaRPr lang="es-ES" sz="105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9"/>
                        </a:rPr>
                        <a:t>jlmarti@fis.upv.es</a:t>
                      </a:r>
                      <a:endParaRPr lang="es-ES" sz="105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8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Carlos Echeverría Arrondo</a:t>
                      </a: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POS</a:t>
                      </a: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IDF</a:t>
                      </a: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10"/>
                        </a:rPr>
                        <a:t>cecharr@idf.upv.es</a:t>
                      </a: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309946"/>
                  </a:ext>
                </a:extLst>
              </a:tr>
              <a:tr h="4610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Samantha Custodio Lemos</a:t>
                      </a: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POS</a:t>
                      </a: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IDF</a:t>
                      </a: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1" dirty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  <a:hlinkClick r:id="rId11"/>
                        </a:rPr>
                        <a:t>sclemant@idf.upv.es</a:t>
                      </a:r>
                      <a:endParaRPr lang="es-ES" sz="105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995" marR="619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776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1421952" y="135428"/>
            <a:ext cx="9144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Objetivos de EXTREMAT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03382" y="1440595"/>
            <a:ext cx="608245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Síntesis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y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caracterización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de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propiedades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de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materiales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>
                <a:latin typeface="Arial" charset="0"/>
                <a:cs typeface="Arial" charset="0"/>
              </a:rPr>
              <a:t>(en </a:t>
            </a:r>
            <a:r>
              <a:rPr lang="en-US" sz="2800" b="1" dirty="0" err="1">
                <a:latin typeface="Arial" charset="0"/>
                <a:cs typeface="Arial" charset="0"/>
              </a:rPr>
              <a:t>volumen</a:t>
            </a:r>
            <a:r>
              <a:rPr lang="en-US" sz="2800" b="1" dirty="0">
                <a:latin typeface="Arial" charset="0"/>
                <a:cs typeface="Arial" charset="0"/>
              </a:rPr>
              <a:t> y </a:t>
            </a:r>
            <a:r>
              <a:rPr lang="en-US" sz="2800" b="1" dirty="0" err="1">
                <a:latin typeface="Arial" charset="0"/>
                <a:cs typeface="Arial" charset="0"/>
              </a:rPr>
              <a:t>nanomateriales</a:t>
            </a:r>
            <a:r>
              <a:rPr lang="en-US" sz="2800" b="1" dirty="0">
                <a:latin typeface="Arial" charset="0"/>
                <a:cs typeface="Arial" charset="0"/>
              </a:rPr>
              <a:t>) </a:t>
            </a:r>
          </a:p>
          <a:p>
            <a:pPr algn="just" eaLnBrk="1" hangingPunct="1">
              <a:defRPr/>
            </a:pPr>
            <a:endParaRPr lang="en-US" sz="2800" b="1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Bajo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condiciones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extremas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de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presión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>
                <a:latin typeface="Arial" charset="0"/>
                <a:cs typeface="Arial" charset="0"/>
              </a:rPr>
              <a:t>(con o sin </a:t>
            </a:r>
            <a:r>
              <a:rPr lang="en-US" sz="2800" b="1" dirty="0" err="1">
                <a:latin typeface="Arial" charset="0"/>
                <a:cs typeface="Arial" charset="0"/>
              </a:rPr>
              <a:t>temperatura</a:t>
            </a:r>
            <a:r>
              <a:rPr lang="en-US" sz="2800" b="1" dirty="0">
                <a:latin typeface="Arial" charset="0"/>
                <a:cs typeface="Arial" charset="0"/>
              </a:rPr>
              <a:t>), </a:t>
            </a:r>
          </a:p>
          <a:p>
            <a:pPr algn="just" eaLnBrk="1" hangingPunct="1">
              <a:defRPr/>
            </a:pPr>
            <a:endParaRPr lang="en-US" sz="2800" b="1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r>
              <a:rPr lang="en-US" sz="2800" b="1" dirty="0">
                <a:latin typeface="Arial" charset="0"/>
                <a:cs typeface="Arial" charset="0"/>
              </a:rPr>
              <a:t>Con especial </a:t>
            </a:r>
            <a:r>
              <a:rPr lang="en-US" sz="2800" b="1" dirty="0" err="1">
                <a:latin typeface="Arial" charset="0"/>
                <a:cs typeface="Arial" charset="0"/>
              </a:rPr>
              <a:t>énfasis</a:t>
            </a:r>
            <a:r>
              <a:rPr lang="en-US" sz="2800" b="1" dirty="0">
                <a:latin typeface="Arial" charset="0"/>
                <a:cs typeface="Arial" charset="0"/>
              </a:rPr>
              <a:t> en </a:t>
            </a:r>
            <a:r>
              <a:rPr lang="en-US" sz="2800" b="1" dirty="0" err="1">
                <a:latin typeface="Arial" charset="0"/>
                <a:cs typeface="Arial" charset="0"/>
              </a:rPr>
              <a:t>materiales</a:t>
            </a:r>
            <a:r>
              <a:rPr lang="en-US" sz="2800" b="1" dirty="0">
                <a:latin typeface="Arial" charset="0"/>
                <a:cs typeface="Arial" charset="0"/>
              </a:rPr>
              <a:t> para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Optoelectrónica</a:t>
            </a:r>
            <a:r>
              <a:rPr lang="en-US" sz="2800" b="1" dirty="0">
                <a:latin typeface="Arial" charset="0"/>
                <a:cs typeface="Arial" charset="0"/>
              </a:rPr>
              <a:t> y con </a:t>
            </a:r>
            <a:r>
              <a:rPr lang="en-US" sz="2800" b="1" dirty="0" err="1">
                <a:latin typeface="Arial" charset="0"/>
                <a:cs typeface="Arial" charset="0"/>
              </a:rPr>
              <a:t>interés</a:t>
            </a:r>
            <a:r>
              <a:rPr lang="en-US" sz="2800" b="1" dirty="0">
                <a:latin typeface="Arial" charset="0"/>
                <a:cs typeface="Arial" charset="0"/>
              </a:rPr>
              <a:t> en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Geofísica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y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Astrofísica</a:t>
            </a:r>
            <a:r>
              <a:rPr lang="en-US" sz="2800" b="1" dirty="0">
                <a:latin typeface="Arial" charset="0"/>
                <a:cs typeface="Arial" charset="0"/>
              </a:rPr>
              <a:t>.</a:t>
            </a:r>
            <a:endParaRPr lang="en-GB" sz="2800" b="1" dirty="0">
              <a:solidFill>
                <a:schemeClr val="tx2"/>
              </a:solidFill>
              <a:latin typeface="Arial" charset="0"/>
              <a:cs typeface="Times New Roman" charset="0"/>
            </a:endParaRPr>
          </a:p>
        </p:txBody>
      </p:sp>
      <p:pic>
        <p:nvPicPr>
          <p:cNvPr id="4" name="Picture 19" descr="spec-line-h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437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7240861" y="1337867"/>
            <a:ext cx="4697120" cy="5153437"/>
            <a:chOff x="780751" y="1423952"/>
            <a:chExt cx="4697120" cy="5153437"/>
          </a:xfrm>
        </p:grpSpPr>
        <p:sp>
          <p:nvSpPr>
            <p:cNvPr id="6" name="4 CuadroTexto"/>
            <p:cNvSpPr txBox="1">
              <a:spLocks noChangeArrowheads="1"/>
            </p:cNvSpPr>
            <p:nvPr/>
          </p:nvSpPr>
          <p:spPr bwMode="auto">
            <a:xfrm>
              <a:off x="780751" y="5746392"/>
              <a:ext cx="469712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" sz="2400" b="1" dirty="0">
                  <a:solidFill>
                    <a:srgbClr val="1A0FF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Celda de yunques de diamante</a:t>
              </a:r>
            </a:p>
            <a:p>
              <a:pPr algn="ctr"/>
              <a:r>
                <a:rPr lang="es-ES" altLang="es-ES" sz="2400" b="1" dirty="0" err="1">
                  <a:solidFill>
                    <a:srgbClr val="1A0FF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Diamond</a:t>
              </a:r>
              <a:r>
                <a:rPr lang="es-ES" altLang="es-ES" sz="2400" b="1" dirty="0">
                  <a:solidFill>
                    <a:srgbClr val="1A0FF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altLang="es-ES" sz="2400" b="1" dirty="0" err="1">
                  <a:solidFill>
                    <a:srgbClr val="1A0FF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anvil</a:t>
              </a:r>
              <a:r>
                <a:rPr lang="es-ES" altLang="es-ES" sz="2400" b="1" dirty="0">
                  <a:solidFill>
                    <a:srgbClr val="1A0FF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altLang="es-ES" sz="2400" b="1" dirty="0" err="1">
                  <a:solidFill>
                    <a:srgbClr val="1A0FF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</a:t>
              </a:r>
              <a:r>
                <a:rPr lang="es-ES" altLang="es-ES" sz="2400" b="1" dirty="0">
                  <a:solidFill>
                    <a:srgbClr val="1A0FF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(DAC)</a:t>
              </a:r>
              <a:endParaRPr lang="es-ES" altLang="es-ES" b="1" dirty="0">
                <a:solidFill>
                  <a:srgbClr val="1A0FF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1011529" y="1916283"/>
              <a:ext cx="3878263" cy="3079750"/>
              <a:chOff x="3206" y="2221"/>
              <a:chExt cx="2443" cy="1940"/>
            </a:xfrm>
          </p:grpSpPr>
          <p:pic>
            <p:nvPicPr>
              <p:cNvPr id="16" name="Picture 25" descr="dia3-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9" y="2221"/>
                <a:ext cx="1995" cy="1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Line 28"/>
              <p:cNvSpPr>
                <a:spLocks noChangeShapeType="1"/>
              </p:cNvSpPr>
              <p:nvPr/>
            </p:nvSpPr>
            <p:spPr bwMode="auto">
              <a:xfrm flipV="1">
                <a:off x="3728" y="3400"/>
                <a:ext cx="705" cy="26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 type="triangle" w="med" len="med"/>
              </a:ln>
              <a:effectLst>
                <a:prstShdw prst="shdw17" dist="17961" dir="2700000">
                  <a:srgbClr val="00990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8" name="Text Box 29"/>
              <p:cNvSpPr txBox="1">
                <a:spLocks noChangeArrowheads="1"/>
              </p:cNvSpPr>
              <p:nvPr/>
            </p:nvSpPr>
            <p:spPr bwMode="auto">
              <a:xfrm>
                <a:off x="3221" y="3608"/>
                <a:ext cx="607" cy="212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7" dist="17961" dir="2700000">
                  <a:srgbClr val="991F0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s-ES" altLang="es-ES" sz="1600" dirty="0">
                    <a:solidFill>
                      <a:srgbClr val="00CC66"/>
                    </a:solidFill>
                  </a:rPr>
                  <a:t>Muestra</a:t>
                </a:r>
              </a:p>
            </p:txBody>
          </p:sp>
          <p:sp>
            <p:nvSpPr>
              <p:cNvPr id="19" name="Line 30"/>
              <p:cNvSpPr>
                <a:spLocks noChangeShapeType="1"/>
              </p:cNvSpPr>
              <p:nvPr/>
            </p:nvSpPr>
            <p:spPr bwMode="auto">
              <a:xfrm flipH="1" flipV="1">
                <a:off x="4629" y="3398"/>
                <a:ext cx="640" cy="2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triangle" w="med" len="med"/>
              </a:ln>
              <a:effectLst>
                <a:prstShdw prst="shdw17" dist="17961" dir="2700000">
                  <a:srgbClr val="991F0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20" name="Text Box 31"/>
              <p:cNvSpPr txBox="1">
                <a:spLocks noChangeArrowheads="1"/>
              </p:cNvSpPr>
              <p:nvPr/>
            </p:nvSpPr>
            <p:spPr bwMode="auto">
              <a:xfrm>
                <a:off x="5249" y="3560"/>
                <a:ext cx="400" cy="212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7" dist="17961" dir="2700000">
                  <a:srgbClr val="991F0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s-ES" altLang="es-ES" sz="1600" dirty="0">
                    <a:solidFill>
                      <a:srgbClr val="FF3300"/>
                    </a:solidFill>
                  </a:rPr>
                  <a:t>Rubí</a:t>
                </a:r>
              </a:p>
            </p:txBody>
          </p:sp>
          <p:sp>
            <p:nvSpPr>
              <p:cNvPr id="21" name="Line 32"/>
              <p:cNvSpPr>
                <a:spLocks noChangeShapeType="1"/>
              </p:cNvSpPr>
              <p:nvPr/>
            </p:nvSpPr>
            <p:spPr bwMode="auto">
              <a:xfrm>
                <a:off x="3655" y="2874"/>
                <a:ext cx="540" cy="465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 type="triangle" w="med" len="med"/>
              </a:ln>
              <a:effectLst>
                <a:prstShdw prst="shdw17" dist="17961" dir="2700000">
                  <a:srgbClr val="995C0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22" name="Text Box 33"/>
              <p:cNvSpPr txBox="1">
                <a:spLocks noChangeArrowheads="1"/>
              </p:cNvSpPr>
              <p:nvPr/>
            </p:nvSpPr>
            <p:spPr bwMode="auto">
              <a:xfrm>
                <a:off x="3206" y="2717"/>
                <a:ext cx="557" cy="368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7" dist="17961" dir="2700000">
                  <a:srgbClr val="991F0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s-ES" altLang="es-ES" sz="1600" dirty="0">
                    <a:solidFill>
                      <a:srgbClr val="FF9900"/>
                    </a:solidFill>
                  </a:rPr>
                  <a:t>Junta</a:t>
                </a:r>
              </a:p>
              <a:p>
                <a:r>
                  <a:rPr lang="es-ES" altLang="es-ES" sz="1600" dirty="0">
                    <a:solidFill>
                      <a:srgbClr val="FF9900"/>
                    </a:solidFill>
                  </a:rPr>
                  <a:t>metálica</a:t>
                </a:r>
              </a:p>
            </p:txBody>
          </p:sp>
        </p:grpSp>
        <p:sp>
          <p:nvSpPr>
            <p:cNvPr id="8" name="Text Box 33"/>
            <p:cNvSpPr txBox="1">
              <a:spLocks noChangeArrowheads="1"/>
            </p:cNvSpPr>
            <p:nvPr/>
          </p:nvSpPr>
          <p:spPr bwMode="auto">
            <a:xfrm>
              <a:off x="2636155" y="2727584"/>
              <a:ext cx="984565" cy="338554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" sz="1600" dirty="0">
                  <a:solidFill>
                    <a:srgbClr val="1A0FF9"/>
                  </a:solidFill>
                </a:rPr>
                <a:t>Diamante</a:t>
              </a:r>
            </a:p>
          </p:txBody>
        </p:sp>
        <p:sp>
          <p:nvSpPr>
            <p:cNvPr id="9" name="Text Box 33"/>
            <p:cNvSpPr txBox="1">
              <a:spLocks noChangeArrowheads="1"/>
            </p:cNvSpPr>
            <p:nvPr/>
          </p:nvSpPr>
          <p:spPr bwMode="auto">
            <a:xfrm>
              <a:off x="2631414" y="4168932"/>
              <a:ext cx="984565" cy="338554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" sz="1600" dirty="0">
                  <a:solidFill>
                    <a:srgbClr val="1A0FF9"/>
                  </a:solidFill>
                </a:rPr>
                <a:t>Diamante</a:t>
              </a:r>
            </a:p>
          </p:txBody>
        </p:sp>
        <p:sp>
          <p:nvSpPr>
            <p:cNvPr id="10" name="Flecha abajo 9"/>
            <p:cNvSpPr/>
            <p:nvPr/>
          </p:nvSpPr>
          <p:spPr>
            <a:xfrm>
              <a:off x="2874928" y="1423952"/>
              <a:ext cx="497535" cy="687977"/>
            </a:xfrm>
            <a:prstGeom prst="down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Text Box 33"/>
            <p:cNvSpPr txBox="1">
              <a:spLocks noChangeArrowheads="1"/>
            </p:cNvSpPr>
            <p:nvPr/>
          </p:nvSpPr>
          <p:spPr bwMode="auto">
            <a:xfrm>
              <a:off x="3377262" y="1453333"/>
              <a:ext cx="979755" cy="338554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" sz="1600" dirty="0">
                  <a:solidFill>
                    <a:srgbClr val="7030A0"/>
                  </a:solidFill>
                </a:rPr>
                <a:t>FUERZA</a:t>
              </a:r>
            </a:p>
          </p:txBody>
        </p:sp>
        <p:sp>
          <p:nvSpPr>
            <p:cNvPr id="12" name="Flecha abajo 11"/>
            <p:cNvSpPr/>
            <p:nvPr/>
          </p:nvSpPr>
          <p:spPr>
            <a:xfrm rot="10800000">
              <a:off x="2872523" y="5040041"/>
              <a:ext cx="497535" cy="687977"/>
            </a:xfrm>
            <a:prstGeom prst="down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Text Box 33"/>
            <p:cNvSpPr txBox="1">
              <a:spLocks noChangeArrowheads="1"/>
            </p:cNvSpPr>
            <p:nvPr/>
          </p:nvSpPr>
          <p:spPr bwMode="auto">
            <a:xfrm>
              <a:off x="3325170" y="5370740"/>
              <a:ext cx="979755" cy="338554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" sz="1600" dirty="0">
                  <a:solidFill>
                    <a:srgbClr val="7030A0"/>
                  </a:solidFill>
                </a:rPr>
                <a:t>FUERZA</a:t>
              </a:r>
            </a:p>
          </p:txBody>
        </p:sp>
        <p:sp>
          <p:nvSpPr>
            <p:cNvPr id="14" name="Line 32"/>
            <p:cNvSpPr>
              <a:spLocks noChangeShapeType="1"/>
            </p:cNvSpPr>
            <p:nvPr/>
          </p:nvSpPr>
          <p:spPr bwMode="auto">
            <a:xfrm flipH="1">
              <a:off x="3114759" y="3034412"/>
              <a:ext cx="1010786" cy="504007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995C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endParaRPr lang="es-ES"/>
            </a:p>
          </p:txBody>
        </p:sp>
        <p:sp>
          <p:nvSpPr>
            <p:cNvPr id="15" name="Text Box 33"/>
            <p:cNvSpPr txBox="1">
              <a:spLocks noChangeArrowheads="1"/>
            </p:cNvSpPr>
            <p:nvPr/>
          </p:nvSpPr>
          <p:spPr bwMode="auto">
            <a:xfrm>
              <a:off x="3774815" y="2697506"/>
              <a:ext cx="1694695" cy="584775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s-ES" altLang="es-ES" sz="1600" dirty="0">
                  <a:solidFill>
                    <a:srgbClr val="FFC000"/>
                  </a:solidFill>
                </a:rPr>
                <a:t>Medio transmisor </a:t>
              </a:r>
            </a:p>
            <a:p>
              <a:pPr algn="ctr"/>
              <a:r>
                <a:rPr lang="es-ES" altLang="es-ES" sz="1600" dirty="0">
                  <a:solidFill>
                    <a:srgbClr val="FFC000"/>
                  </a:solidFill>
                </a:rPr>
                <a:t>de presión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736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1387587" y="135428"/>
            <a:ext cx="9144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Objetivos de EXTREMAT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56498" y="1283920"/>
            <a:ext cx="8424862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just" eaLnBrk="1" hangingPunct="1">
              <a:buFont typeface="Wingdings" pitchFamily="2" charset="2"/>
              <a:buChar char="ü"/>
              <a:defRPr/>
            </a:pPr>
            <a:r>
              <a:rPr lang="en-US" sz="2800" dirty="0" err="1">
                <a:latin typeface="Arial" charset="0"/>
                <a:cs typeface="Times New Roman" charset="0"/>
              </a:rPr>
              <a:t>Síntesis</a:t>
            </a:r>
            <a:endParaRPr lang="en-US" sz="2800" dirty="0">
              <a:latin typeface="Arial" charset="0"/>
              <a:cs typeface="Times New Roman" charset="0"/>
            </a:endParaRPr>
          </a:p>
          <a:p>
            <a:pPr marL="514350" indent="-514350" algn="just" eaLnBrk="1" hangingPunct="1">
              <a:buFont typeface="Wingdings" pitchFamily="2" charset="2"/>
              <a:buChar char="ü"/>
              <a:defRPr/>
            </a:pPr>
            <a:endParaRPr lang="en-US" sz="1000" dirty="0">
              <a:latin typeface="Arial" charset="0"/>
              <a:cs typeface="Times New Roman" charset="0"/>
            </a:endParaRPr>
          </a:p>
          <a:p>
            <a:pPr marL="514350" indent="-514350" algn="just" eaLnBrk="1" hangingPunct="1">
              <a:buFont typeface="Wingdings" pitchFamily="2" charset="2"/>
              <a:buChar char="ü"/>
              <a:defRPr/>
            </a:pPr>
            <a:r>
              <a:rPr lang="en-US" sz="2800" dirty="0" err="1">
                <a:latin typeface="Arial" charset="0"/>
                <a:cs typeface="Times New Roman" charset="0"/>
              </a:rPr>
              <a:t>Caracterización</a:t>
            </a:r>
            <a:r>
              <a:rPr lang="en-US" sz="2800" dirty="0">
                <a:latin typeface="Arial" charset="0"/>
                <a:cs typeface="Times New Roman" charset="0"/>
              </a:rPr>
              <a:t> de </a:t>
            </a:r>
            <a:r>
              <a:rPr lang="en-US" sz="2800" dirty="0" err="1">
                <a:latin typeface="Arial" charset="0"/>
                <a:cs typeface="Times New Roman" charset="0"/>
              </a:rPr>
              <a:t>propiedades</a:t>
            </a:r>
            <a:r>
              <a:rPr lang="en-US" sz="2800" dirty="0">
                <a:latin typeface="Arial" charset="0"/>
                <a:cs typeface="Times New Roman" charset="0"/>
              </a:rPr>
              <a:t>:</a:t>
            </a:r>
          </a:p>
          <a:p>
            <a:pPr marL="971550" lvl="1" indent="-514350" algn="just" eaLnBrk="1" hangingPunct="1">
              <a:buFont typeface="Arial" pitchFamily="34" charset="0"/>
              <a:buChar char="•"/>
              <a:defRPr/>
            </a:pPr>
            <a:r>
              <a:rPr lang="en-US" sz="2400" dirty="0" err="1">
                <a:latin typeface="Arial" charset="0"/>
                <a:cs typeface="Times New Roman" charset="0"/>
              </a:rPr>
              <a:t>Estructurales</a:t>
            </a:r>
            <a:r>
              <a:rPr lang="en-US" sz="2400" dirty="0">
                <a:latin typeface="Arial" charset="0"/>
                <a:cs typeface="Times New Roman" charset="0"/>
              </a:rPr>
              <a:t> (XRD) y </a:t>
            </a:r>
            <a:r>
              <a:rPr lang="en-US" sz="2400" dirty="0" err="1">
                <a:latin typeface="Arial" charset="0"/>
                <a:cs typeface="Times New Roman" charset="0"/>
              </a:rPr>
              <a:t>Mecánico-elásticas</a:t>
            </a:r>
            <a:endParaRPr lang="en-US" sz="2400" dirty="0">
              <a:latin typeface="Arial" charset="0"/>
              <a:cs typeface="Times New Roman" charset="0"/>
            </a:endParaRPr>
          </a:p>
          <a:p>
            <a:pPr marL="971550" lvl="1" indent="-514350" algn="just" eaLnBrk="1" hangingPunct="1">
              <a:buFont typeface="Arial" pitchFamily="34" charset="0"/>
              <a:buChar char="•"/>
              <a:defRPr/>
            </a:pPr>
            <a:r>
              <a:rPr lang="en-US" sz="2400" dirty="0" err="1">
                <a:latin typeface="Arial" charset="0"/>
                <a:cs typeface="Times New Roman" charset="0"/>
              </a:rPr>
              <a:t>Vibracionales</a:t>
            </a:r>
            <a:r>
              <a:rPr lang="en-US" sz="2400" dirty="0">
                <a:latin typeface="Arial" charset="0"/>
                <a:cs typeface="Times New Roman" charset="0"/>
              </a:rPr>
              <a:t> (Raman-IR)</a:t>
            </a:r>
          </a:p>
          <a:p>
            <a:pPr marL="971550" lvl="1" indent="-514350" eaLnBrk="1" hangingPunct="1">
              <a:buFont typeface="Arial" pitchFamily="34" charset="0"/>
              <a:buChar char="•"/>
              <a:defRPr/>
            </a:pPr>
            <a:r>
              <a:rPr lang="en-US" sz="2400" dirty="0" err="1">
                <a:latin typeface="Arial" charset="0"/>
                <a:cs typeface="Times New Roman" charset="0"/>
              </a:rPr>
              <a:t>Ópticas-Electrónicas</a:t>
            </a:r>
            <a:r>
              <a:rPr lang="en-US" sz="2400" dirty="0">
                <a:latin typeface="Arial" charset="0"/>
                <a:cs typeface="Times New Roman" charset="0"/>
              </a:rPr>
              <a:t> (</a:t>
            </a:r>
            <a:r>
              <a:rPr lang="en-US" sz="2400" dirty="0" err="1">
                <a:latin typeface="Arial" charset="0"/>
                <a:cs typeface="Times New Roman" charset="0"/>
              </a:rPr>
              <a:t>absorción-fotoluminiscencia</a:t>
            </a:r>
            <a:r>
              <a:rPr lang="en-US" sz="2400" dirty="0">
                <a:latin typeface="Arial" charset="0"/>
                <a:cs typeface="Times New Roman" charset="0"/>
              </a:rPr>
              <a:t>)</a:t>
            </a:r>
          </a:p>
          <a:p>
            <a:pPr marL="971550" lvl="1" indent="-514350" algn="just" eaLnBrk="1" hangingPunct="1">
              <a:buFont typeface="Arial" pitchFamily="34" charset="0"/>
              <a:buChar char="•"/>
              <a:defRPr/>
            </a:pPr>
            <a:r>
              <a:rPr lang="en-US" sz="2400" dirty="0" err="1">
                <a:latin typeface="Arial" charset="0"/>
                <a:cs typeface="Times New Roman" charset="0"/>
              </a:rPr>
              <a:t>Eléctricas</a:t>
            </a:r>
            <a:r>
              <a:rPr lang="en-US" sz="2400" dirty="0">
                <a:latin typeface="Arial" charset="0"/>
                <a:cs typeface="Times New Roman" charset="0"/>
              </a:rPr>
              <a:t> (</a:t>
            </a:r>
            <a:r>
              <a:rPr lang="en-US" sz="2400" dirty="0" err="1">
                <a:latin typeface="Arial" charset="0"/>
                <a:cs typeface="Times New Roman" charset="0"/>
              </a:rPr>
              <a:t>medidas</a:t>
            </a:r>
            <a:r>
              <a:rPr lang="en-US" sz="2400" dirty="0">
                <a:latin typeface="Arial" charset="0"/>
                <a:cs typeface="Times New Roman" charset="0"/>
              </a:rPr>
              <a:t> de </a:t>
            </a:r>
            <a:r>
              <a:rPr lang="en-US" sz="2400" dirty="0" err="1">
                <a:latin typeface="Arial" charset="0"/>
                <a:cs typeface="Times New Roman" charset="0"/>
              </a:rPr>
              <a:t>transporte</a:t>
            </a:r>
            <a:r>
              <a:rPr lang="en-US" sz="2400" dirty="0">
                <a:latin typeface="Arial" charset="0"/>
                <a:cs typeface="Times New Roman" charset="0"/>
              </a:rPr>
              <a:t>)</a:t>
            </a:r>
          </a:p>
          <a:p>
            <a:pPr marL="971550" lvl="1" indent="-514350" algn="just" eaLnBrk="1" hangingPunct="1">
              <a:buFont typeface="Arial" pitchFamily="34" charset="0"/>
              <a:buChar char="•"/>
              <a:defRPr/>
            </a:pPr>
            <a:endParaRPr lang="en-GB" sz="1000" dirty="0">
              <a:latin typeface="Arial" charset="0"/>
              <a:cs typeface="Times New Roman" charset="0"/>
            </a:endParaRPr>
          </a:p>
          <a:p>
            <a:pPr marL="541338" lvl="1" indent="-541338" algn="just" eaLnBrk="1" hangingPunct="1">
              <a:buFont typeface="Wingdings" pitchFamily="2" charset="2"/>
              <a:buChar char="ü"/>
              <a:defRPr/>
            </a:pPr>
            <a:r>
              <a:rPr lang="en-GB" sz="2800" dirty="0" err="1">
                <a:latin typeface="Arial" charset="0"/>
                <a:cs typeface="Times New Roman" charset="0"/>
              </a:rPr>
              <a:t>Comparación</a:t>
            </a:r>
            <a:r>
              <a:rPr lang="en-GB" sz="2800" dirty="0">
                <a:latin typeface="Arial" charset="0"/>
                <a:cs typeface="Times New Roman" charset="0"/>
              </a:rPr>
              <a:t> con </a:t>
            </a:r>
            <a:r>
              <a:rPr lang="en-GB" sz="2800" dirty="0" err="1">
                <a:latin typeface="Arial" charset="0"/>
                <a:cs typeface="Times New Roman" charset="0"/>
              </a:rPr>
              <a:t>cálculos</a:t>
            </a:r>
            <a:r>
              <a:rPr lang="en-GB" sz="2800" dirty="0">
                <a:latin typeface="Arial" charset="0"/>
                <a:cs typeface="Times New Roman" charset="0"/>
              </a:rPr>
              <a:t> </a:t>
            </a:r>
            <a:r>
              <a:rPr lang="en-GB" sz="2800" dirty="0" err="1">
                <a:latin typeface="Arial" charset="0"/>
                <a:cs typeface="Times New Roman" charset="0"/>
              </a:rPr>
              <a:t>teóricos</a:t>
            </a:r>
            <a:r>
              <a:rPr lang="en-GB" sz="2800" dirty="0">
                <a:latin typeface="Arial" charset="0"/>
                <a:cs typeface="Times New Roman" charset="0"/>
              </a:rPr>
              <a:t> de </a:t>
            </a:r>
            <a:r>
              <a:rPr lang="en-GB" sz="2800" dirty="0" err="1">
                <a:latin typeface="Arial" charset="0"/>
                <a:cs typeface="Times New Roman" charset="0"/>
              </a:rPr>
              <a:t>primeros</a:t>
            </a:r>
            <a:r>
              <a:rPr lang="en-GB" sz="2800" dirty="0">
                <a:latin typeface="Arial" charset="0"/>
                <a:cs typeface="Times New Roman" charset="0"/>
              </a:rPr>
              <a:t> </a:t>
            </a:r>
            <a:r>
              <a:rPr lang="en-GB" sz="2800" dirty="0" err="1">
                <a:latin typeface="Arial" charset="0"/>
                <a:cs typeface="Times New Roman" charset="0"/>
              </a:rPr>
              <a:t>principios</a:t>
            </a:r>
            <a:r>
              <a:rPr lang="en-GB" sz="2800" dirty="0">
                <a:latin typeface="Arial" charset="0"/>
                <a:cs typeface="Times New Roman" charset="0"/>
              </a:rPr>
              <a:t> (</a:t>
            </a:r>
            <a:r>
              <a:rPr lang="en-GB" sz="2800" dirty="0" err="1">
                <a:latin typeface="Arial" charset="0"/>
                <a:cs typeface="Times New Roman" charset="0"/>
              </a:rPr>
              <a:t>ab</a:t>
            </a:r>
            <a:r>
              <a:rPr lang="en-GB" sz="2800" dirty="0">
                <a:latin typeface="Arial" charset="0"/>
                <a:cs typeface="Times New Roman" charset="0"/>
              </a:rPr>
              <a:t> initio)</a:t>
            </a:r>
          </a:p>
          <a:p>
            <a:pPr marL="541338" lvl="1" indent="-541338" algn="just" eaLnBrk="1" hangingPunct="1">
              <a:buFont typeface="Wingdings" pitchFamily="2" charset="2"/>
              <a:buChar char="ü"/>
              <a:defRPr/>
            </a:pPr>
            <a:endParaRPr lang="en-GB" sz="1000" dirty="0">
              <a:latin typeface="Arial" charset="0"/>
              <a:cs typeface="Times New Roman" charset="0"/>
            </a:endParaRPr>
          </a:p>
          <a:p>
            <a:pPr marL="538163" lvl="1" indent="-538163" algn="just" eaLnBrk="1" hangingPunct="1">
              <a:buFont typeface="Wingdings" pitchFamily="2" charset="2"/>
              <a:buChar char="ü"/>
              <a:defRPr/>
            </a:pPr>
            <a:r>
              <a:rPr lang="en-GB" sz="2800" dirty="0" err="1">
                <a:latin typeface="Arial" charset="0"/>
                <a:cs typeface="Times New Roman" charset="0"/>
              </a:rPr>
              <a:t>Colaboración</a:t>
            </a:r>
            <a:r>
              <a:rPr lang="en-GB" sz="2800" dirty="0">
                <a:latin typeface="Arial" charset="0"/>
                <a:cs typeface="Times New Roman" charset="0"/>
              </a:rPr>
              <a:t> con </a:t>
            </a:r>
            <a:r>
              <a:rPr lang="en-GB" sz="2800" dirty="0" err="1">
                <a:latin typeface="Arial" charset="0"/>
                <a:cs typeface="Times New Roman" charset="0"/>
              </a:rPr>
              <a:t>diferentes</a:t>
            </a:r>
            <a:r>
              <a:rPr lang="en-GB" sz="2800" dirty="0">
                <a:latin typeface="Arial" charset="0"/>
                <a:cs typeface="Times New Roman" charset="0"/>
              </a:rPr>
              <a:t> </a:t>
            </a:r>
            <a:r>
              <a:rPr lang="en-GB" sz="2800" dirty="0" err="1">
                <a:latin typeface="Arial" charset="0"/>
                <a:cs typeface="Times New Roman" charset="0"/>
              </a:rPr>
              <a:t>grupos</a:t>
            </a:r>
            <a:r>
              <a:rPr lang="en-GB" sz="2800" dirty="0">
                <a:latin typeface="Arial" charset="0"/>
                <a:cs typeface="Times New Roman" charset="0"/>
              </a:rPr>
              <a:t> de </a:t>
            </a:r>
            <a:r>
              <a:rPr lang="en-GB" sz="2800" dirty="0" err="1">
                <a:latin typeface="Arial" charset="0"/>
                <a:cs typeface="Times New Roman" charset="0"/>
              </a:rPr>
              <a:t>investigación</a:t>
            </a:r>
            <a:r>
              <a:rPr lang="en-GB" sz="2800" dirty="0">
                <a:latin typeface="Arial" charset="0"/>
                <a:cs typeface="Times New Roman" charset="0"/>
              </a:rPr>
              <a:t> </a:t>
            </a:r>
            <a:r>
              <a:rPr lang="en-GB" sz="2800" dirty="0" err="1">
                <a:latin typeface="Arial" charset="0"/>
                <a:cs typeface="Times New Roman" charset="0"/>
              </a:rPr>
              <a:t>nacionales</a:t>
            </a:r>
            <a:r>
              <a:rPr lang="en-GB" sz="2800" dirty="0">
                <a:latin typeface="Arial" charset="0"/>
                <a:cs typeface="Times New Roman" charset="0"/>
              </a:rPr>
              <a:t> e </a:t>
            </a:r>
            <a:r>
              <a:rPr lang="en-GB" sz="2800" dirty="0" err="1">
                <a:latin typeface="Arial" charset="0"/>
                <a:cs typeface="Times New Roman" charset="0"/>
              </a:rPr>
              <a:t>internacionales</a:t>
            </a:r>
            <a:r>
              <a:rPr lang="en-GB" sz="2800" dirty="0">
                <a:latin typeface="Arial" charset="0"/>
                <a:cs typeface="Times New Roman" charset="0"/>
              </a:rPr>
              <a:t> (red </a:t>
            </a:r>
            <a:r>
              <a:rPr lang="en-GB" sz="2800" dirty="0" err="1">
                <a:latin typeface="Arial" charset="0"/>
                <a:cs typeface="Times New Roman" charset="0"/>
              </a:rPr>
              <a:t>multidisciplinar</a:t>
            </a:r>
            <a:r>
              <a:rPr lang="en-GB" sz="2800" dirty="0">
                <a:latin typeface="Arial" charset="0"/>
                <a:cs typeface="Times New Roman" charset="0"/>
              </a:rPr>
              <a:t> </a:t>
            </a:r>
            <a:r>
              <a:rPr lang="en-GB" sz="2800" dirty="0" err="1">
                <a:latin typeface="Arial" charset="0"/>
                <a:cs typeface="Times New Roman" charset="0"/>
              </a:rPr>
              <a:t>colaborativa</a:t>
            </a:r>
            <a:r>
              <a:rPr lang="en-GB" sz="2800" dirty="0">
                <a:latin typeface="Arial" charset="0"/>
                <a:cs typeface="Times New Roman" charset="0"/>
              </a:rPr>
              <a:t>)  </a:t>
            </a:r>
            <a:endParaRPr lang="en-US" sz="2800" dirty="0">
              <a:latin typeface="Arial" charset="0"/>
              <a:cs typeface="Times New Roman" charset="0"/>
            </a:endParaRPr>
          </a:p>
        </p:txBody>
      </p:sp>
      <p:pic>
        <p:nvPicPr>
          <p:cNvPr id="6" name="Picture 19" descr="spec-line-h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613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609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9"/>
          <p:cNvSpPr txBox="1">
            <a:spLocks noChangeArrowheads="1"/>
          </p:cNvSpPr>
          <p:nvPr/>
        </p:nvSpPr>
        <p:spPr bwMode="auto">
          <a:xfrm>
            <a:off x="5207000" y="3775075"/>
            <a:ext cx="1543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800" i="0" dirty="0">
                <a:solidFill>
                  <a:srgbClr val="1A0FF9"/>
                </a:solidFill>
              </a:rPr>
              <a:t>Microscopio</a:t>
            </a:r>
          </a:p>
        </p:txBody>
      </p:sp>
      <p:sp>
        <p:nvSpPr>
          <p:cNvPr id="74755" name="Text Box 10"/>
          <p:cNvSpPr txBox="1">
            <a:spLocks noChangeArrowheads="1"/>
          </p:cNvSpPr>
          <p:nvPr/>
        </p:nvSpPr>
        <p:spPr bwMode="auto">
          <a:xfrm>
            <a:off x="2640013" y="3775075"/>
            <a:ext cx="81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800" i="0">
                <a:solidFill>
                  <a:srgbClr val="1A0FF9"/>
                </a:solidFill>
              </a:rPr>
              <a:t>DACs</a:t>
            </a:r>
          </a:p>
        </p:txBody>
      </p:sp>
      <p:sp>
        <p:nvSpPr>
          <p:cNvPr id="74756" name="Text Box 11"/>
          <p:cNvSpPr txBox="1">
            <a:spLocks noChangeArrowheads="1"/>
          </p:cNvSpPr>
          <p:nvPr/>
        </p:nvSpPr>
        <p:spPr bwMode="auto">
          <a:xfrm>
            <a:off x="1992313" y="972158"/>
            <a:ext cx="8204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2400" i="0" dirty="0">
                <a:solidFill>
                  <a:srgbClr val="1A0FF9"/>
                </a:solidFill>
              </a:rPr>
              <a:t>Laboratorio de Crecimiento y Preparación de Muestras</a:t>
            </a:r>
          </a:p>
        </p:txBody>
      </p:sp>
      <p:sp>
        <p:nvSpPr>
          <p:cNvPr id="74757" name="Text Box 13"/>
          <p:cNvSpPr txBox="1">
            <a:spLocks noChangeArrowheads="1"/>
          </p:cNvSpPr>
          <p:nvPr/>
        </p:nvSpPr>
        <p:spPr bwMode="auto">
          <a:xfrm>
            <a:off x="7607301" y="3779839"/>
            <a:ext cx="3097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a-ES" altLang="es-ES" sz="1800" i="0" dirty="0">
                <a:solidFill>
                  <a:srgbClr val="1A0FF9"/>
                </a:solidFill>
                <a:latin typeface="Tahoma" panose="020B0604030504040204" pitchFamily="34" charset="0"/>
              </a:rPr>
              <a:t>Sistema</a:t>
            </a:r>
            <a:r>
              <a:rPr lang="ca-ES" altLang="es-ES" sz="1800" i="0" dirty="0">
                <a:solidFill>
                  <a:schemeClr val="accent2"/>
                </a:solidFill>
                <a:latin typeface="Tahoma" panose="020B0604030504040204" pitchFamily="34" charset="0"/>
              </a:rPr>
              <a:t> </a:t>
            </a:r>
            <a:r>
              <a:rPr lang="ca-ES" altLang="es-ES" sz="1800" i="0" dirty="0" err="1">
                <a:solidFill>
                  <a:srgbClr val="1A0FF9"/>
                </a:solidFill>
                <a:latin typeface="Tahoma" panose="020B0604030504040204" pitchFamily="34" charset="0"/>
              </a:rPr>
              <a:t>electroerosión</a:t>
            </a:r>
            <a:endParaRPr lang="ca-ES" altLang="es-ES" sz="1800" i="0" dirty="0">
              <a:solidFill>
                <a:srgbClr val="1A0FF9"/>
              </a:solidFill>
              <a:latin typeface="Tahoma" panose="020B0604030504040204" pitchFamily="34" charset="0"/>
            </a:endParaRPr>
          </a:p>
        </p:txBody>
      </p:sp>
      <p:sp>
        <p:nvSpPr>
          <p:cNvPr id="74758" name="11 Rectángulo"/>
          <p:cNvSpPr>
            <a:spLocks noChangeArrowheads="1"/>
          </p:cNvSpPr>
          <p:nvPr/>
        </p:nvSpPr>
        <p:spPr bwMode="auto">
          <a:xfrm>
            <a:off x="1738313" y="1516670"/>
            <a:ext cx="85010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6035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 dirty="0">
                <a:cs typeface="Arial" panose="020B0604020202020204" pitchFamily="34" charset="0"/>
              </a:rPr>
              <a:t>Celdas de alta presión (DAC)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 dirty="0">
                <a:cs typeface="Arial" panose="020B0604020202020204" pitchFamily="34" charset="0"/>
              </a:rPr>
              <a:t>Microscopio de preparación de muestras y celdas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 dirty="0">
                <a:cs typeface="Arial" panose="020B0604020202020204" pitchFamily="34" charset="0"/>
              </a:rPr>
              <a:t>Sistema de electroerosión de juntas metálicas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 dirty="0">
                <a:cs typeface="Arial" panose="020B0604020202020204" pitchFamily="34" charset="0"/>
              </a:rPr>
              <a:t>Autoclave para síntesis de materiales en condiciones hidrotermales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 dirty="0">
                <a:cs typeface="Arial" panose="020B0604020202020204" pitchFamily="34" charset="0"/>
              </a:rPr>
              <a:t>Material de laboratorio para síntesis de </a:t>
            </a:r>
            <a:r>
              <a:rPr lang="es-ES" altLang="es-ES" sz="1800" b="0" i="0" dirty="0" err="1">
                <a:cs typeface="Arial" panose="020B0604020202020204" pitchFamily="34" charset="0"/>
              </a:rPr>
              <a:t>nanomateriales</a:t>
            </a:r>
            <a:r>
              <a:rPr lang="es-ES" altLang="es-ES" sz="1800" b="0" i="0" dirty="0">
                <a:cs typeface="Arial" panose="020B0604020202020204" pitchFamily="34" charset="0"/>
              </a:rPr>
              <a:t> en disolución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 dirty="0">
                <a:cs typeface="Arial" panose="020B0604020202020204" pitchFamily="34" charset="0"/>
              </a:rPr>
              <a:t>Horno para recocido de muestras hasta 1100ºC en atmósfera controlada</a:t>
            </a:r>
          </a:p>
        </p:txBody>
      </p:sp>
      <p:pic>
        <p:nvPicPr>
          <p:cNvPr id="74759" name="Picture 19" descr="spec-line-h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5253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2" y="4149726"/>
            <a:ext cx="2865438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543550"/>
            <a:ext cx="28432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3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4157664"/>
            <a:ext cx="3313112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4149726"/>
            <a:ext cx="29876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4 CuadroTexto"/>
          <p:cNvSpPr txBox="1"/>
          <p:nvPr/>
        </p:nvSpPr>
        <p:spPr>
          <a:xfrm>
            <a:off x="1519471" y="109047"/>
            <a:ext cx="9144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Laboratorios de EXTREMAT</a:t>
            </a:r>
          </a:p>
        </p:txBody>
      </p:sp>
    </p:spTree>
    <p:extLst>
      <p:ext uri="{BB962C8B-B14F-4D97-AF65-F5344CB8AC3E}">
        <p14:creationId xmlns:p14="http://schemas.microsoft.com/office/powerpoint/2010/main" val="292526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1"/>
          <p:cNvSpPr txBox="1">
            <a:spLocks noChangeArrowheads="1"/>
          </p:cNvSpPr>
          <p:nvPr/>
        </p:nvSpPr>
        <p:spPr bwMode="auto">
          <a:xfrm>
            <a:off x="2813050" y="1007816"/>
            <a:ext cx="6426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2400" i="0" dirty="0">
                <a:solidFill>
                  <a:srgbClr val="1A0FF9"/>
                </a:solidFill>
              </a:rPr>
              <a:t>Laboratorio de Caracterización Estructural</a:t>
            </a:r>
          </a:p>
        </p:txBody>
      </p:sp>
      <p:pic>
        <p:nvPicPr>
          <p:cNvPr id="75779" name="Picture 2" descr="http://www.rigaku.com/images/xrd/gallery/ultima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1" y="1714500"/>
            <a:ext cx="3344863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1452563" y="1557338"/>
            <a:ext cx="5429251" cy="5461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12800" lvl="2" indent="-279400" algn="just" defTabSz="779463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Difractómetro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rayos X multipropósito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Rigaku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(Ultima IV)</a:t>
            </a:r>
          </a:p>
          <a:p>
            <a:pPr marL="812800" lvl="2" indent="-279400" algn="just" defTabSz="779463"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s-ES" sz="100" dirty="0">
              <a:solidFill>
                <a:srgbClr val="CC0099"/>
              </a:solidFill>
              <a:latin typeface="Times New Roman" pitchFamily="18" charset="0"/>
            </a:endParaRPr>
          </a:p>
          <a:p>
            <a:pPr marL="812800" algn="just">
              <a:spcBef>
                <a:spcPct val="50000"/>
              </a:spcBef>
              <a:defRPr/>
            </a:pPr>
            <a:r>
              <a:rPr lang="en-US" dirty="0" err="1">
                <a:latin typeface="Arial" charset="0"/>
              </a:rPr>
              <a:t>Dispone</a:t>
            </a:r>
            <a:r>
              <a:rPr lang="en-US" dirty="0">
                <a:latin typeface="Arial" charset="0"/>
              </a:rPr>
              <a:t> de </a:t>
            </a:r>
            <a:r>
              <a:rPr lang="en-US" dirty="0" err="1">
                <a:latin typeface="Arial" charset="0"/>
              </a:rPr>
              <a:t>alineamiento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automático</a:t>
            </a:r>
            <a:r>
              <a:rPr lang="en-US" dirty="0">
                <a:latin typeface="Arial" charset="0"/>
              </a:rPr>
              <a:t> y </a:t>
            </a:r>
            <a:r>
              <a:rPr lang="en-US" dirty="0" err="1">
                <a:latin typeface="Arial" charset="0"/>
              </a:rPr>
              <a:t>óptica</a:t>
            </a:r>
            <a:r>
              <a:rPr lang="en-US" dirty="0">
                <a:latin typeface="Arial" charset="0"/>
              </a:rPr>
              <a:t> de </a:t>
            </a:r>
            <a:r>
              <a:rPr lang="en-US" dirty="0" err="1">
                <a:latin typeface="Arial" charset="0"/>
              </a:rPr>
              <a:t>haces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cruzados</a:t>
            </a:r>
            <a:r>
              <a:rPr lang="en-US" dirty="0">
                <a:latin typeface="Arial" charset="0"/>
              </a:rPr>
              <a:t> (CBO) </a:t>
            </a:r>
            <a:r>
              <a:rPr lang="en-US" dirty="0" err="1">
                <a:latin typeface="Arial" charset="0"/>
              </a:rPr>
              <a:t>combinados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que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permiten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gran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funcionalidad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para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realizar</a:t>
            </a:r>
            <a:r>
              <a:rPr lang="en-US" dirty="0">
                <a:latin typeface="Arial" charset="0"/>
              </a:rPr>
              <a:t> de forma </a:t>
            </a:r>
            <a:r>
              <a:rPr lang="en-US" dirty="0" err="1">
                <a:latin typeface="Arial" charset="0"/>
              </a:rPr>
              <a:t>alternativa</a:t>
            </a:r>
            <a:r>
              <a:rPr lang="en-US" dirty="0">
                <a:latin typeface="Arial" charset="0"/>
              </a:rPr>
              <a:t>:</a:t>
            </a:r>
          </a:p>
          <a:p>
            <a:pPr marL="812800" algn="just">
              <a:spcBef>
                <a:spcPct val="50000"/>
              </a:spcBef>
              <a:defRPr/>
            </a:pPr>
            <a:endParaRPr lang="en-US" sz="700" dirty="0">
              <a:latin typeface="Arial" charset="0"/>
            </a:endParaRPr>
          </a:p>
          <a:p>
            <a:pPr marL="1155700" indent="-342900" algn="just">
              <a:buFont typeface="+mj-lt"/>
              <a:buAutoNum type="arabicPeriod"/>
              <a:defRPr/>
            </a:pPr>
            <a:r>
              <a:rPr lang="en-US" dirty="0" err="1">
                <a:solidFill>
                  <a:srgbClr val="1A0FF9"/>
                </a:solidFill>
                <a:latin typeface="Arial" charset="0"/>
              </a:rPr>
              <a:t>Difracción</a:t>
            </a:r>
            <a:r>
              <a:rPr lang="en-US" dirty="0">
                <a:solidFill>
                  <a:srgbClr val="1A0FF9"/>
                </a:solidFill>
                <a:latin typeface="Arial" charset="0"/>
              </a:rPr>
              <a:t> en </a:t>
            </a:r>
            <a:r>
              <a:rPr lang="en-US" dirty="0" err="1">
                <a:solidFill>
                  <a:srgbClr val="1A0FF9"/>
                </a:solidFill>
                <a:latin typeface="Arial" charset="0"/>
              </a:rPr>
              <a:t>polvo</a:t>
            </a:r>
            <a:r>
              <a:rPr lang="en-US" dirty="0">
                <a:solidFill>
                  <a:srgbClr val="1A0FF9"/>
                </a:solidFill>
                <a:latin typeface="Arial" charset="0"/>
              </a:rPr>
              <a:t> </a:t>
            </a:r>
          </a:p>
          <a:p>
            <a:pPr marL="1155700" indent="-342900" algn="just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dirty="0" err="1">
                <a:solidFill>
                  <a:srgbClr val="1A0FF9"/>
                </a:solidFill>
                <a:latin typeface="Arial" charset="0"/>
              </a:rPr>
              <a:t>Difracción</a:t>
            </a:r>
            <a:r>
              <a:rPr lang="en-US" dirty="0">
                <a:solidFill>
                  <a:srgbClr val="1A0FF9"/>
                </a:solidFill>
                <a:latin typeface="Arial" charset="0"/>
              </a:rPr>
              <a:t> en </a:t>
            </a:r>
            <a:r>
              <a:rPr lang="en-US" dirty="0" err="1">
                <a:solidFill>
                  <a:srgbClr val="1A0FF9"/>
                </a:solidFill>
                <a:latin typeface="Arial" charset="0"/>
              </a:rPr>
              <a:t>capa</a:t>
            </a:r>
            <a:r>
              <a:rPr lang="en-US" dirty="0">
                <a:solidFill>
                  <a:srgbClr val="1A0FF9"/>
                </a:solidFill>
                <a:latin typeface="Arial" charset="0"/>
              </a:rPr>
              <a:t> </a:t>
            </a:r>
            <a:r>
              <a:rPr lang="en-US" dirty="0" err="1">
                <a:solidFill>
                  <a:srgbClr val="1A0FF9"/>
                </a:solidFill>
                <a:latin typeface="Arial" charset="0"/>
              </a:rPr>
              <a:t>delgada</a:t>
            </a:r>
            <a:endParaRPr lang="en-US" dirty="0">
              <a:solidFill>
                <a:srgbClr val="1A0FF9"/>
              </a:solidFill>
              <a:latin typeface="Arial" charset="0"/>
            </a:endParaRPr>
          </a:p>
          <a:p>
            <a:pPr marL="1155700" indent="-342900" algn="just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dirty="0">
                <a:solidFill>
                  <a:srgbClr val="1A0FF9"/>
                </a:solidFill>
                <a:latin typeface="Arial" charset="0"/>
              </a:rPr>
              <a:t>Small angle scattering </a:t>
            </a:r>
          </a:p>
          <a:p>
            <a:pPr marL="1155700" indent="-342900" algn="just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dirty="0">
                <a:solidFill>
                  <a:srgbClr val="1A0FF9"/>
                </a:solidFill>
                <a:latin typeface="Arial" charset="0"/>
              </a:rPr>
              <a:t>In-plane scattering</a:t>
            </a:r>
          </a:p>
          <a:p>
            <a:pPr marL="812800" lvl="2" indent="-279400" algn="just" defTabSz="779463"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lvl="2" indent="-279400" algn="just" defTabSz="779463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Servicios centrales de microscopía de la UPV (SEM, TEM, EDS, AFM) se utilizan en la caracterización morfológica y química.</a:t>
            </a:r>
          </a:p>
          <a:p>
            <a:pPr marL="812800" lvl="2" indent="-279400" algn="just" defTabSz="779463"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s-ES" dirty="0">
              <a:solidFill>
                <a:srgbClr val="CC0099"/>
              </a:solidFill>
              <a:latin typeface="Times New Roman" pitchFamily="18" charset="0"/>
            </a:endParaRPr>
          </a:p>
        </p:txBody>
      </p:sp>
      <p:pic>
        <p:nvPicPr>
          <p:cNvPr id="75781" name="Picture 19" descr="spec-line-h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608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4 CuadroTexto"/>
          <p:cNvSpPr txBox="1"/>
          <p:nvPr/>
        </p:nvSpPr>
        <p:spPr>
          <a:xfrm>
            <a:off x="1524000" y="111253"/>
            <a:ext cx="9144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Laboratorios de EXTREMAT</a:t>
            </a:r>
          </a:p>
        </p:txBody>
      </p:sp>
    </p:spTree>
    <p:extLst>
      <p:ext uri="{BB962C8B-B14F-4D97-AF65-F5344CB8AC3E}">
        <p14:creationId xmlns:p14="http://schemas.microsoft.com/office/powerpoint/2010/main" val="760738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1"/>
          <p:cNvSpPr txBox="1">
            <a:spLocks noChangeArrowheads="1"/>
          </p:cNvSpPr>
          <p:nvPr/>
        </p:nvSpPr>
        <p:spPr bwMode="auto">
          <a:xfrm>
            <a:off x="1524000" y="990232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2400" i="0" dirty="0">
                <a:solidFill>
                  <a:srgbClr val="1A0FF9"/>
                </a:solidFill>
              </a:rPr>
              <a:t>Laboratorio de Caracterización </a:t>
            </a:r>
            <a:r>
              <a:rPr lang="es-ES" altLang="es-ES" sz="2400" i="0" dirty="0" err="1">
                <a:solidFill>
                  <a:srgbClr val="1A0FF9"/>
                </a:solidFill>
              </a:rPr>
              <a:t>Vibracional</a:t>
            </a:r>
            <a:r>
              <a:rPr lang="es-ES" altLang="es-ES" sz="2400" i="0" dirty="0">
                <a:solidFill>
                  <a:srgbClr val="1A0FF9"/>
                </a:solidFill>
              </a:rPr>
              <a:t>, Óptica y Eléctrica</a:t>
            </a:r>
          </a:p>
        </p:txBody>
      </p:sp>
      <p:pic>
        <p:nvPicPr>
          <p:cNvPr id="76803" name="Picture 12" descr="DSCF01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6" y="4508500"/>
            <a:ext cx="3063875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Text Box 13"/>
          <p:cNvSpPr txBox="1">
            <a:spLocks noChangeArrowheads="1"/>
          </p:cNvSpPr>
          <p:nvPr/>
        </p:nvSpPr>
        <p:spPr bwMode="auto">
          <a:xfrm>
            <a:off x="7678738" y="4143375"/>
            <a:ext cx="3097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a-ES" altLang="es-ES" sz="1800" i="0" dirty="0" err="1">
                <a:solidFill>
                  <a:srgbClr val="1A0FF9"/>
                </a:solidFill>
                <a:latin typeface="Tahoma" panose="020B0604030504040204" pitchFamily="34" charset="0"/>
              </a:rPr>
              <a:t>Medidas</a:t>
            </a:r>
            <a:r>
              <a:rPr lang="ca-ES" altLang="es-ES" sz="1800" i="0" dirty="0">
                <a:solidFill>
                  <a:srgbClr val="1A0FF9"/>
                </a:solidFill>
                <a:latin typeface="Tahoma" panose="020B0604030504040204" pitchFamily="34" charset="0"/>
              </a:rPr>
              <a:t> </a:t>
            </a:r>
            <a:r>
              <a:rPr lang="ca-ES" altLang="es-ES" sz="1800" i="0" dirty="0" err="1">
                <a:solidFill>
                  <a:srgbClr val="1A0FF9"/>
                </a:solidFill>
                <a:latin typeface="Tahoma" panose="020B0604030504040204" pitchFamily="34" charset="0"/>
              </a:rPr>
              <a:t>eléctricas</a:t>
            </a:r>
            <a:endParaRPr lang="ca-ES" altLang="es-ES" sz="1800" i="0" dirty="0">
              <a:solidFill>
                <a:srgbClr val="1A0FF9"/>
              </a:solidFill>
              <a:latin typeface="Tahoma" panose="020B0604030504040204" pitchFamily="34" charset="0"/>
            </a:endParaRPr>
          </a:p>
        </p:txBody>
      </p:sp>
      <p:pic>
        <p:nvPicPr>
          <p:cNvPr id="76805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506914"/>
            <a:ext cx="2963863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6" name="Text Box 15"/>
          <p:cNvSpPr txBox="1">
            <a:spLocks noChangeArrowheads="1"/>
          </p:cNvSpPr>
          <p:nvPr/>
        </p:nvSpPr>
        <p:spPr bwMode="auto">
          <a:xfrm>
            <a:off x="1524001" y="4143376"/>
            <a:ext cx="3097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a-ES" altLang="es-ES" sz="1800" i="0" dirty="0" err="1">
                <a:solidFill>
                  <a:srgbClr val="1A0FF9"/>
                </a:solidFill>
                <a:latin typeface="Tahoma" panose="020B0604030504040204" pitchFamily="34" charset="0"/>
              </a:rPr>
              <a:t>Espectroscopía</a:t>
            </a:r>
            <a:r>
              <a:rPr lang="ca-ES" altLang="es-ES" sz="1800" i="0" dirty="0">
                <a:solidFill>
                  <a:srgbClr val="1A0FF9"/>
                </a:solidFill>
                <a:latin typeface="Tahoma" panose="020B0604030504040204" pitchFamily="34" charset="0"/>
              </a:rPr>
              <a:t> </a:t>
            </a:r>
            <a:r>
              <a:rPr lang="ca-ES" altLang="es-ES" sz="1800" i="0" dirty="0" err="1">
                <a:solidFill>
                  <a:srgbClr val="1A0FF9"/>
                </a:solidFill>
                <a:latin typeface="Tahoma" panose="020B0604030504040204" pitchFamily="34" charset="0"/>
              </a:rPr>
              <a:t>óptica</a:t>
            </a:r>
            <a:endParaRPr lang="ca-ES" altLang="es-ES" sz="1800" i="0" dirty="0">
              <a:solidFill>
                <a:srgbClr val="1A0FF9"/>
              </a:solidFill>
              <a:latin typeface="Tahoma" panose="020B0604030504040204" pitchFamily="34" charset="0"/>
            </a:endParaRPr>
          </a:p>
        </p:txBody>
      </p:sp>
      <p:sp>
        <p:nvSpPr>
          <p:cNvPr id="76807" name="11 Rectángulo"/>
          <p:cNvSpPr>
            <a:spLocks noChangeArrowheads="1"/>
          </p:cNvSpPr>
          <p:nvPr/>
        </p:nvSpPr>
        <p:spPr bwMode="auto">
          <a:xfrm>
            <a:off x="2166938" y="1547445"/>
            <a:ext cx="828675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6035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463" indent="-2032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>
                <a:cs typeface="Arial" panose="020B0604020202020204" pitchFamily="34" charset="0"/>
              </a:rPr>
              <a:t>Dos bancos ópticos (espectrómetros, lentes y detectores):</a:t>
            </a:r>
          </a:p>
          <a:p>
            <a:pPr lvl="2" algn="just" eaLnBrk="1" hangingPunct="1">
              <a:spcBef>
                <a:spcPct val="20000"/>
              </a:spcBef>
              <a:buFontTx/>
              <a:buChar char="•"/>
            </a:pPr>
            <a:r>
              <a:rPr lang="es-ES" altLang="es-ES" sz="1600" b="0" i="0">
                <a:cs typeface="Arial" panose="020B0604020202020204" pitchFamily="34" charset="0"/>
              </a:rPr>
              <a:t>Medidas de transmitancia y absorción óptica en UV-VIS-NIR</a:t>
            </a:r>
          </a:p>
          <a:p>
            <a:pPr lvl="2" algn="just" eaLnBrk="1" hangingPunct="1">
              <a:spcBef>
                <a:spcPct val="20000"/>
              </a:spcBef>
              <a:buFontTx/>
              <a:buChar char="•"/>
            </a:pPr>
            <a:r>
              <a:rPr lang="es-ES" altLang="es-ES" sz="1600" b="0" i="0">
                <a:cs typeface="Arial" panose="020B0604020202020204" pitchFamily="34" charset="0"/>
              </a:rPr>
              <a:t>Medidas de fotoluminiscencia y Raman en el UV-VIS-NIR </a:t>
            </a:r>
          </a:p>
          <a:p>
            <a:pPr lvl="2" algn="just" eaLnBrk="1" hangingPunct="1">
              <a:spcBef>
                <a:spcPct val="20000"/>
              </a:spcBef>
            </a:pPr>
            <a:r>
              <a:rPr lang="es-ES" altLang="es-ES" sz="1600" b="0" i="0">
                <a:cs typeface="Arial" panose="020B0604020202020204" pitchFamily="34" charset="0"/>
              </a:rPr>
              <a:t>	(Sistema de micro-Raman LabRam HR UV)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>
                <a:cs typeface="Arial" panose="020B0604020202020204" pitchFamily="34" charset="0"/>
              </a:rPr>
              <a:t>Láseres de He-Ne, Ar+, He-Cd, de diodo y de estado sólido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>
                <a:cs typeface="Arial" panose="020B0604020202020204" pitchFamily="34" charset="0"/>
              </a:rPr>
              <a:t>Dos criostatos (4 - 400 K) con criogeneradores de He-CC</a:t>
            </a:r>
          </a:p>
          <a:p>
            <a:pPr lvl="1" algn="just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1800" b="0" i="0">
                <a:cs typeface="Arial" panose="020B0604020202020204" pitchFamily="34" charset="0"/>
              </a:rPr>
              <a:t>Equipos de medidas eléctricas (resistividad y efecto Hall)</a:t>
            </a:r>
          </a:p>
        </p:txBody>
      </p:sp>
      <p:sp>
        <p:nvSpPr>
          <p:cNvPr id="76810" name="Text Box 15"/>
          <p:cNvSpPr txBox="1">
            <a:spLocks noChangeArrowheads="1"/>
          </p:cNvSpPr>
          <p:nvPr/>
        </p:nvSpPr>
        <p:spPr bwMode="auto">
          <a:xfrm>
            <a:off x="4511676" y="4141788"/>
            <a:ext cx="3097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a-ES" altLang="es-ES" sz="1800" i="0" dirty="0" err="1">
                <a:solidFill>
                  <a:srgbClr val="1A0FF9"/>
                </a:solidFill>
                <a:latin typeface="Tahoma" panose="020B0604030504040204" pitchFamily="34" charset="0"/>
              </a:rPr>
              <a:t>Espectroscopía</a:t>
            </a:r>
            <a:r>
              <a:rPr lang="ca-ES" altLang="es-ES" sz="1800" i="0" dirty="0">
                <a:solidFill>
                  <a:srgbClr val="1A0FF9"/>
                </a:solidFill>
                <a:latin typeface="Tahoma" panose="020B0604030504040204" pitchFamily="34" charset="0"/>
              </a:rPr>
              <a:t> </a:t>
            </a:r>
            <a:r>
              <a:rPr lang="ca-ES" altLang="es-ES" sz="1800" i="0" dirty="0" err="1">
                <a:solidFill>
                  <a:srgbClr val="1A0FF9"/>
                </a:solidFill>
                <a:latin typeface="Tahoma" panose="020B0604030504040204" pitchFamily="34" charset="0"/>
              </a:rPr>
              <a:t>Raman</a:t>
            </a:r>
            <a:endParaRPr lang="ca-ES" altLang="es-ES" sz="1800" i="0" dirty="0">
              <a:solidFill>
                <a:srgbClr val="1A0FF9"/>
              </a:solidFill>
              <a:latin typeface="Tahoma" panose="020B0604030504040204" pitchFamily="34" charset="0"/>
            </a:endParaRPr>
          </a:p>
        </p:txBody>
      </p:sp>
      <p:pic>
        <p:nvPicPr>
          <p:cNvPr id="76811" name="11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4508500"/>
            <a:ext cx="3240087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 descr="spec-line-h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7677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4 CuadroTexto"/>
          <p:cNvSpPr txBox="1"/>
          <p:nvPr/>
        </p:nvSpPr>
        <p:spPr>
          <a:xfrm>
            <a:off x="1524000" y="102461"/>
            <a:ext cx="9144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Laboratorios de EXTREMAT</a:t>
            </a:r>
          </a:p>
        </p:txBody>
      </p:sp>
    </p:spTree>
    <p:extLst>
      <p:ext uri="{BB962C8B-B14F-4D97-AF65-F5344CB8AC3E}">
        <p14:creationId xmlns:p14="http://schemas.microsoft.com/office/powerpoint/2010/main" val="3654368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spec-line-h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7677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4 CuadroTexto"/>
          <p:cNvSpPr txBox="1"/>
          <p:nvPr/>
        </p:nvSpPr>
        <p:spPr>
          <a:xfrm>
            <a:off x="1524000" y="102461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Líneas de Investigación</a:t>
            </a:r>
          </a:p>
        </p:txBody>
      </p:sp>
      <p:sp>
        <p:nvSpPr>
          <p:cNvPr id="5" name="11 Rectángulo"/>
          <p:cNvSpPr>
            <a:spLocks noChangeArrowheads="1"/>
          </p:cNvSpPr>
          <p:nvPr/>
        </p:nvSpPr>
        <p:spPr bwMode="auto">
          <a:xfrm>
            <a:off x="252414" y="972280"/>
            <a:ext cx="11530011" cy="435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6035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95300" lvl="1" indent="0" algn="just" eaLnBrk="1" hangingPunct="1">
              <a:spcBef>
                <a:spcPct val="20000"/>
              </a:spcBef>
            </a:pPr>
            <a:r>
              <a:rPr lang="es-ES" altLang="es-ES" sz="2200" i="0" dirty="0">
                <a:solidFill>
                  <a:srgbClr val="1A0FF9"/>
                </a:solidFill>
                <a:cs typeface="Arial" panose="020B0604020202020204" pitchFamily="34" charset="0"/>
              </a:rPr>
              <a:t>Materiales bajo altas presiones</a:t>
            </a: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 err="1">
                <a:cs typeface="Arial" panose="020B0604020202020204" pitchFamily="34" charset="0"/>
              </a:rPr>
              <a:t>ZnO</a:t>
            </a:r>
            <a:r>
              <a:rPr lang="es-ES" altLang="es-ES" sz="2200" b="0" i="0" dirty="0">
                <a:cs typeface="Arial" panose="020B0604020202020204" pitchFamily="34" charset="0"/>
              </a:rPr>
              <a:t> y nitruros (</a:t>
            </a:r>
            <a:r>
              <a:rPr lang="es-ES" altLang="es-ES" sz="2200" b="0" i="0" dirty="0" err="1">
                <a:cs typeface="Arial" panose="020B0604020202020204" pitchFamily="34" charset="0"/>
              </a:rPr>
              <a:t>AlN</a:t>
            </a:r>
            <a:r>
              <a:rPr lang="es-ES" altLang="es-ES" sz="2200" b="0" i="0" dirty="0">
                <a:cs typeface="Arial" panose="020B0604020202020204" pitchFamily="34" charset="0"/>
              </a:rPr>
              <a:t>, </a:t>
            </a:r>
            <a:r>
              <a:rPr lang="es-ES" altLang="es-ES" sz="2200" b="0" i="0" dirty="0" err="1">
                <a:cs typeface="Arial" panose="020B0604020202020204" pitchFamily="34" charset="0"/>
              </a:rPr>
              <a:t>GaN</a:t>
            </a:r>
            <a:r>
              <a:rPr lang="es-ES" altLang="es-ES" sz="2200" b="0" i="0" dirty="0">
                <a:cs typeface="Arial" panose="020B0604020202020204" pitchFamily="34" charset="0"/>
              </a:rPr>
              <a:t>, </a:t>
            </a:r>
            <a:r>
              <a:rPr lang="es-ES" altLang="es-ES" sz="2200" b="0" i="0" dirty="0" err="1">
                <a:cs typeface="Arial" panose="020B0604020202020204" pitchFamily="34" charset="0"/>
              </a:rPr>
              <a:t>InN</a:t>
            </a:r>
            <a:r>
              <a:rPr lang="es-ES" altLang="es-ES" sz="2200" b="0" i="0" dirty="0">
                <a:cs typeface="Arial" panose="020B0604020202020204" pitchFamily="34" charset="0"/>
              </a:rPr>
              <a:t>)</a:t>
            </a: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Compuestos ABX</a:t>
            </a:r>
            <a:r>
              <a:rPr lang="es-ES" altLang="es-ES" sz="2200" b="0" i="0" baseline="-25000" dirty="0">
                <a:cs typeface="Arial" panose="020B0604020202020204" pitchFamily="34" charset="0"/>
              </a:rPr>
              <a:t>3</a:t>
            </a:r>
            <a:r>
              <a:rPr lang="es-ES" altLang="es-ES" sz="2200" b="0" i="0" dirty="0">
                <a:cs typeface="Arial" panose="020B0604020202020204" pitchFamily="34" charset="0"/>
              </a:rPr>
              <a:t>: Boratos, sesquióxidos y </a:t>
            </a:r>
            <a:r>
              <a:rPr lang="es-ES" altLang="es-ES" sz="2200" b="0" i="0" dirty="0" err="1">
                <a:cs typeface="Arial" panose="020B0604020202020204" pitchFamily="34" charset="0"/>
              </a:rPr>
              <a:t>sesquicalcogenuros</a:t>
            </a:r>
            <a:r>
              <a:rPr lang="es-ES" altLang="es-ES" sz="2200" b="0" i="0" dirty="0">
                <a:cs typeface="Arial" panose="020B0604020202020204" pitchFamily="34" charset="0"/>
              </a:rPr>
              <a:t> </a:t>
            </a: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Compuestos ABX</a:t>
            </a:r>
            <a:r>
              <a:rPr lang="es-ES" altLang="es-ES" sz="2200" b="0" i="0" baseline="-25000" dirty="0">
                <a:cs typeface="Arial" panose="020B0604020202020204" pitchFamily="34" charset="0"/>
              </a:rPr>
              <a:t>4</a:t>
            </a:r>
            <a:r>
              <a:rPr lang="es-ES" altLang="es-ES" sz="2200" b="0" i="0" dirty="0">
                <a:cs typeface="Arial" panose="020B0604020202020204" pitchFamily="34" charset="0"/>
              </a:rPr>
              <a:t>: Fosfatos y boratos</a:t>
            </a: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Compuestos AB</a:t>
            </a:r>
            <a:r>
              <a:rPr lang="es-ES" altLang="es-ES" sz="2200" b="0" i="0" baseline="-25000" dirty="0">
                <a:cs typeface="Arial" panose="020B0604020202020204" pitchFamily="34" charset="0"/>
              </a:rPr>
              <a:t>2</a:t>
            </a:r>
            <a:r>
              <a:rPr lang="es-ES" altLang="es-ES" sz="2200" b="0" i="0" dirty="0">
                <a:cs typeface="Arial" panose="020B0604020202020204" pitchFamily="34" charset="0"/>
              </a:rPr>
              <a:t>X</a:t>
            </a:r>
            <a:r>
              <a:rPr lang="es-ES" altLang="es-ES" sz="2200" b="0" i="0" baseline="-25000" dirty="0">
                <a:cs typeface="Arial" panose="020B0604020202020204" pitchFamily="34" charset="0"/>
              </a:rPr>
              <a:t>4</a:t>
            </a:r>
            <a:r>
              <a:rPr lang="es-ES" altLang="es-ES" sz="2200" b="0" i="0" dirty="0">
                <a:cs typeface="Arial" panose="020B0604020202020204" pitchFamily="34" charset="0"/>
              </a:rPr>
              <a:t>: Espinelas y calcopiritas defectuosas</a:t>
            </a: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Inclusión de He en materiales de cavidad abierta.</a:t>
            </a: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es-ES" altLang="es-ES" sz="2200" b="0" i="0" dirty="0">
              <a:cs typeface="Arial" panose="020B0604020202020204" pitchFamily="34" charset="0"/>
            </a:endParaRP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Compuestos Multicentro: A</a:t>
            </a:r>
            <a:r>
              <a:rPr lang="es-ES" altLang="es-ES" sz="2200" b="0" i="0" baseline="30000" dirty="0">
                <a:cs typeface="Arial" panose="020B0604020202020204" pitchFamily="34" charset="0"/>
              </a:rPr>
              <a:t>IV</a:t>
            </a:r>
            <a:r>
              <a:rPr lang="es-ES" altLang="es-ES" sz="2200" b="0" i="0" dirty="0">
                <a:cs typeface="Arial" panose="020B0604020202020204" pitchFamily="34" charset="0"/>
              </a:rPr>
              <a:t>X</a:t>
            </a:r>
            <a:r>
              <a:rPr lang="es-ES" altLang="es-ES" sz="2200" b="0" i="0" baseline="30000" dirty="0">
                <a:cs typeface="Arial" panose="020B0604020202020204" pitchFamily="34" charset="0"/>
              </a:rPr>
              <a:t>IV</a:t>
            </a:r>
            <a:r>
              <a:rPr lang="es-ES" altLang="es-ES" sz="2200" b="0" i="0" dirty="0">
                <a:cs typeface="Arial" panose="020B0604020202020204" pitchFamily="34" charset="0"/>
              </a:rPr>
              <a:t>, A</a:t>
            </a:r>
            <a:r>
              <a:rPr lang="es-ES" altLang="es-ES" sz="2200" b="0" i="0" baseline="-25000" dirty="0">
                <a:cs typeface="Arial" panose="020B0604020202020204" pitchFamily="34" charset="0"/>
              </a:rPr>
              <a:t>2</a:t>
            </a:r>
            <a:r>
              <a:rPr lang="es-ES" altLang="es-ES" sz="2200" b="0" i="0" baseline="30000" dirty="0">
                <a:cs typeface="Arial" panose="020B0604020202020204" pitchFamily="34" charset="0"/>
              </a:rPr>
              <a:t>V</a:t>
            </a:r>
            <a:r>
              <a:rPr lang="es-ES" altLang="es-ES" sz="2200" b="0" i="0" dirty="0">
                <a:cs typeface="Arial" panose="020B0604020202020204" pitchFamily="34" charset="0"/>
              </a:rPr>
              <a:t>X</a:t>
            </a:r>
            <a:r>
              <a:rPr lang="es-ES" altLang="es-ES" sz="2200" b="0" i="0" baseline="-25000" dirty="0">
                <a:cs typeface="Arial" panose="020B0604020202020204" pitchFamily="34" charset="0"/>
              </a:rPr>
              <a:t>3</a:t>
            </a:r>
            <a:r>
              <a:rPr lang="es-ES" altLang="es-ES" sz="2200" b="0" i="0" baseline="30000" dirty="0">
                <a:cs typeface="Arial" panose="020B0604020202020204" pitchFamily="34" charset="0"/>
              </a:rPr>
              <a:t>IV</a:t>
            </a:r>
            <a:r>
              <a:rPr lang="es-ES" altLang="es-ES" sz="2200" b="0" i="0" dirty="0">
                <a:cs typeface="Arial" panose="020B0604020202020204" pitchFamily="34" charset="0"/>
              </a:rPr>
              <a:t> , perovskitas, </a:t>
            </a:r>
            <a:r>
              <a:rPr lang="es-ES" altLang="es-ES" sz="2200" b="0" i="0" dirty="0" err="1">
                <a:cs typeface="Arial" panose="020B0604020202020204" pitchFamily="34" charset="0"/>
              </a:rPr>
              <a:t>polihaluros</a:t>
            </a:r>
            <a:endParaRPr lang="es-ES" altLang="es-ES" sz="2200" b="0" i="0" dirty="0">
              <a:cs typeface="Arial" panose="020B0604020202020204" pitchFamily="34" charset="0"/>
            </a:endParaRP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Perovskitas dobles de Fe.</a:t>
            </a: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es-ES" altLang="es-ES" sz="2200" b="0" i="0" baseline="-25000" dirty="0">
              <a:cs typeface="Arial" panose="020B0604020202020204" pitchFamily="34" charset="0"/>
            </a:endParaRPr>
          </a:p>
          <a:p>
            <a:pPr lvl="1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es-ES" altLang="es-ES" sz="2200" b="0" i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271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spec-line-h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7677"/>
            <a:ext cx="12192000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4 CuadroTexto"/>
          <p:cNvSpPr txBox="1"/>
          <p:nvPr/>
        </p:nvSpPr>
        <p:spPr>
          <a:xfrm>
            <a:off x="1524000" y="102461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Proyectos de </a:t>
            </a:r>
            <a:r>
              <a:rPr lang="es-ES" sz="3200" b="1" dirty="0">
                <a:solidFill>
                  <a:schemeClr val="accent1">
                    <a:lumMod val="50000"/>
                  </a:schemeClr>
                </a:solidFill>
              </a:rPr>
              <a:t>investigación vigentes</a:t>
            </a:r>
            <a:endParaRPr lang="es-ES" sz="3200" b="1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11 Rectángulo"/>
          <p:cNvSpPr>
            <a:spLocks noChangeArrowheads="1"/>
          </p:cNvSpPr>
          <p:nvPr/>
        </p:nvSpPr>
        <p:spPr bwMode="auto">
          <a:xfrm>
            <a:off x="252414" y="1022187"/>
            <a:ext cx="11239133" cy="544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6035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9463"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9463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95300" lvl="1" indent="0" algn="just">
              <a:spcBef>
                <a:spcPct val="20000"/>
              </a:spcBef>
            </a:pPr>
            <a:r>
              <a:rPr lang="es-ES" altLang="es-ES" sz="2200" i="0" dirty="0">
                <a:solidFill>
                  <a:srgbClr val="1A0FF9"/>
                </a:solidFill>
                <a:cs typeface="Arial" panose="020B0604020202020204" pitchFamily="34" charset="0"/>
              </a:rPr>
              <a:t>SEMUCEX (</a:t>
            </a:r>
            <a:r>
              <a:rPr lang="es-ES" altLang="es-ES" sz="2200" dirty="0">
                <a:solidFill>
                  <a:srgbClr val="1A0FF9"/>
                </a:solidFill>
                <a:cs typeface="Arial" panose="020B0604020202020204" pitchFamily="34" charset="0"/>
              </a:rPr>
              <a:t>PID2022-138076NB-C42 hasta mayo de 2027</a:t>
            </a:r>
            <a:r>
              <a:rPr lang="es-ES" altLang="es-ES" sz="2200" i="0" dirty="0">
                <a:solidFill>
                  <a:srgbClr val="1A0FF9"/>
                </a:solidFill>
                <a:cs typeface="Arial" panose="020B0604020202020204" pitchFamily="34" charset="0"/>
              </a:rPr>
              <a:t>)</a:t>
            </a:r>
          </a:p>
          <a:p>
            <a:pPr marL="495300" lvl="1" indent="0" algn="just">
              <a:spcBef>
                <a:spcPct val="20000"/>
              </a:spcBef>
            </a:pPr>
            <a:r>
              <a:rPr lang="es-ES" altLang="es-ES" sz="2200" i="0" dirty="0">
                <a:solidFill>
                  <a:srgbClr val="FF0000"/>
                </a:solidFill>
                <a:sym typeface="Wingdings" panose="05000000000000000000" pitchFamily="2" charset="2"/>
              </a:rPr>
              <a:t>Estudio de Sesquióxidos, </a:t>
            </a:r>
            <a:r>
              <a:rPr lang="es-ES" altLang="es-ES" sz="2200" i="0" dirty="0" err="1">
                <a:solidFill>
                  <a:srgbClr val="FF0000"/>
                </a:solidFill>
                <a:sym typeface="Wingdings" panose="05000000000000000000" pitchFamily="2" charset="2"/>
              </a:rPr>
              <a:t>Sesquicalcogenuros</a:t>
            </a:r>
            <a:r>
              <a:rPr lang="es-ES" altLang="es-ES" sz="2200" i="0" dirty="0">
                <a:solidFill>
                  <a:srgbClr val="FF0000"/>
                </a:solidFill>
                <a:sym typeface="Wingdings" panose="05000000000000000000" pitchFamily="2" charset="2"/>
              </a:rPr>
              <a:t> y Compuestos Multicentro bajo condiciones extremas</a:t>
            </a:r>
          </a:p>
          <a:p>
            <a:pPr marL="838200" lvl="1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Francisco Javier Manjón Herrera</a:t>
            </a:r>
          </a:p>
          <a:p>
            <a:pPr marL="838200" lvl="1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altLang="es-ES" sz="2200" b="0" i="0" dirty="0">
                <a:cs typeface="Arial" panose="020B0604020202020204" pitchFamily="34" charset="0"/>
              </a:rPr>
              <a:t>Óscar Gomis Hilario</a:t>
            </a:r>
          </a:p>
          <a:p>
            <a:pPr marL="495300" lvl="1" indent="0" algn="just">
              <a:spcBef>
                <a:spcPct val="20000"/>
              </a:spcBef>
            </a:pPr>
            <a:endParaRPr lang="es-ES" altLang="es-ES" sz="2200" b="0" i="0" dirty="0">
              <a:cs typeface="Arial" panose="020B0604020202020204" pitchFamily="34" charset="0"/>
            </a:endParaRPr>
          </a:p>
          <a:p>
            <a:pPr marL="495300" lvl="1" indent="0" algn="just">
              <a:spcBef>
                <a:spcPct val="20000"/>
              </a:spcBef>
            </a:pPr>
            <a:r>
              <a:rPr lang="es-ES" altLang="es-ES" sz="2200" b="0" i="0" dirty="0">
                <a:cs typeface="Arial" panose="020B0604020202020204" pitchFamily="34" charset="0"/>
              </a:rPr>
              <a:t>Compuestos multicentro = Materiales con enlaces multicentro (no convencionales); es decir, materiales con enlaces que no caben en la categoría de enlaces covalentes, iónicos o metálicos y tienen propiedades no convencionales (termoeléctricos, aislantes y semimetales topológicos, perovskitas, etc.).</a:t>
            </a:r>
          </a:p>
          <a:p>
            <a:pPr marL="495300" lvl="1" indent="0" algn="just">
              <a:spcBef>
                <a:spcPct val="20000"/>
              </a:spcBef>
            </a:pPr>
            <a:endParaRPr lang="es-ES" altLang="es-ES" sz="2200" i="0" dirty="0">
              <a:cs typeface="Arial" panose="020B0604020202020204" pitchFamily="34" charset="0"/>
            </a:endParaRPr>
          </a:p>
          <a:p>
            <a:pPr marL="495300" lvl="1" indent="0" algn="just">
              <a:spcBef>
                <a:spcPct val="20000"/>
              </a:spcBef>
            </a:pPr>
            <a:r>
              <a:rPr lang="es-ES" altLang="es-ES" sz="2200" i="0" dirty="0">
                <a:cs typeface="Arial" panose="020B0604020202020204" pitchFamily="34" charset="0"/>
              </a:rPr>
              <a:t>Hay dos tipos de enlaces multicentro:</a:t>
            </a:r>
          </a:p>
          <a:p>
            <a:pPr marL="495300" lvl="1" indent="0" algn="just">
              <a:spcBef>
                <a:spcPct val="20000"/>
              </a:spcBef>
            </a:pPr>
            <a:r>
              <a:rPr lang="es-ES" altLang="es-ES" sz="2200" i="0" dirty="0">
                <a:cs typeface="Arial" panose="020B0604020202020204" pitchFamily="34" charset="0"/>
              </a:rPr>
              <a:t>	</a:t>
            </a:r>
            <a:r>
              <a:rPr lang="es-ES" altLang="es-ES" sz="2200" i="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Enlaces multicentro ricos en electrones (ERMB) = 3c-4e</a:t>
            </a:r>
          </a:p>
          <a:p>
            <a:pPr marL="495300" lvl="1" indent="0" algn="just">
              <a:spcBef>
                <a:spcPct val="20000"/>
              </a:spcBef>
            </a:pPr>
            <a:r>
              <a:rPr lang="es-ES" altLang="es-ES" sz="2200" b="0" i="0" dirty="0">
                <a:cs typeface="Arial" panose="020B0604020202020204" pitchFamily="34" charset="0"/>
              </a:rPr>
              <a:t>	</a:t>
            </a:r>
            <a:r>
              <a:rPr lang="es-ES" altLang="es-ES" sz="2200" i="0" dirty="0">
                <a:solidFill>
                  <a:srgbClr val="00B050"/>
                </a:solidFill>
                <a:cs typeface="Arial" panose="020B0604020202020204" pitchFamily="34" charset="0"/>
              </a:rPr>
              <a:t>Enlaces multicentro deficientes en electrones (EDMB) = 3c-2e</a:t>
            </a:r>
            <a:endParaRPr lang="es-ES" altLang="es-ES" sz="2200" b="0" i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3369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2907</TotalTime>
  <Words>688</Words>
  <Application>Microsoft Office PowerPoint</Application>
  <PresentationFormat>Panorámica</PresentationFormat>
  <Paragraphs>156</Paragraphs>
  <Slides>16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Y             M</vt:lpstr>
      <vt:lpstr>Y             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Javier Manjón Herrera</dc:creator>
  <cp:lastModifiedBy>Francisco Javier</cp:lastModifiedBy>
  <cp:revision>96</cp:revision>
  <dcterms:created xsi:type="dcterms:W3CDTF">2015-11-26T10:51:36Z</dcterms:created>
  <dcterms:modified xsi:type="dcterms:W3CDTF">2026-06-24T05:16:20Z</dcterms:modified>
</cp:coreProperties>
</file>