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5" r:id="rId2"/>
    <p:sldId id="263" r:id="rId3"/>
    <p:sldId id="264" r:id="rId4"/>
    <p:sldId id="266" r:id="rId5"/>
    <p:sldId id="267" r:id="rId6"/>
    <p:sldId id="256" r:id="rId7"/>
    <p:sldId id="259" r:id="rId8"/>
    <p:sldId id="258" r:id="rId9"/>
    <p:sldId id="257" r:id="rId10"/>
    <p:sldId id="260" r:id="rId11"/>
    <p:sldId id="261" r:id="rId12"/>
    <p:sldId id="268" r:id="rId13"/>
    <p:sldId id="270" r:id="rId14"/>
    <p:sldId id="262" r:id="rId15"/>
    <p:sldId id="269" r:id="rId1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99" autoAdjust="0"/>
    <p:restoredTop sz="94660"/>
  </p:normalViewPr>
  <p:slideViewPr>
    <p:cSldViewPr snapToGrid="0">
      <p:cViewPr>
        <p:scale>
          <a:sx n="81" d="100"/>
          <a:sy n="81" d="100"/>
        </p:scale>
        <p:origin x="255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AE346A-A72D-4CE5-A2A9-D8828E73AC84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0043CF-F2AD-4528-81C0-9D45852CA29F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85168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0043CF-F2AD-4528-81C0-9D45852CA29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09657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0043CF-F2AD-4528-81C0-9D45852CA29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8770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BB85F3-B482-F6D9-0970-DC96062BC7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C4D0075-2444-E2B1-FEA1-5FD0D19159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367637-6130-0013-1859-B65796218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52E44-93AA-439C-B02D-FCCD5544EE92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E20EB7A-5568-C0B2-06A4-DB49394C4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F37284B-AC93-C43C-5953-A4A14543B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A007-EE8D-4CC8-A5C6-FD5CDBDCEAFE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4331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337D7E-560E-8582-8012-0842EB500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05E7F77-9EC1-B1F9-E3A0-7F8C06EC7A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8CB468-04FA-2A39-3676-61B8BB0B9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52E44-93AA-439C-B02D-FCCD5544EE92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B41DE22-89E1-F6DC-9888-E7DA433691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7D07D79-C74C-3F62-D3D9-82294E7AA5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A007-EE8D-4CC8-A5C6-FD5CDBDCEAFE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63632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AEC1A4E-411A-B517-5977-F470224332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0EAD31B-5DFE-E64D-02DA-4065AC0F38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E68D885-70C5-8034-F810-D94C7D79E0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52E44-93AA-439C-B02D-FCCD5544EE92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D0FD7B6-E891-32DC-B244-06455F37D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80F2721-104C-92EE-C8F8-D24F2DEAB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A007-EE8D-4CC8-A5C6-FD5CDBDCEAFE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5685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CF248A-7503-E1A2-21A1-2C9B64F49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9AE23AC-89EE-0D24-ABE5-D5B19FB48B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697C471-5560-83EE-8081-D6480082F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52E44-93AA-439C-B02D-FCCD5544EE92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C71FABA-40CD-1462-F9BC-6F3E62C1B4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933D7B-0F71-8E90-E132-76456378B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A007-EE8D-4CC8-A5C6-FD5CDBDCEAFE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6424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3360D7-A3D7-52F5-F7BA-64467E88F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52933DC-1AB2-6DD1-A1D1-8A50E6D00E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86CA274-E653-AC19-8CC8-88F99BB52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52E44-93AA-439C-B02D-FCCD5544EE92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A91A4E4-D201-162E-D100-5B49B9F62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BB946DA-B35A-63CE-897A-E67DE3522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A007-EE8D-4CC8-A5C6-FD5CDBDCEAFE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3735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96AA809-6420-BB91-BEDF-E68CC94B6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72CB10C-9368-AFBE-C559-F0E6A84D5E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88A113A-1211-26A0-656C-04B1328E12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3DD0292-533D-B176-D0D8-9D243EF0B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52E44-93AA-439C-B02D-FCCD5544EE92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B5E2513-61CC-1C3C-2877-0675DE34C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C7FDAED-CD72-C2DB-2E54-86AE57C3D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A007-EE8D-4CC8-A5C6-FD5CDBDCEAFE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84908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F49424-97DD-6495-54A0-2178C1DBE5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4B7186E-A1A5-D035-9025-F3CE57D25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881226B-A496-B935-89D9-E95A75BC31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F963EC7-AC5E-9CAF-2229-0363F37BFE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02841B8-03EF-47FC-F576-0C8FD931E3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FB9D7DF-8D96-9F83-2BF0-69B81D3C6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52E44-93AA-439C-B02D-FCCD5544EE92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EB31A51-9331-5E0E-8C0A-8ED9C4E8A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4099CF4-27FB-CC88-FAB6-0D0CF76BF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A007-EE8D-4CC8-A5C6-FD5CDBDCEAFE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8914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C49291-FF90-7CA4-6415-EE2AF8FEC2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EBDBAB6D-E39D-597B-4B60-AACE8765A7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52E44-93AA-439C-B02D-FCCD5544EE92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6084F70D-82F0-4C3D-29A5-F009AA8FD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D7E84E4-F891-1A05-AB5F-76D228CE5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A007-EE8D-4CC8-A5C6-FD5CDBDCEAFE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471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5D93734-499A-DB37-3CFF-0B4CEEB44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52E44-93AA-439C-B02D-FCCD5544EE92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634C0FF-5420-4606-3372-1433FD1CC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F1684C2-C2A0-E75D-BA1F-0F1FBDECA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A007-EE8D-4CC8-A5C6-FD5CDBDCEAFE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9919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7B90F0-0D5C-51F4-C6B2-C3D4B8453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46A241F-8620-E6AD-7426-5221E30AF6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7642517-0BF4-573E-361E-7E48D96D75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E4CDCE9-F9C3-2C7C-F804-990196A7D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52E44-93AA-439C-B02D-FCCD5544EE92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16AE73D-1D43-FDFE-6EE2-FAC4E466C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6277B89-245B-CEAA-00F0-D947D0014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A007-EE8D-4CC8-A5C6-FD5CDBDCEAFE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5053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CECBB9-A2FA-B6CC-3905-3D6B7346F6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415F60F-BA4B-04BC-2C50-A611089728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74CB1AB-6596-65EC-A1CC-604CBC0349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0BB9CBE-7D3D-F192-81B6-57321AFA0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152E44-93AA-439C-B02D-FCCD5544EE92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251D434-E968-906F-16E3-DB6F2EFDE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3E2D6B0-96D2-6C7B-30C5-7C13ED537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BDA007-EE8D-4CC8-A5C6-FD5CDBDCEAFE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1769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BC2802B-CB18-C8A5-1879-6D7F681254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GB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19011D7-B56D-DEB8-41E1-FA9B8E0614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E8375-F7D2-B0A1-BE4D-65247A459CD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152E44-93AA-439C-B02D-FCCD5544EE92}" type="datetimeFigureOut">
              <a:rPr lang="en-GB" smtClean="0"/>
              <a:t>23/06/2026</a:t>
            </a:fld>
            <a:endParaRPr lang="en-GB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369D983-0C01-C1AA-E462-FBEC7DBED8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41433F4-A219-C40E-BF06-3136559A76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BDA007-EE8D-4CC8-A5C6-FD5CDBDCEAFE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083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34E4985C-C729-B49C-6D71-5061D6133312}"/>
              </a:ext>
            </a:extLst>
          </p:cNvPr>
          <p:cNvSpPr/>
          <p:nvPr/>
        </p:nvSpPr>
        <p:spPr>
          <a:xfrm>
            <a:off x="4483956" y="4477636"/>
            <a:ext cx="322408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b="0" cap="none" spc="0" dirty="0">
                <a:ln w="0"/>
                <a:solidFill>
                  <a:srgbClr val="0070C0"/>
                </a:solidFill>
                <a:effectLst/>
              </a:rPr>
              <a:t>juasant2@upv.es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8A047FDB-84FC-8C31-A019-7EB4CF7E1E0C}"/>
              </a:ext>
            </a:extLst>
          </p:cNvPr>
          <p:cNvSpPr/>
          <p:nvPr/>
        </p:nvSpPr>
        <p:spPr>
          <a:xfrm>
            <a:off x="3664615" y="3470768"/>
            <a:ext cx="49757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Juan Ángel Sans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4897C308-1CEC-6E11-F47A-023AB7AB65DC}"/>
              </a:ext>
            </a:extLst>
          </p:cNvPr>
          <p:cNvSpPr/>
          <p:nvPr/>
        </p:nvSpPr>
        <p:spPr>
          <a:xfrm>
            <a:off x="1718135" y="638526"/>
            <a:ext cx="8755730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96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¿Qué hacemos?</a:t>
            </a:r>
          </a:p>
        </p:txBody>
      </p:sp>
    </p:spTree>
    <p:extLst>
      <p:ext uri="{BB962C8B-B14F-4D97-AF65-F5344CB8AC3E}">
        <p14:creationId xmlns:p14="http://schemas.microsoft.com/office/powerpoint/2010/main" val="27253830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E2CE7-8538-ED8C-1EEC-76B4E95C9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C071F8F-5A8D-8059-7929-33DADC2AF5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15601" y="544788"/>
            <a:ext cx="3000043" cy="2149382"/>
          </a:xfrm>
          <a:prstGeom prst="rect">
            <a:avLst/>
          </a:prstGeom>
        </p:spPr>
      </p:pic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98FA7375-440D-4D11-BD2C-56414D5AD14B}"/>
              </a:ext>
            </a:extLst>
          </p:cNvPr>
          <p:cNvSpPr/>
          <p:nvPr/>
        </p:nvSpPr>
        <p:spPr>
          <a:xfrm>
            <a:off x="94211" y="845991"/>
            <a:ext cx="5913120" cy="1848179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518F3011-F3F0-7660-A1DF-1768345804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20" y="1070330"/>
            <a:ext cx="3447897" cy="967093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2896976-FD35-9F4A-8D52-11AF25B4F6D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517" y="845991"/>
            <a:ext cx="1449265" cy="184817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E59E64D-4465-1B37-1043-5E334045FF4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074" y="2807463"/>
            <a:ext cx="7457952" cy="4050537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B56F0472-D8CE-4BAE-B533-1B946168758D}"/>
              </a:ext>
            </a:extLst>
          </p:cNvPr>
          <p:cNvSpPr txBox="1"/>
          <p:nvPr/>
        </p:nvSpPr>
        <p:spPr>
          <a:xfrm>
            <a:off x="351034" y="182183"/>
            <a:ext cx="115310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/>
              <a:t>Ámbito</a:t>
            </a:r>
            <a:r>
              <a:rPr lang="en-GB" sz="4000" b="1" dirty="0"/>
              <a:t> Internacional</a:t>
            </a:r>
          </a:p>
        </p:txBody>
      </p:sp>
    </p:spTree>
    <p:extLst>
      <p:ext uri="{BB962C8B-B14F-4D97-AF65-F5344CB8AC3E}">
        <p14:creationId xmlns:p14="http://schemas.microsoft.com/office/powerpoint/2010/main" val="3257130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BB6888-0FCF-634C-21C6-94A7C8096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uadroTexto 17">
            <a:extLst>
              <a:ext uri="{FF2B5EF4-FFF2-40B4-BE49-F238E27FC236}">
                <a16:creationId xmlns:a16="http://schemas.microsoft.com/office/drawing/2014/main" id="{AD1AF5E3-F60C-3C76-FD18-A171437C6FE2}"/>
              </a:ext>
            </a:extLst>
          </p:cNvPr>
          <p:cNvSpPr txBox="1"/>
          <p:nvPr/>
        </p:nvSpPr>
        <p:spPr>
          <a:xfrm>
            <a:off x="351034" y="182183"/>
            <a:ext cx="115310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/>
              <a:t>Ámbito</a:t>
            </a:r>
            <a:r>
              <a:rPr lang="en-GB" sz="4000" b="1" dirty="0"/>
              <a:t> Internacional</a:t>
            </a:r>
          </a:p>
        </p:txBody>
      </p:sp>
      <p:pic>
        <p:nvPicPr>
          <p:cNvPr id="2" name="Imagen 1" descr="Imagen que contiene vehículo militar&#10;&#10;El contenido generado por IA puede ser incorrecto.">
            <a:extLst>
              <a:ext uri="{FF2B5EF4-FFF2-40B4-BE49-F238E27FC236}">
                <a16:creationId xmlns:a16="http://schemas.microsoft.com/office/drawing/2014/main" id="{F007EC3A-DAF0-E8C0-8B94-11C9070CAB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884" y="817155"/>
            <a:ext cx="4463854" cy="5924749"/>
          </a:xfrm>
          <a:prstGeom prst="rect">
            <a:avLst/>
          </a:prstGeom>
          <a:ln w="38100">
            <a:noFill/>
          </a:ln>
          <a:scene3d>
            <a:camera prst="perspectiveFront"/>
            <a:lightRig rig="threePt" dir="t"/>
          </a:scene3d>
          <a:sp3d>
            <a:bevelT prst="angle"/>
          </a:sp3d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A5518CBF-18BD-3AD7-4822-68476BC23A23}"/>
              </a:ext>
            </a:extLst>
          </p:cNvPr>
          <p:cNvSpPr/>
          <p:nvPr/>
        </p:nvSpPr>
        <p:spPr>
          <a:xfrm>
            <a:off x="1440888" y="6040845"/>
            <a:ext cx="995465" cy="574747"/>
          </a:xfrm>
          <a:prstGeom prst="rect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BD37E8E-0F5C-79AC-7162-B4937842116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2907" b="34289"/>
          <a:stretch>
            <a:fillRect/>
          </a:stretch>
        </p:blipFill>
        <p:spPr>
          <a:xfrm>
            <a:off x="301246" y="2098823"/>
            <a:ext cx="4326870" cy="31018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A6DDFA0-87EF-31CC-893E-B2F6582BEE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1741" y="890069"/>
            <a:ext cx="5474297" cy="3233141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EE8A12D9-1E5D-8EB0-FB8B-D299635AAA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6201" y="4531077"/>
            <a:ext cx="5800011" cy="1935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798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0B1F29-4ABA-436B-8203-B60CB93C52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C4E3D90-B9B6-AF16-A2B2-B385D0ABC2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851" y="998195"/>
            <a:ext cx="10228297" cy="5751265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C20DACE3-CA7E-4E9D-3138-B9EE33654FD2}"/>
              </a:ext>
            </a:extLst>
          </p:cNvPr>
          <p:cNvSpPr txBox="1"/>
          <p:nvPr/>
        </p:nvSpPr>
        <p:spPr>
          <a:xfrm>
            <a:off x="351034" y="182183"/>
            <a:ext cx="115310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/>
              <a:t>Ámbito</a:t>
            </a:r>
            <a:r>
              <a:rPr lang="en-GB" sz="4000" b="1" dirty="0"/>
              <a:t> Internacional</a:t>
            </a:r>
          </a:p>
        </p:txBody>
      </p:sp>
    </p:spTree>
    <p:extLst>
      <p:ext uri="{BB962C8B-B14F-4D97-AF65-F5344CB8AC3E}">
        <p14:creationId xmlns:p14="http://schemas.microsoft.com/office/powerpoint/2010/main" val="33753871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D3434A-7740-CB0D-A48E-5E0C257A4A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uadroTexto 17">
            <a:extLst>
              <a:ext uri="{FF2B5EF4-FFF2-40B4-BE49-F238E27FC236}">
                <a16:creationId xmlns:a16="http://schemas.microsoft.com/office/drawing/2014/main" id="{A66438E7-7FE6-03E3-B6A1-D80754830C82}"/>
              </a:ext>
            </a:extLst>
          </p:cNvPr>
          <p:cNvSpPr txBox="1"/>
          <p:nvPr/>
        </p:nvSpPr>
        <p:spPr>
          <a:xfrm>
            <a:off x="351034" y="182183"/>
            <a:ext cx="115310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/>
              <a:t>Ámbito</a:t>
            </a:r>
            <a:r>
              <a:rPr lang="en-GB" sz="4000" b="1" dirty="0"/>
              <a:t> Internacional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B88C995-01DA-BC0B-93D2-F1783C9E2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5400" y="1161668"/>
            <a:ext cx="6702298" cy="4534664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844A455-3BA1-CD07-03AA-7C1FF53D5751}"/>
              </a:ext>
            </a:extLst>
          </p:cNvPr>
          <p:cNvSpPr txBox="1"/>
          <p:nvPr/>
        </p:nvSpPr>
        <p:spPr>
          <a:xfrm>
            <a:off x="1196126" y="1161668"/>
            <a:ext cx="2166435" cy="715089"/>
          </a:xfrm>
          <a:prstGeom prst="roundRect">
            <a:avLst/>
          </a:prstGeom>
          <a:solidFill>
            <a:srgbClr val="0024F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Fundamental Physics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64064C0-DE0E-563A-5EA2-8FB958703F39}"/>
              </a:ext>
            </a:extLst>
          </p:cNvPr>
          <p:cNvSpPr txBox="1"/>
          <p:nvPr/>
        </p:nvSpPr>
        <p:spPr>
          <a:xfrm>
            <a:off x="1196126" y="4981243"/>
            <a:ext cx="2166435" cy="715089"/>
          </a:xfrm>
          <a:prstGeom prst="roundRect">
            <a:avLst/>
          </a:prstGeom>
          <a:solidFill>
            <a:srgbClr val="0024F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Planetary and stellar Physics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97FF1B15-D741-F2DC-CF2E-A2D0EBFD49AE}"/>
              </a:ext>
            </a:extLst>
          </p:cNvPr>
          <p:cNvSpPr txBox="1"/>
          <p:nvPr/>
        </p:nvSpPr>
        <p:spPr>
          <a:xfrm>
            <a:off x="8968775" y="1097250"/>
            <a:ext cx="2166435" cy="715089"/>
          </a:xfrm>
          <a:prstGeom prst="roundRect">
            <a:avLst/>
          </a:prstGeom>
          <a:solidFill>
            <a:srgbClr val="0024F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Data integration and engineering</a:t>
            </a:r>
          </a:p>
        </p:txBody>
      </p:sp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089959FB-7672-8A33-29B4-7F9F4BD5E548}"/>
              </a:ext>
            </a:extLst>
          </p:cNvPr>
          <p:cNvSpPr/>
          <p:nvPr/>
        </p:nvSpPr>
        <p:spPr>
          <a:xfrm>
            <a:off x="8961460" y="4968574"/>
            <a:ext cx="2483225" cy="1171111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2014EEC-B06E-B5E9-8E46-8B33BE3E46DF}"/>
              </a:ext>
            </a:extLst>
          </p:cNvPr>
          <p:cNvSpPr txBox="1"/>
          <p:nvPr/>
        </p:nvSpPr>
        <p:spPr>
          <a:xfrm>
            <a:off x="9059842" y="5045662"/>
            <a:ext cx="2312055" cy="1021556"/>
          </a:xfrm>
          <a:prstGeom prst="roundRect">
            <a:avLst/>
          </a:prstGeom>
          <a:solidFill>
            <a:srgbClr val="0024F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Experiments, observations and instrumentations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84ACB5A-BD2B-6AB3-AD1B-F86FB1562FD0}"/>
              </a:ext>
            </a:extLst>
          </p:cNvPr>
          <p:cNvSpPr txBox="1"/>
          <p:nvPr/>
        </p:nvSpPr>
        <p:spPr>
          <a:xfrm>
            <a:off x="5012782" y="4281949"/>
            <a:ext cx="2166435" cy="408623"/>
          </a:xfrm>
          <a:prstGeom prst="roundRect">
            <a:avLst/>
          </a:prstGeom>
          <a:solidFill>
            <a:srgbClr val="0024F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Integration</a:t>
            </a:r>
          </a:p>
        </p:txBody>
      </p:sp>
    </p:spTree>
    <p:extLst>
      <p:ext uri="{BB962C8B-B14F-4D97-AF65-F5344CB8AC3E}">
        <p14:creationId xmlns:p14="http://schemas.microsoft.com/office/powerpoint/2010/main" val="768298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4" grpId="0" animBg="1"/>
      <p:bldP spid="6" grpId="0" animBg="1"/>
      <p:bldP spid="7" grpId="0" animBg="1"/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A7170-4E8C-7FCB-EB37-F0C8FBC5FB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uadroTexto 17">
            <a:extLst>
              <a:ext uri="{FF2B5EF4-FFF2-40B4-BE49-F238E27FC236}">
                <a16:creationId xmlns:a16="http://schemas.microsoft.com/office/drawing/2014/main" id="{8C4552A9-15B9-E464-DFCA-2E675BE73746}"/>
              </a:ext>
            </a:extLst>
          </p:cNvPr>
          <p:cNvSpPr txBox="1"/>
          <p:nvPr/>
        </p:nvSpPr>
        <p:spPr>
          <a:xfrm>
            <a:off x="351034" y="182183"/>
            <a:ext cx="115310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/>
              <a:t>Ámbito</a:t>
            </a:r>
            <a:r>
              <a:rPr lang="en-GB" sz="4000" b="1" dirty="0"/>
              <a:t> Internacional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8B16D6A6-A7C6-D7D7-555D-D325C85A72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13" y="992810"/>
            <a:ext cx="6568564" cy="3997858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EC3971D8-E52B-7311-DE0A-8854387EBE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2160" y="22011"/>
            <a:ext cx="4969127" cy="6813977"/>
          </a:xfrm>
          <a:prstGeom prst="rect">
            <a:avLst/>
          </a:prstGeom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663451FB-B309-0EB0-3413-7E6E64CF1B5E}"/>
              </a:ext>
            </a:extLst>
          </p:cNvPr>
          <p:cNvSpPr txBox="1"/>
          <p:nvPr/>
        </p:nvSpPr>
        <p:spPr>
          <a:xfrm>
            <a:off x="114869" y="5865190"/>
            <a:ext cx="71080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/>
              <a:t>https://indico.wigner.hu/e/FuSeSchool-2026</a:t>
            </a:r>
          </a:p>
        </p:txBody>
      </p:sp>
    </p:spTree>
    <p:extLst>
      <p:ext uri="{BB962C8B-B14F-4D97-AF65-F5344CB8AC3E}">
        <p14:creationId xmlns:p14="http://schemas.microsoft.com/office/powerpoint/2010/main" val="2094587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41FCF2E7-0B26-517B-4FE3-03FC2577A616}"/>
              </a:ext>
            </a:extLst>
          </p:cNvPr>
          <p:cNvSpPr/>
          <p:nvPr/>
        </p:nvSpPr>
        <p:spPr>
          <a:xfrm>
            <a:off x="543999" y="1737051"/>
            <a:ext cx="1110400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Muchas gracias por vuestra atención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4AC8A6BA-5038-F02B-D4E2-BCAB6F734C1C}"/>
              </a:ext>
            </a:extLst>
          </p:cNvPr>
          <p:cNvSpPr/>
          <p:nvPr/>
        </p:nvSpPr>
        <p:spPr>
          <a:xfrm>
            <a:off x="3555213" y="4477636"/>
            <a:ext cx="508158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3200" dirty="0">
                <a:ln w="0"/>
                <a:solidFill>
                  <a:srgbClr val="0070C0"/>
                </a:solidFill>
              </a:rPr>
              <a:t>Contacto: </a:t>
            </a:r>
            <a:r>
              <a:rPr lang="es-ES" sz="3200" b="0" cap="none" spc="0" dirty="0">
                <a:ln w="0"/>
                <a:solidFill>
                  <a:srgbClr val="0070C0"/>
                </a:solidFill>
                <a:effectLst/>
              </a:rPr>
              <a:t>juasant2@upv.es</a:t>
            </a:r>
          </a:p>
        </p:txBody>
      </p:sp>
    </p:spTree>
    <p:extLst>
      <p:ext uri="{BB962C8B-B14F-4D97-AF65-F5344CB8AC3E}">
        <p14:creationId xmlns:p14="http://schemas.microsoft.com/office/powerpoint/2010/main" val="29090789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6">
            <a:extLst>
              <a:ext uri="{FF2B5EF4-FFF2-40B4-BE49-F238E27FC236}">
                <a16:creationId xmlns:a16="http://schemas.microsoft.com/office/drawing/2014/main" id="{34462762-3640-4CDA-66FD-47153F16C085}"/>
              </a:ext>
            </a:extLst>
          </p:cNvPr>
          <p:cNvSpPr/>
          <p:nvPr/>
        </p:nvSpPr>
        <p:spPr>
          <a:xfrm>
            <a:off x="726537" y="2619910"/>
            <a:ext cx="4548062" cy="3515611"/>
          </a:xfrm>
          <a:prstGeom prst="roundRect">
            <a:avLst>
              <a:gd name="adj" fmla="val 5455"/>
            </a:avLst>
          </a:prstGeom>
          <a:solidFill>
            <a:srgbClr val="17243A"/>
          </a:solidFill>
          <a:ln w="15240">
            <a:solidFill>
              <a:srgbClr val="38516E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7">
            <a:extLst>
              <a:ext uri="{FF2B5EF4-FFF2-40B4-BE49-F238E27FC236}">
                <a16:creationId xmlns:a16="http://schemas.microsoft.com/office/drawing/2014/main" id="{71006DAC-99E6-7ABD-68AB-4B170DAEE89A}"/>
              </a:ext>
            </a:extLst>
          </p:cNvPr>
          <p:cNvSpPr/>
          <p:nvPr/>
        </p:nvSpPr>
        <p:spPr>
          <a:xfrm>
            <a:off x="886454" y="2504524"/>
            <a:ext cx="4228227" cy="941831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59E0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Alto espín (HS)</a:t>
            </a:r>
            <a:endParaRPr lang="en-US" sz="3600" dirty="0"/>
          </a:p>
        </p:txBody>
      </p:sp>
      <p:sp>
        <p:nvSpPr>
          <p:cNvPr id="6" name="Text 8">
            <a:extLst>
              <a:ext uri="{FF2B5EF4-FFF2-40B4-BE49-F238E27FC236}">
                <a16:creationId xmlns:a16="http://schemas.microsoft.com/office/drawing/2014/main" id="{6B5BB8CA-3144-0EDA-1655-6C7F9F32313D}"/>
              </a:ext>
            </a:extLst>
          </p:cNvPr>
          <p:cNvSpPr/>
          <p:nvPr/>
        </p:nvSpPr>
        <p:spPr>
          <a:xfrm>
            <a:off x="886454" y="3344131"/>
            <a:ext cx="2743200" cy="228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</a:t>
            </a:r>
            <a:r>
              <a:rPr lang="en-US" sz="2000" b="1" baseline="30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2+</a:t>
            </a:r>
            <a:r>
              <a:rPr lang="en-US" sz="2000" baseline="30000" dirty="0">
                <a:solidFill>
                  <a:srgbClr val="B7C2D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2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(d</a:t>
            </a:r>
            <a:r>
              <a:rPr lang="en-US" sz="2000" baseline="30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r>
              <a:rPr lang="en-US" sz="2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): t</a:t>
            </a:r>
            <a:r>
              <a:rPr lang="en-US" sz="2000" baseline="-25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2g</a:t>
            </a:r>
            <a:r>
              <a:rPr lang="en-US" sz="2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⁴ e</a:t>
            </a:r>
            <a:r>
              <a:rPr lang="en-US" sz="2000" baseline="-25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</a:t>
            </a:r>
            <a:r>
              <a:rPr lang="en-US" sz="2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²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7" name="Text 9">
            <a:extLst>
              <a:ext uri="{FF2B5EF4-FFF2-40B4-BE49-F238E27FC236}">
                <a16:creationId xmlns:a16="http://schemas.microsoft.com/office/drawing/2014/main" id="{8F9F79C1-2B2E-5D20-8419-89C454C8C111}"/>
              </a:ext>
            </a:extLst>
          </p:cNvPr>
          <p:cNvSpPr/>
          <p:nvPr/>
        </p:nvSpPr>
        <p:spPr>
          <a:xfrm>
            <a:off x="1395327" y="4151474"/>
            <a:ext cx="709431" cy="182549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Autofit/>
          </a:bodyPr>
          <a:lstStyle/>
          <a:p>
            <a:pPr marL="0" indent="0" algn="r">
              <a:buNone/>
            </a:pPr>
            <a:r>
              <a:rPr lang="en-US" sz="2000" dirty="0" err="1">
                <a:solidFill>
                  <a:srgbClr val="B7C2D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r>
              <a:rPr lang="en-US" sz="2000" baseline="-25000" dirty="0" err="1">
                <a:solidFill>
                  <a:srgbClr val="B7C2D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</a:t>
            </a:r>
            <a:endParaRPr lang="en-US" sz="2000" baseline="-25000" dirty="0"/>
          </a:p>
        </p:txBody>
      </p:sp>
      <p:sp>
        <p:nvSpPr>
          <p:cNvPr id="8" name="Shape 10">
            <a:extLst>
              <a:ext uri="{FF2B5EF4-FFF2-40B4-BE49-F238E27FC236}">
                <a16:creationId xmlns:a16="http://schemas.microsoft.com/office/drawing/2014/main" id="{6F47B6BA-D8B4-DD52-7691-C8BCDBD50524}"/>
              </a:ext>
            </a:extLst>
          </p:cNvPr>
          <p:cNvSpPr/>
          <p:nvPr/>
        </p:nvSpPr>
        <p:spPr>
          <a:xfrm>
            <a:off x="2223630" y="4252058"/>
            <a:ext cx="658368" cy="0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Shape 11">
            <a:extLst>
              <a:ext uri="{FF2B5EF4-FFF2-40B4-BE49-F238E27FC236}">
                <a16:creationId xmlns:a16="http://schemas.microsoft.com/office/drawing/2014/main" id="{CFA3C54A-29F8-E1E0-1BC0-88524D1D25AB}"/>
              </a:ext>
            </a:extLst>
          </p:cNvPr>
          <p:cNvSpPr/>
          <p:nvPr/>
        </p:nvSpPr>
        <p:spPr>
          <a:xfrm>
            <a:off x="3083166" y="4252058"/>
            <a:ext cx="658368" cy="0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12">
            <a:extLst>
              <a:ext uri="{FF2B5EF4-FFF2-40B4-BE49-F238E27FC236}">
                <a16:creationId xmlns:a16="http://schemas.microsoft.com/office/drawing/2014/main" id="{F9689005-22B0-27FF-4AD1-C870E3003B7E}"/>
              </a:ext>
            </a:extLst>
          </p:cNvPr>
          <p:cNvSpPr/>
          <p:nvPr/>
        </p:nvSpPr>
        <p:spPr>
          <a:xfrm>
            <a:off x="2278494" y="3850652"/>
            <a:ext cx="566928" cy="5075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↑</a:t>
            </a:r>
            <a:endParaRPr lang="en-US" sz="2200" dirty="0"/>
          </a:p>
        </p:txBody>
      </p:sp>
      <p:sp>
        <p:nvSpPr>
          <p:cNvPr id="11" name="Text 13">
            <a:extLst>
              <a:ext uri="{FF2B5EF4-FFF2-40B4-BE49-F238E27FC236}">
                <a16:creationId xmlns:a16="http://schemas.microsoft.com/office/drawing/2014/main" id="{2D58AE73-04ED-7315-19B1-A49CE8DD7904}"/>
              </a:ext>
            </a:extLst>
          </p:cNvPr>
          <p:cNvSpPr/>
          <p:nvPr/>
        </p:nvSpPr>
        <p:spPr>
          <a:xfrm>
            <a:off x="3138030" y="3850652"/>
            <a:ext cx="566928" cy="5075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↑</a:t>
            </a:r>
            <a:endParaRPr lang="en-US" sz="2200" dirty="0"/>
          </a:p>
        </p:txBody>
      </p:sp>
      <p:sp>
        <p:nvSpPr>
          <p:cNvPr id="12" name="Text 14">
            <a:extLst>
              <a:ext uri="{FF2B5EF4-FFF2-40B4-BE49-F238E27FC236}">
                <a16:creationId xmlns:a16="http://schemas.microsoft.com/office/drawing/2014/main" id="{AA809B91-1833-6C14-D846-FD1F880004C2}"/>
              </a:ext>
            </a:extLst>
          </p:cNvPr>
          <p:cNvSpPr/>
          <p:nvPr/>
        </p:nvSpPr>
        <p:spPr>
          <a:xfrm>
            <a:off x="1324936" y="4809842"/>
            <a:ext cx="798110" cy="182549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Autofit/>
          </a:bodyPr>
          <a:lstStyle/>
          <a:p>
            <a:pPr marL="0" indent="0" algn="r">
              <a:buNone/>
            </a:pPr>
            <a:r>
              <a:rPr lang="en-US" sz="2000" dirty="0">
                <a:solidFill>
                  <a:srgbClr val="B7C2D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</a:t>
            </a:r>
            <a:r>
              <a:rPr lang="en-US" sz="2000" baseline="-25000" dirty="0">
                <a:solidFill>
                  <a:srgbClr val="B7C2D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₂g</a:t>
            </a:r>
            <a:endParaRPr lang="en-US" sz="2000" baseline="-25000" dirty="0"/>
          </a:p>
        </p:txBody>
      </p:sp>
      <p:sp>
        <p:nvSpPr>
          <p:cNvPr id="13" name="Shape 15">
            <a:extLst>
              <a:ext uri="{FF2B5EF4-FFF2-40B4-BE49-F238E27FC236}">
                <a16:creationId xmlns:a16="http://schemas.microsoft.com/office/drawing/2014/main" id="{999692BD-2F39-4244-4AC8-058E8B590A05}"/>
              </a:ext>
            </a:extLst>
          </p:cNvPr>
          <p:cNvSpPr/>
          <p:nvPr/>
        </p:nvSpPr>
        <p:spPr>
          <a:xfrm>
            <a:off x="2223630" y="4928714"/>
            <a:ext cx="475488" cy="0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Shape 16">
            <a:extLst>
              <a:ext uri="{FF2B5EF4-FFF2-40B4-BE49-F238E27FC236}">
                <a16:creationId xmlns:a16="http://schemas.microsoft.com/office/drawing/2014/main" id="{91370E2C-AF2F-0BE9-D5AA-E3211A05D2D5}"/>
              </a:ext>
            </a:extLst>
          </p:cNvPr>
          <p:cNvSpPr/>
          <p:nvPr/>
        </p:nvSpPr>
        <p:spPr>
          <a:xfrm>
            <a:off x="2881998" y="4928714"/>
            <a:ext cx="475488" cy="0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Shape 17">
            <a:extLst>
              <a:ext uri="{FF2B5EF4-FFF2-40B4-BE49-F238E27FC236}">
                <a16:creationId xmlns:a16="http://schemas.microsoft.com/office/drawing/2014/main" id="{B5720F95-44BE-93C8-B3BC-0BE550A14C2A}"/>
              </a:ext>
            </a:extLst>
          </p:cNvPr>
          <p:cNvSpPr/>
          <p:nvPr/>
        </p:nvSpPr>
        <p:spPr>
          <a:xfrm>
            <a:off x="3540366" y="4928714"/>
            <a:ext cx="475488" cy="0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8">
            <a:extLst>
              <a:ext uri="{FF2B5EF4-FFF2-40B4-BE49-F238E27FC236}">
                <a16:creationId xmlns:a16="http://schemas.microsoft.com/office/drawing/2014/main" id="{3B22DA43-AAAB-057D-7E6D-DCB3028899C3}"/>
              </a:ext>
            </a:extLst>
          </p:cNvPr>
          <p:cNvSpPr/>
          <p:nvPr/>
        </p:nvSpPr>
        <p:spPr>
          <a:xfrm>
            <a:off x="2223630" y="4518164"/>
            <a:ext cx="548640" cy="5075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↑↓</a:t>
            </a:r>
            <a:endParaRPr lang="en-US" sz="2200" dirty="0"/>
          </a:p>
        </p:txBody>
      </p:sp>
      <p:sp>
        <p:nvSpPr>
          <p:cNvPr id="17" name="Text 19">
            <a:extLst>
              <a:ext uri="{FF2B5EF4-FFF2-40B4-BE49-F238E27FC236}">
                <a16:creationId xmlns:a16="http://schemas.microsoft.com/office/drawing/2014/main" id="{FF88B104-3F2F-EFE5-3C3D-2C06CCF382A2}"/>
              </a:ext>
            </a:extLst>
          </p:cNvPr>
          <p:cNvSpPr/>
          <p:nvPr/>
        </p:nvSpPr>
        <p:spPr>
          <a:xfrm>
            <a:off x="2881998" y="4518164"/>
            <a:ext cx="548640" cy="5075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↑</a:t>
            </a:r>
            <a:endParaRPr lang="en-US" sz="2200" dirty="0"/>
          </a:p>
        </p:txBody>
      </p:sp>
      <p:sp>
        <p:nvSpPr>
          <p:cNvPr id="18" name="Text 20">
            <a:extLst>
              <a:ext uri="{FF2B5EF4-FFF2-40B4-BE49-F238E27FC236}">
                <a16:creationId xmlns:a16="http://schemas.microsoft.com/office/drawing/2014/main" id="{8716DCA2-9501-0AD0-5B9C-96D889312552}"/>
              </a:ext>
            </a:extLst>
          </p:cNvPr>
          <p:cNvSpPr/>
          <p:nvPr/>
        </p:nvSpPr>
        <p:spPr>
          <a:xfrm>
            <a:off x="3540366" y="4518164"/>
            <a:ext cx="548640" cy="5075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↑</a:t>
            </a:r>
            <a:endParaRPr lang="en-US" sz="2200" dirty="0"/>
          </a:p>
        </p:txBody>
      </p:sp>
      <p:sp>
        <p:nvSpPr>
          <p:cNvPr id="19" name="Text 21">
            <a:extLst>
              <a:ext uri="{FF2B5EF4-FFF2-40B4-BE49-F238E27FC236}">
                <a16:creationId xmlns:a16="http://schemas.microsoft.com/office/drawing/2014/main" id="{F13C96F1-1A86-0299-69FE-149551230823}"/>
              </a:ext>
            </a:extLst>
          </p:cNvPr>
          <p:cNvSpPr/>
          <p:nvPr/>
        </p:nvSpPr>
        <p:spPr>
          <a:xfrm>
            <a:off x="856841" y="5237971"/>
            <a:ext cx="4200948" cy="994155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 = 2  momento magnético alto  volumen mayor</a:t>
            </a:r>
            <a:endParaRPr lang="en-US" sz="2000" dirty="0"/>
          </a:p>
        </p:txBody>
      </p:sp>
      <p:sp>
        <p:nvSpPr>
          <p:cNvPr id="20" name="Shape 22">
            <a:extLst>
              <a:ext uri="{FF2B5EF4-FFF2-40B4-BE49-F238E27FC236}">
                <a16:creationId xmlns:a16="http://schemas.microsoft.com/office/drawing/2014/main" id="{A7454F81-3B40-3FD0-F068-B8B805A9C027}"/>
              </a:ext>
            </a:extLst>
          </p:cNvPr>
          <p:cNvSpPr/>
          <p:nvPr/>
        </p:nvSpPr>
        <p:spPr>
          <a:xfrm>
            <a:off x="5599211" y="4293262"/>
            <a:ext cx="1417320" cy="658368"/>
          </a:xfrm>
          <a:prstGeom prst="chevron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1" name="Text 23">
            <a:extLst>
              <a:ext uri="{FF2B5EF4-FFF2-40B4-BE49-F238E27FC236}">
                <a16:creationId xmlns:a16="http://schemas.microsoft.com/office/drawing/2014/main" id="{3EB9F99C-55C4-A104-5D4E-5A1188A931A4}"/>
              </a:ext>
            </a:extLst>
          </p:cNvPr>
          <p:cNvSpPr/>
          <p:nvPr/>
        </p:nvSpPr>
        <p:spPr>
          <a:xfrm>
            <a:off x="5745515" y="4364667"/>
            <a:ext cx="1289304" cy="515557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Presión</a:t>
            </a:r>
            <a:endParaRPr lang="en-US" sz="2400" dirty="0"/>
          </a:p>
        </p:txBody>
      </p:sp>
      <p:sp>
        <p:nvSpPr>
          <p:cNvPr id="22" name="Text 24">
            <a:extLst>
              <a:ext uri="{FF2B5EF4-FFF2-40B4-BE49-F238E27FC236}">
                <a16:creationId xmlns:a16="http://schemas.microsoft.com/office/drawing/2014/main" id="{70376F48-EF11-7A0E-9845-D7092C8B31C9}"/>
              </a:ext>
            </a:extLst>
          </p:cNvPr>
          <p:cNvSpPr/>
          <p:nvPr/>
        </p:nvSpPr>
        <p:spPr>
          <a:xfrm>
            <a:off x="5617499" y="5061358"/>
            <a:ext cx="1371600" cy="4114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Autofit/>
          </a:bodyPr>
          <a:lstStyle/>
          <a:p>
            <a:pPr marL="0" indent="0" algn="ctr">
              <a:buNone/>
            </a:pPr>
            <a:r>
              <a:rPr lang="en-US" sz="1600" dirty="0">
                <a:latin typeface="Aptos" pitchFamily="34" charset="0"/>
                <a:ea typeface="Aptos" pitchFamily="34" charset="-122"/>
                <a:cs typeface="Aptos" pitchFamily="34" charset="-120"/>
              </a:rPr>
              <a:t>Fe–O se acorta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dirty="0" err="1">
                <a:latin typeface="Aptos" pitchFamily="34" charset="0"/>
                <a:ea typeface="Aptos" pitchFamily="34" charset="-122"/>
                <a:cs typeface="Aptos" pitchFamily="34" charset="-120"/>
              </a:rPr>
              <a:t>Δ</a:t>
            </a:r>
            <a:r>
              <a:rPr lang="en-US" sz="1600" baseline="-25000" dirty="0" err="1">
                <a:latin typeface="Aptos" pitchFamily="34" charset="0"/>
                <a:ea typeface="Aptos" pitchFamily="34" charset="-122"/>
                <a:cs typeface="Aptos" pitchFamily="34" charset="-120"/>
              </a:rPr>
              <a:t>oct</a:t>
            </a:r>
            <a:r>
              <a:rPr lang="en-US" sz="1600" dirty="0">
                <a:latin typeface="Aptos" pitchFamily="34" charset="0"/>
                <a:ea typeface="Aptos" pitchFamily="34" charset="-122"/>
                <a:cs typeface="Aptos" pitchFamily="34" charset="-120"/>
              </a:rPr>
              <a:t> crece</a:t>
            </a:r>
            <a:endParaRPr lang="en-US" sz="1600" dirty="0"/>
          </a:p>
        </p:txBody>
      </p:sp>
      <p:sp>
        <p:nvSpPr>
          <p:cNvPr id="23" name="Shape 25">
            <a:extLst>
              <a:ext uri="{FF2B5EF4-FFF2-40B4-BE49-F238E27FC236}">
                <a16:creationId xmlns:a16="http://schemas.microsoft.com/office/drawing/2014/main" id="{9F7EA8CE-ACA8-D182-33EE-69672BFC78F5}"/>
              </a:ext>
            </a:extLst>
          </p:cNvPr>
          <p:cNvSpPr/>
          <p:nvPr/>
        </p:nvSpPr>
        <p:spPr>
          <a:xfrm>
            <a:off x="7331999" y="2625561"/>
            <a:ext cx="4546800" cy="3517200"/>
          </a:xfrm>
          <a:prstGeom prst="roundRect">
            <a:avLst>
              <a:gd name="adj" fmla="val 5455"/>
            </a:avLst>
          </a:prstGeom>
          <a:solidFill>
            <a:srgbClr val="17243A"/>
          </a:solidFill>
          <a:ln w="15240">
            <a:solidFill>
              <a:srgbClr val="38516E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4" name="Text 26">
            <a:extLst>
              <a:ext uri="{FF2B5EF4-FFF2-40B4-BE49-F238E27FC236}">
                <a16:creationId xmlns:a16="http://schemas.microsoft.com/office/drawing/2014/main" id="{52D583F9-6295-9496-918E-80ACD4DAFE73}"/>
              </a:ext>
            </a:extLst>
          </p:cNvPr>
          <p:cNvSpPr/>
          <p:nvPr/>
        </p:nvSpPr>
        <p:spPr>
          <a:xfrm>
            <a:off x="7574900" y="2784349"/>
            <a:ext cx="3536601" cy="49408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60A5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Bajo espín (LS)</a:t>
            </a:r>
            <a:endParaRPr lang="en-US" sz="3600" dirty="0"/>
          </a:p>
        </p:txBody>
      </p:sp>
      <p:sp>
        <p:nvSpPr>
          <p:cNvPr id="26" name="Text 28">
            <a:extLst>
              <a:ext uri="{FF2B5EF4-FFF2-40B4-BE49-F238E27FC236}">
                <a16:creationId xmlns:a16="http://schemas.microsoft.com/office/drawing/2014/main" id="{D5F7EEC4-BCAA-9539-1BCB-0DB288F811A6}"/>
              </a:ext>
            </a:extLst>
          </p:cNvPr>
          <p:cNvSpPr/>
          <p:nvPr/>
        </p:nvSpPr>
        <p:spPr>
          <a:xfrm>
            <a:off x="8432721" y="4107093"/>
            <a:ext cx="365760" cy="182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400" dirty="0" err="1">
                <a:solidFill>
                  <a:srgbClr val="B7C2D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r>
              <a:rPr lang="en-US" sz="1400" baseline="-25000" dirty="0" err="1">
                <a:solidFill>
                  <a:srgbClr val="B7C2D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</a:t>
            </a:r>
            <a:endParaRPr lang="en-US" sz="1400" baseline="-25000" dirty="0"/>
          </a:p>
        </p:txBody>
      </p:sp>
      <p:sp>
        <p:nvSpPr>
          <p:cNvPr id="27" name="Shape 29">
            <a:extLst>
              <a:ext uri="{FF2B5EF4-FFF2-40B4-BE49-F238E27FC236}">
                <a16:creationId xmlns:a16="http://schemas.microsoft.com/office/drawing/2014/main" id="{34FE2B24-0B9F-F674-1206-64AD1825CF95}"/>
              </a:ext>
            </a:extLst>
          </p:cNvPr>
          <p:cNvSpPr/>
          <p:nvPr/>
        </p:nvSpPr>
        <p:spPr>
          <a:xfrm>
            <a:off x="8917353" y="4207677"/>
            <a:ext cx="658368" cy="0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8" name="Shape 30">
            <a:extLst>
              <a:ext uri="{FF2B5EF4-FFF2-40B4-BE49-F238E27FC236}">
                <a16:creationId xmlns:a16="http://schemas.microsoft.com/office/drawing/2014/main" id="{A1E909BA-7419-A351-3B67-ACF5BC1966DC}"/>
              </a:ext>
            </a:extLst>
          </p:cNvPr>
          <p:cNvSpPr/>
          <p:nvPr/>
        </p:nvSpPr>
        <p:spPr>
          <a:xfrm>
            <a:off x="9776889" y="4207677"/>
            <a:ext cx="658368" cy="0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9" name="Text 31">
            <a:extLst>
              <a:ext uri="{FF2B5EF4-FFF2-40B4-BE49-F238E27FC236}">
                <a16:creationId xmlns:a16="http://schemas.microsoft.com/office/drawing/2014/main" id="{FAFD9420-8BA4-1189-290C-0898ED2D1079}"/>
              </a:ext>
            </a:extLst>
          </p:cNvPr>
          <p:cNvSpPr/>
          <p:nvPr/>
        </p:nvSpPr>
        <p:spPr>
          <a:xfrm>
            <a:off x="8944785" y="3942501"/>
            <a:ext cx="566928" cy="274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 fontScale="92500" lnSpcReduction="20000"/>
          </a:bodyPr>
          <a:lstStyle/>
          <a:p>
            <a:pPr marL="0" indent="0" algn="ctr">
              <a:buNone/>
            </a:pPr>
            <a:endParaRPr lang="en-US" sz="2200" dirty="0"/>
          </a:p>
        </p:txBody>
      </p:sp>
      <p:sp>
        <p:nvSpPr>
          <p:cNvPr id="30" name="Text 32">
            <a:extLst>
              <a:ext uri="{FF2B5EF4-FFF2-40B4-BE49-F238E27FC236}">
                <a16:creationId xmlns:a16="http://schemas.microsoft.com/office/drawing/2014/main" id="{AE74E910-4119-D66D-39F0-261F96F4E5FB}"/>
              </a:ext>
            </a:extLst>
          </p:cNvPr>
          <p:cNvSpPr/>
          <p:nvPr/>
        </p:nvSpPr>
        <p:spPr>
          <a:xfrm>
            <a:off x="9804321" y="3942501"/>
            <a:ext cx="566928" cy="274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 fontScale="92500" lnSpcReduction="20000"/>
          </a:bodyPr>
          <a:lstStyle/>
          <a:p>
            <a:pPr marL="0" indent="0" algn="ctr">
              <a:buNone/>
            </a:pPr>
            <a:endParaRPr lang="en-US" sz="2200" dirty="0"/>
          </a:p>
        </p:txBody>
      </p:sp>
      <p:sp>
        <p:nvSpPr>
          <p:cNvPr id="31" name="Text 33">
            <a:extLst>
              <a:ext uri="{FF2B5EF4-FFF2-40B4-BE49-F238E27FC236}">
                <a16:creationId xmlns:a16="http://schemas.microsoft.com/office/drawing/2014/main" id="{F9A0001C-3A68-AA7F-A90D-FA2849F97678}"/>
              </a:ext>
            </a:extLst>
          </p:cNvPr>
          <p:cNvSpPr/>
          <p:nvPr/>
        </p:nvSpPr>
        <p:spPr>
          <a:xfrm>
            <a:off x="8405289" y="4765461"/>
            <a:ext cx="411480" cy="182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400" dirty="0">
                <a:solidFill>
                  <a:srgbClr val="B7C2D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</a:t>
            </a:r>
            <a:r>
              <a:rPr lang="en-US" sz="1400" baseline="-25000" dirty="0">
                <a:solidFill>
                  <a:srgbClr val="B7C2D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₂g</a:t>
            </a:r>
            <a:endParaRPr lang="en-US" sz="1400" baseline="-25000" dirty="0"/>
          </a:p>
        </p:txBody>
      </p:sp>
      <p:sp>
        <p:nvSpPr>
          <p:cNvPr id="32" name="Shape 34">
            <a:extLst>
              <a:ext uri="{FF2B5EF4-FFF2-40B4-BE49-F238E27FC236}">
                <a16:creationId xmlns:a16="http://schemas.microsoft.com/office/drawing/2014/main" id="{4BB1260A-8343-582A-0BAD-97E312E30DEA}"/>
              </a:ext>
            </a:extLst>
          </p:cNvPr>
          <p:cNvSpPr/>
          <p:nvPr/>
        </p:nvSpPr>
        <p:spPr>
          <a:xfrm>
            <a:off x="8917353" y="4884333"/>
            <a:ext cx="475488" cy="0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3" name="Shape 35">
            <a:extLst>
              <a:ext uri="{FF2B5EF4-FFF2-40B4-BE49-F238E27FC236}">
                <a16:creationId xmlns:a16="http://schemas.microsoft.com/office/drawing/2014/main" id="{14621427-D6B4-CFAE-CD9C-CB79FCC80BDE}"/>
              </a:ext>
            </a:extLst>
          </p:cNvPr>
          <p:cNvSpPr/>
          <p:nvPr/>
        </p:nvSpPr>
        <p:spPr>
          <a:xfrm>
            <a:off x="9575721" y="4884333"/>
            <a:ext cx="475488" cy="0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4" name="Shape 36">
            <a:extLst>
              <a:ext uri="{FF2B5EF4-FFF2-40B4-BE49-F238E27FC236}">
                <a16:creationId xmlns:a16="http://schemas.microsoft.com/office/drawing/2014/main" id="{9EA8719B-C32F-C2A2-6916-E8DEDB49C93D}"/>
              </a:ext>
            </a:extLst>
          </p:cNvPr>
          <p:cNvSpPr/>
          <p:nvPr/>
        </p:nvSpPr>
        <p:spPr>
          <a:xfrm>
            <a:off x="10234089" y="4884333"/>
            <a:ext cx="475488" cy="0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8" name="Text 40">
            <a:extLst>
              <a:ext uri="{FF2B5EF4-FFF2-40B4-BE49-F238E27FC236}">
                <a16:creationId xmlns:a16="http://schemas.microsoft.com/office/drawing/2014/main" id="{E0ABD16B-D65A-29B3-9F17-4377CCBB05AB}"/>
              </a:ext>
            </a:extLst>
          </p:cNvPr>
          <p:cNvSpPr/>
          <p:nvPr/>
        </p:nvSpPr>
        <p:spPr>
          <a:xfrm>
            <a:off x="7762537" y="5446071"/>
            <a:ext cx="3939728" cy="653537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 = 0 </a:t>
            </a:r>
            <a:r>
              <a:rPr lang="en-US" sz="2000" b="1" dirty="0" err="1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momento</a:t>
            </a: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2000" b="1" dirty="0" err="1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magnético</a:t>
            </a: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bajo volumen menor</a:t>
            </a:r>
            <a:endParaRPr lang="en-US" sz="2000" dirty="0"/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9E7BA9D2-C897-4770-53DD-F54F9817AC15}"/>
              </a:ext>
            </a:extLst>
          </p:cNvPr>
          <p:cNvSpPr/>
          <p:nvPr/>
        </p:nvSpPr>
        <p:spPr>
          <a:xfrm>
            <a:off x="4617103" y="64886"/>
            <a:ext cx="29577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Intereses</a:t>
            </a:r>
          </a:p>
        </p:txBody>
      </p:sp>
      <p:sp>
        <p:nvSpPr>
          <p:cNvPr id="41" name="Text 8">
            <a:extLst>
              <a:ext uri="{FF2B5EF4-FFF2-40B4-BE49-F238E27FC236}">
                <a16:creationId xmlns:a16="http://schemas.microsoft.com/office/drawing/2014/main" id="{279389A6-81A5-BEDA-58E5-6E3EE19EB124}"/>
              </a:ext>
            </a:extLst>
          </p:cNvPr>
          <p:cNvSpPr/>
          <p:nvPr/>
        </p:nvSpPr>
        <p:spPr>
          <a:xfrm>
            <a:off x="7614314" y="3410866"/>
            <a:ext cx="2743200" cy="228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</a:t>
            </a:r>
            <a:r>
              <a:rPr lang="en-US" sz="2000" b="1" baseline="30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2+</a:t>
            </a:r>
            <a:r>
              <a:rPr lang="en-US" sz="2000" baseline="30000" dirty="0">
                <a:solidFill>
                  <a:srgbClr val="B7C2D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2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(d</a:t>
            </a:r>
            <a:r>
              <a:rPr lang="en-US" sz="2000" baseline="30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r>
              <a:rPr lang="en-US" sz="2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): t</a:t>
            </a:r>
            <a:r>
              <a:rPr lang="en-US" sz="2000" baseline="-25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2g</a:t>
            </a:r>
            <a:r>
              <a:rPr lang="en-US" sz="2000" baseline="30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r>
              <a:rPr lang="en-US" sz="2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e</a:t>
            </a:r>
            <a:r>
              <a:rPr lang="en-US" sz="2000" baseline="-25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</a:t>
            </a:r>
            <a:r>
              <a:rPr lang="en-US" sz="2000" baseline="30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</a:t>
            </a:r>
            <a:endParaRPr lang="en-US" sz="2000" baseline="30000" dirty="0">
              <a:solidFill>
                <a:schemeClr val="bg1"/>
              </a:solidFill>
            </a:endParaRPr>
          </a:p>
        </p:txBody>
      </p:sp>
      <p:sp>
        <p:nvSpPr>
          <p:cNvPr id="42" name="Text 18">
            <a:extLst>
              <a:ext uri="{FF2B5EF4-FFF2-40B4-BE49-F238E27FC236}">
                <a16:creationId xmlns:a16="http://schemas.microsoft.com/office/drawing/2014/main" id="{C23B6B88-7795-9445-B0C2-5DCF05EFAFE5}"/>
              </a:ext>
            </a:extLst>
          </p:cNvPr>
          <p:cNvSpPr/>
          <p:nvPr/>
        </p:nvSpPr>
        <p:spPr>
          <a:xfrm>
            <a:off x="8844201" y="4481997"/>
            <a:ext cx="548640" cy="5075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↑↓</a:t>
            </a:r>
            <a:endParaRPr lang="en-US" sz="2200" dirty="0"/>
          </a:p>
        </p:txBody>
      </p:sp>
      <p:sp>
        <p:nvSpPr>
          <p:cNvPr id="43" name="Text 18">
            <a:extLst>
              <a:ext uri="{FF2B5EF4-FFF2-40B4-BE49-F238E27FC236}">
                <a16:creationId xmlns:a16="http://schemas.microsoft.com/office/drawing/2014/main" id="{B181A4B2-898C-5F86-DF11-B8D7258C03FF}"/>
              </a:ext>
            </a:extLst>
          </p:cNvPr>
          <p:cNvSpPr/>
          <p:nvPr/>
        </p:nvSpPr>
        <p:spPr>
          <a:xfrm>
            <a:off x="9527715" y="4474450"/>
            <a:ext cx="548640" cy="5075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↑↓</a:t>
            </a:r>
            <a:endParaRPr lang="en-US" sz="2200" dirty="0"/>
          </a:p>
        </p:txBody>
      </p:sp>
      <p:sp>
        <p:nvSpPr>
          <p:cNvPr id="44" name="Text 18">
            <a:extLst>
              <a:ext uri="{FF2B5EF4-FFF2-40B4-BE49-F238E27FC236}">
                <a16:creationId xmlns:a16="http://schemas.microsoft.com/office/drawing/2014/main" id="{A7113D5B-74FF-3FC0-772A-FB0E822B2AEE}"/>
              </a:ext>
            </a:extLst>
          </p:cNvPr>
          <p:cNvSpPr/>
          <p:nvPr/>
        </p:nvSpPr>
        <p:spPr>
          <a:xfrm>
            <a:off x="10154617" y="4463043"/>
            <a:ext cx="548640" cy="5075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↑↓</a:t>
            </a:r>
            <a:endParaRPr lang="en-US" sz="2200" dirty="0"/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BD3A3A77-4D28-1D79-657C-4B46869BF0AE}"/>
              </a:ext>
            </a:extLst>
          </p:cNvPr>
          <p:cNvSpPr txBox="1"/>
          <p:nvPr/>
        </p:nvSpPr>
        <p:spPr>
          <a:xfrm>
            <a:off x="351034" y="1089061"/>
            <a:ext cx="114899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err="1"/>
              <a:t>Transición</a:t>
            </a:r>
            <a:r>
              <a:rPr lang="en-GB" sz="3200" dirty="0"/>
              <a:t> de </a:t>
            </a:r>
            <a:r>
              <a:rPr lang="en-GB" sz="3200" dirty="0" err="1"/>
              <a:t>espín</a:t>
            </a:r>
            <a:r>
              <a:rPr lang="en-GB" sz="3200" dirty="0"/>
              <a:t> </a:t>
            </a:r>
            <a:r>
              <a:rPr lang="en-GB" sz="3200" dirty="0" err="1"/>
              <a:t>en</a:t>
            </a:r>
            <a:r>
              <a:rPr lang="en-GB" sz="3200" dirty="0"/>
              <a:t> </a:t>
            </a:r>
            <a:r>
              <a:rPr lang="en-GB" sz="3200" dirty="0" err="1"/>
              <a:t>el</a:t>
            </a:r>
            <a:r>
              <a:rPr lang="en-GB" sz="3200" dirty="0"/>
              <a:t> </a:t>
            </a:r>
            <a:r>
              <a:rPr lang="en-GB" sz="3200" dirty="0" err="1"/>
              <a:t>átomo</a:t>
            </a:r>
            <a:r>
              <a:rPr lang="en-GB" sz="3200" dirty="0"/>
              <a:t> de </a:t>
            </a:r>
            <a:r>
              <a:rPr lang="en-GB" sz="3200" dirty="0" err="1"/>
              <a:t>hierro</a:t>
            </a:r>
            <a:r>
              <a:rPr lang="en-GB" sz="3200" dirty="0"/>
              <a:t> </a:t>
            </a:r>
            <a:r>
              <a:rPr lang="en-GB" sz="3200" dirty="0" err="1"/>
              <a:t>inducida</a:t>
            </a:r>
            <a:r>
              <a:rPr lang="en-GB" sz="3200" dirty="0"/>
              <a:t> bajo </a:t>
            </a:r>
            <a:r>
              <a:rPr lang="en-GB" sz="3200" dirty="0" err="1"/>
              <a:t>condiciones</a:t>
            </a:r>
            <a:r>
              <a:rPr lang="en-GB" sz="3200" dirty="0"/>
              <a:t> </a:t>
            </a:r>
            <a:r>
              <a:rPr lang="en-GB" sz="3200" dirty="0" err="1"/>
              <a:t>extremas</a:t>
            </a:r>
            <a:r>
              <a:rPr lang="en-GB" sz="3200" dirty="0"/>
              <a:t> de </a:t>
            </a:r>
            <a:r>
              <a:rPr lang="en-GB" sz="3200" dirty="0" err="1"/>
              <a:t>presión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102085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8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172B3C-8A10-7751-A51C-E526DAB8B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6">
            <a:extLst>
              <a:ext uri="{FF2B5EF4-FFF2-40B4-BE49-F238E27FC236}">
                <a16:creationId xmlns:a16="http://schemas.microsoft.com/office/drawing/2014/main" id="{F79820F6-7DC8-DA93-6B6A-23CC06DDE343}"/>
              </a:ext>
            </a:extLst>
          </p:cNvPr>
          <p:cNvSpPr/>
          <p:nvPr/>
        </p:nvSpPr>
        <p:spPr>
          <a:xfrm>
            <a:off x="726537" y="2619910"/>
            <a:ext cx="4548062" cy="3515611"/>
          </a:xfrm>
          <a:prstGeom prst="roundRect">
            <a:avLst>
              <a:gd name="adj" fmla="val 5455"/>
            </a:avLst>
          </a:prstGeom>
          <a:solidFill>
            <a:srgbClr val="17243A"/>
          </a:solidFill>
          <a:ln w="15240">
            <a:solidFill>
              <a:srgbClr val="38516E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7">
            <a:extLst>
              <a:ext uri="{FF2B5EF4-FFF2-40B4-BE49-F238E27FC236}">
                <a16:creationId xmlns:a16="http://schemas.microsoft.com/office/drawing/2014/main" id="{883A4DAB-AE46-1FCB-A32A-1978983710A2}"/>
              </a:ext>
            </a:extLst>
          </p:cNvPr>
          <p:cNvSpPr/>
          <p:nvPr/>
        </p:nvSpPr>
        <p:spPr>
          <a:xfrm>
            <a:off x="886454" y="2504524"/>
            <a:ext cx="4228227" cy="941831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F59E0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Alto espín (HS)</a:t>
            </a:r>
            <a:endParaRPr lang="en-US" sz="3600" dirty="0"/>
          </a:p>
        </p:txBody>
      </p:sp>
      <p:sp>
        <p:nvSpPr>
          <p:cNvPr id="6" name="Text 8">
            <a:extLst>
              <a:ext uri="{FF2B5EF4-FFF2-40B4-BE49-F238E27FC236}">
                <a16:creationId xmlns:a16="http://schemas.microsoft.com/office/drawing/2014/main" id="{C567BA1D-57DE-E45D-9A05-7385B21BC873}"/>
              </a:ext>
            </a:extLst>
          </p:cNvPr>
          <p:cNvSpPr/>
          <p:nvPr/>
        </p:nvSpPr>
        <p:spPr>
          <a:xfrm>
            <a:off x="886454" y="3344131"/>
            <a:ext cx="2743200" cy="228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</a:t>
            </a:r>
            <a:r>
              <a:rPr lang="en-US" sz="2000" b="1" baseline="30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3+</a:t>
            </a:r>
            <a:r>
              <a:rPr lang="en-US" sz="2000" dirty="0">
                <a:solidFill>
                  <a:srgbClr val="B7C2D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2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(d</a:t>
            </a:r>
            <a:r>
              <a:rPr lang="en-US" sz="2000" baseline="30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r>
              <a:rPr lang="en-US" sz="2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): t</a:t>
            </a:r>
            <a:r>
              <a:rPr lang="en-US" sz="2000" baseline="-25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2g</a:t>
            </a:r>
            <a:r>
              <a:rPr lang="en-US" sz="2000" baseline="30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r>
              <a:rPr lang="en-US" sz="2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e</a:t>
            </a:r>
            <a:r>
              <a:rPr lang="en-US" sz="2000" baseline="-25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</a:t>
            </a:r>
            <a:r>
              <a:rPr lang="en-US" sz="2000" baseline="30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2000" baseline="30000" dirty="0">
              <a:solidFill>
                <a:schemeClr val="bg1"/>
              </a:solidFill>
            </a:endParaRPr>
          </a:p>
        </p:txBody>
      </p:sp>
      <p:sp>
        <p:nvSpPr>
          <p:cNvPr id="7" name="Text 9">
            <a:extLst>
              <a:ext uri="{FF2B5EF4-FFF2-40B4-BE49-F238E27FC236}">
                <a16:creationId xmlns:a16="http://schemas.microsoft.com/office/drawing/2014/main" id="{9A500AC5-D5BD-9A5C-07CE-8692331BC7AC}"/>
              </a:ext>
            </a:extLst>
          </p:cNvPr>
          <p:cNvSpPr/>
          <p:nvPr/>
        </p:nvSpPr>
        <p:spPr>
          <a:xfrm>
            <a:off x="1395327" y="4151474"/>
            <a:ext cx="709431" cy="182549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Autofit/>
          </a:bodyPr>
          <a:lstStyle/>
          <a:p>
            <a:pPr marL="0" indent="0" algn="r">
              <a:buNone/>
            </a:pPr>
            <a:r>
              <a:rPr lang="en-US" sz="2000" dirty="0" err="1">
                <a:solidFill>
                  <a:srgbClr val="B7C2D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r>
              <a:rPr lang="en-US" sz="2000" baseline="-25000" dirty="0" err="1">
                <a:solidFill>
                  <a:srgbClr val="B7C2D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</a:t>
            </a:r>
            <a:endParaRPr lang="en-US" sz="2000" baseline="-25000" dirty="0"/>
          </a:p>
        </p:txBody>
      </p:sp>
      <p:sp>
        <p:nvSpPr>
          <p:cNvPr id="8" name="Shape 10">
            <a:extLst>
              <a:ext uri="{FF2B5EF4-FFF2-40B4-BE49-F238E27FC236}">
                <a16:creationId xmlns:a16="http://schemas.microsoft.com/office/drawing/2014/main" id="{6F784268-AE66-FD8D-1B6A-A03940238589}"/>
              </a:ext>
            </a:extLst>
          </p:cNvPr>
          <p:cNvSpPr/>
          <p:nvPr/>
        </p:nvSpPr>
        <p:spPr>
          <a:xfrm>
            <a:off x="2223630" y="4252058"/>
            <a:ext cx="658368" cy="0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Shape 11">
            <a:extLst>
              <a:ext uri="{FF2B5EF4-FFF2-40B4-BE49-F238E27FC236}">
                <a16:creationId xmlns:a16="http://schemas.microsoft.com/office/drawing/2014/main" id="{F5DFDD8C-CC26-D356-7BAA-6EF029280523}"/>
              </a:ext>
            </a:extLst>
          </p:cNvPr>
          <p:cNvSpPr/>
          <p:nvPr/>
        </p:nvSpPr>
        <p:spPr>
          <a:xfrm>
            <a:off x="3083166" y="4252058"/>
            <a:ext cx="658368" cy="0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12">
            <a:extLst>
              <a:ext uri="{FF2B5EF4-FFF2-40B4-BE49-F238E27FC236}">
                <a16:creationId xmlns:a16="http://schemas.microsoft.com/office/drawing/2014/main" id="{961A4AE1-E4FA-91C6-DB2F-59E46022E73F}"/>
              </a:ext>
            </a:extLst>
          </p:cNvPr>
          <p:cNvSpPr/>
          <p:nvPr/>
        </p:nvSpPr>
        <p:spPr>
          <a:xfrm>
            <a:off x="2278494" y="3850652"/>
            <a:ext cx="566928" cy="5075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↑</a:t>
            </a:r>
            <a:endParaRPr lang="en-US" sz="2200" dirty="0"/>
          </a:p>
        </p:txBody>
      </p:sp>
      <p:sp>
        <p:nvSpPr>
          <p:cNvPr id="11" name="Text 13">
            <a:extLst>
              <a:ext uri="{FF2B5EF4-FFF2-40B4-BE49-F238E27FC236}">
                <a16:creationId xmlns:a16="http://schemas.microsoft.com/office/drawing/2014/main" id="{451EE3F7-E8C4-FD1F-1891-E7CD912262EC}"/>
              </a:ext>
            </a:extLst>
          </p:cNvPr>
          <p:cNvSpPr/>
          <p:nvPr/>
        </p:nvSpPr>
        <p:spPr>
          <a:xfrm>
            <a:off x="3138030" y="3850652"/>
            <a:ext cx="566928" cy="5075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↑</a:t>
            </a:r>
            <a:endParaRPr lang="en-US" sz="2200" dirty="0"/>
          </a:p>
        </p:txBody>
      </p:sp>
      <p:sp>
        <p:nvSpPr>
          <p:cNvPr id="12" name="Text 14">
            <a:extLst>
              <a:ext uri="{FF2B5EF4-FFF2-40B4-BE49-F238E27FC236}">
                <a16:creationId xmlns:a16="http://schemas.microsoft.com/office/drawing/2014/main" id="{EAC512A6-BFA7-CC7C-FB63-0D0FEB4E1E4E}"/>
              </a:ext>
            </a:extLst>
          </p:cNvPr>
          <p:cNvSpPr/>
          <p:nvPr/>
        </p:nvSpPr>
        <p:spPr>
          <a:xfrm>
            <a:off x="1324936" y="4809842"/>
            <a:ext cx="798110" cy="182549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Autofit/>
          </a:bodyPr>
          <a:lstStyle/>
          <a:p>
            <a:pPr marL="0" indent="0" algn="r">
              <a:buNone/>
            </a:pPr>
            <a:r>
              <a:rPr lang="en-US" sz="2000" dirty="0">
                <a:solidFill>
                  <a:srgbClr val="B7C2D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</a:t>
            </a:r>
            <a:r>
              <a:rPr lang="en-US" sz="2000" baseline="-25000" dirty="0">
                <a:solidFill>
                  <a:srgbClr val="B7C2D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₂g</a:t>
            </a:r>
            <a:endParaRPr lang="en-US" sz="2000" baseline="-25000" dirty="0"/>
          </a:p>
        </p:txBody>
      </p:sp>
      <p:sp>
        <p:nvSpPr>
          <p:cNvPr id="13" name="Shape 15">
            <a:extLst>
              <a:ext uri="{FF2B5EF4-FFF2-40B4-BE49-F238E27FC236}">
                <a16:creationId xmlns:a16="http://schemas.microsoft.com/office/drawing/2014/main" id="{B1A3901F-DB2E-4F9A-BA42-FCF9BEE23C5D}"/>
              </a:ext>
            </a:extLst>
          </p:cNvPr>
          <p:cNvSpPr/>
          <p:nvPr/>
        </p:nvSpPr>
        <p:spPr>
          <a:xfrm>
            <a:off x="2223630" y="4928714"/>
            <a:ext cx="475488" cy="0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Shape 16">
            <a:extLst>
              <a:ext uri="{FF2B5EF4-FFF2-40B4-BE49-F238E27FC236}">
                <a16:creationId xmlns:a16="http://schemas.microsoft.com/office/drawing/2014/main" id="{8DDB34A6-A461-7C09-3752-7CAC38D96722}"/>
              </a:ext>
            </a:extLst>
          </p:cNvPr>
          <p:cNvSpPr/>
          <p:nvPr/>
        </p:nvSpPr>
        <p:spPr>
          <a:xfrm>
            <a:off x="2881998" y="4928714"/>
            <a:ext cx="475488" cy="0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Shape 17">
            <a:extLst>
              <a:ext uri="{FF2B5EF4-FFF2-40B4-BE49-F238E27FC236}">
                <a16:creationId xmlns:a16="http://schemas.microsoft.com/office/drawing/2014/main" id="{189B7DAE-46C3-5D57-AA6C-521759487EC9}"/>
              </a:ext>
            </a:extLst>
          </p:cNvPr>
          <p:cNvSpPr/>
          <p:nvPr/>
        </p:nvSpPr>
        <p:spPr>
          <a:xfrm>
            <a:off x="3540366" y="4928714"/>
            <a:ext cx="475488" cy="0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7" name="Text 19">
            <a:extLst>
              <a:ext uri="{FF2B5EF4-FFF2-40B4-BE49-F238E27FC236}">
                <a16:creationId xmlns:a16="http://schemas.microsoft.com/office/drawing/2014/main" id="{705E7E11-C2EA-C3A9-CD6F-BACD931E25C8}"/>
              </a:ext>
            </a:extLst>
          </p:cNvPr>
          <p:cNvSpPr/>
          <p:nvPr/>
        </p:nvSpPr>
        <p:spPr>
          <a:xfrm>
            <a:off x="2881998" y="4518164"/>
            <a:ext cx="548640" cy="5075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↑</a:t>
            </a:r>
            <a:endParaRPr lang="en-US" sz="2200" dirty="0"/>
          </a:p>
        </p:txBody>
      </p:sp>
      <p:sp>
        <p:nvSpPr>
          <p:cNvPr id="18" name="Text 20">
            <a:extLst>
              <a:ext uri="{FF2B5EF4-FFF2-40B4-BE49-F238E27FC236}">
                <a16:creationId xmlns:a16="http://schemas.microsoft.com/office/drawing/2014/main" id="{B8E481FF-6EE3-A23B-8947-9301EF5092F9}"/>
              </a:ext>
            </a:extLst>
          </p:cNvPr>
          <p:cNvSpPr/>
          <p:nvPr/>
        </p:nvSpPr>
        <p:spPr>
          <a:xfrm>
            <a:off x="3540366" y="4518164"/>
            <a:ext cx="548640" cy="5075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↑</a:t>
            </a:r>
            <a:endParaRPr lang="en-US" sz="2200" dirty="0"/>
          </a:p>
        </p:txBody>
      </p:sp>
      <p:sp>
        <p:nvSpPr>
          <p:cNvPr id="19" name="Text 21">
            <a:extLst>
              <a:ext uri="{FF2B5EF4-FFF2-40B4-BE49-F238E27FC236}">
                <a16:creationId xmlns:a16="http://schemas.microsoft.com/office/drawing/2014/main" id="{D876870C-F4E4-8E5A-A547-E768A46B8C6A}"/>
              </a:ext>
            </a:extLst>
          </p:cNvPr>
          <p:cNvSpPr/>
          <p:nvPr/>
        </p:nvSpPr>
        <p:spPr>
          <a:xfrm>
            <a:off x="856841" y="5237971"/>
            <a:ext cx="4200948" cy="994155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 = 5/2  momento magnético alto  volumen mayor</a:t>
            </a:r>
            <a:endParaRPr lang="en-US" sz="2000" dirty="0"/>
          </a:p>
        </p:txBody>
      </p:sp>
      <p:sp>
        <p:nvSpPr>
          <p:cNvPr id="20" name="Shape 22">
            <a:extLst>
              <a:ext uri="{FF2B5EF4-FFF2-40B4-BE49-F238E27FC236}">
                <a16:creationId xmlns:a16="http://schemas.microsoft.com/office/drawing/2014/main" id="{609756D2-E04A-7A23-5E42-3B5E1A14CC70}"/>
              </a:ext>
            </a:extLst>
          </p:cNvPr>
          <p:cNvSpPr/>
          <p:nvPr/>
        </p:nvSpPr>
        <p:spPr>
          <a:xfrm>
            <a:off x="5599211" y="4293262"/>
            <a:ext cx="1417320" cy="658368"/>
          </a:xfrm>
          <a:prstGeom prst="chevron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1" name="Text 23">
            <a:extLst>
              <a:ext uri="{FF2B5EF4-FFF2-40B4-BE49-F238E27FC236}">
                <a16:creationId xmlns:a16="http://schemas.microsoft.com/office/drawing/2014/main" id="{8AE83B6F-B9C0-B371-34A0-0BCD301071FC}"/>
              </a:ext>
            </a:extLst>
          </p:cNvPr>
          <p:cNvSpPr/>
          <p:nvPr/>
        </p:nvSpPr>
        <p:spPr>
          <a:xfrm>
            <a:off x="5745515" y="4364667"/>
            <a:ext cx="1289304" cy="515557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Presión</a:t>
            </a:r>
            <a:endParaRPr lang="en-US" sz="2400" dirty="0"/>
          </a:p>
        </p:txBody>
      </p:sp>
      <p:sp>
        <p:nvSpPr>
          <p:cNvPr id="22" name="Text 24">
            <a:extLst>
              <a:ext uri="{FF2B5EF4-FFF2-40B4-BE49-F238E27FC236}">
                <a16:creationId xmlns:a16="http://schemas.microsoft.com/office/drawing/2014/main" id="{86B0E87E-9828-010D-92DB-005990866243}"/>
              </a:ext>
            </a:extLst>
          </p:cNvPr>
          <p:cNvSpPr/>
          <p:nvPr/>
        </p:nvSpPr>
        <p:spPr>
          <a:xfrm>
            <a:off x="5617499" y="5061358"/>
            <a:ext cx="1371600" cy="4114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Autofit/>
          </a:bodyPr>
          <a:lstStyle/>
          <a:p>
            <a:pPr marL="0" indent="0" algn="ctr">
              <a:buNone/>
            </a:pPr>
            <a:r>
              <a:rPr lang="en-US" sz="1600" dirty="0">
                <a:latin typeface="Aptos" pitchFamily="34" charset="0"/>
                <a:ea typeface="Aptos" pitchFamily="34" charset="-122"/>
                <a:cs typeface="Aptos" pitchFamily="34" charset="-120"/>
              </a:rPr>
              <a:t>Fe–O se acorta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dirty="0" err="1">
                <a:latin typeface="Aptos" pitchFamily="34" charset="0"/>
                <a:ea typeface="Aptos" pitchFamily="34" charset="-122"/>
                <a:cs typeface="Aptos" pitchFamily="34" charset="-120"/>
              </a:rPr>
              <a:t>Δ</a:t>
            </a:r>
            <a:r>
              <a:rPr lang="en-US" sz="1600" baseline="-25000" dirty="0" err="1">
                <a:latin typeface="Aptos" pitchFamily="34" charset="0"/>
                <a:ea typeface="Aptos" pitchFamily="34" charset="-122"/>
                <a:cs typeface="Aptos" pitchFamily="34" charset="-120"/>
              </a:rPr>
              <a:t>oct</a:t>
            </a:r>
            <a:r>
              <a:rPr lang="en-US" sz="1600" dirty="0">
                <a:latin typeface="Aptos" pitchFamily="34" charset="0"/>
                <a:ea typeface="Aptos" pitchFamily="34" charset="-122"/>
                <a:cs typeface="Aptos" pitchFamily="34" charset="-120"/>
              </a:rPr>
              <a:t> crece</a:t>
            </a:r>
            <a:endParaRPr lang="en-US" sz="1600" dirty="0"/>
          </a:p>
        </p:txBody>
      </p:sp>
      <p:sp>
        <p:nvSpPr>
          <p:cNvPr id="23" name="Shape 25">
            <a:extLst>
              <a:ext uri="{FF2B5EF4-FFF2-40B4-BE49-F238E27FC236}">
                <a16:creationId xmlns:a16="http://schemas.microsoft.com/office/drawing/2014/main" id="{2E620E3A-6A58-8945-3984-CC3E671E08E5}"/>
              </a:ext>
            </a:extLst>
          </p:cNvPr>
          <p:cNvSpPr/>
          <p:nvPr/>
        </p:nvSpPr>
        <p:spPr>
          <a:xfrm>
            <a:off x="7331999" y="2625561"/>
            <a:ext cx="4546800" cy="3517200"/>
          </a:xfrm>
          <a:prstGeom prst="roundRect">
            <a:avLst>
              <a:gd name="adj" fmla="val 5455"/>
            </a:avLst>
          </a:prstGeom>
          <a:solidFill>
            <a:srgbClr val="17243A"/>
          </a:solidFill>
          <a:ln w="15240">
            <a:solidFill>
              <a:srgbClr val="38516E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4" name="Text 26">
            <a:extLst>
              <a:ext uri="{FF2B5EF4-FFF2-40B4-BE49-F238E27FC236}">
                <a16:creationId xmlns:a16="http://schemas.microsoft.com/office/drawing/2014/main" id="{41ECCF21-4A7E-F625-4F15-552E3569FC85}"/>
              </a:ext>
            </a:extLst>
          </p:cNvPr>
          <p:cNvSpPr/>
          <p:nvPr/>
        </p:nvSpPr>
        <p:spPr>
          <a:xfrm>
            <a:off x="7574900" y="2784349"/>
            <a:ext cx="3536601" cy="49408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Autofit/>
          </a:bodyPr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60A5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Bajo espín (LS)</a:t>
            </a:r>
            <a:endParaRPr lang="en-US" sz="3600" dirty="0"/>
          </a:p>
        </p:txBody>
      </p:sp>
      <p:sp>
        <p:nvSpPr>
          <p:cNvPr id="26" name="Text 28">
            <a:extLst>
              <a:ext uri="{FF2B5EF4-FFF2-40B4-BE49-F238E27FC236}">
                <a16:creationId xmlns:a16="http://schemas.microsoft.com/office/drawing/2014/main" id="{0FAA9EE6-2402-4680-3732-08EF3B26AD90}"/>
              </a:ext>
            </a:extLst>
          </p:cNvPr>
          <p:cNvSpPr/>
          <p:nvPr/>
        </p:nvSpPr>
        <p:spPr>
          <a:xfrm>
            <a:off x="8432721" y="4107093"/>
            <a:ext cx="365760" cy="182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400" dirty="0" err="1">
                <a:solidFill>
                  <a:srgbClr val="B7C2D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r>
              <a:rPr lang="en-US" sz="1400" baseline="-25000" dirty="0" err="1">
                <a:solidFill>
                  <a:srgbClr val="B7C2D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</a:t>
            </a:r>
            <a:endParaRPr lang="en-US" sz="1400" baseline="-25000" dirty="0"/>
          </a:p>
        </p:txBody>
      </p:sp>
      <p:sp>
        <p:nvSpPr>
          <p:cNvPr id="27" name="Shape 29">
            <a:extLst>
              <a:ext uri="{FF2B5EF4-FFF2-40B4-BE49-F238E27FC236}">
                <a16:creationId xmlns:a16="http://schemas.microsoft.com/office/drawing/2014/main" id="{1F6CFAD6-020D-6A13-45CE-A8F5FE4A5604}"/>
              </a:ext>
            </a:extLst>
          </p:cNvPr>
          <p:cNvSpPr/>
          <p:nvPr/>
        </p:nvSpPr>
        <p:spPr>
          <a:xfrm>
            <a:off x="8917353" y="4207677"/>
            <a:ext cx="658368" cy="0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8" name="Shape 30">
            <a:extLst>
              <a:ext uri="{FF2B5EF4-FFF2-40B4-BE49-F238E27FC236}">
                <a16:creationId xmlns:a16="http://schemas.microsoft.com/office/drawing/2014/main" id="{04C7C34F-59E6-4A61-2F6C-A18CE8FEEEC2}"/>
              </a:ext>
            </a:extLst>
          </p:cNvPr>
          <p:cNvSpPr/>
          <p:nvPr/>
        </p:nvSpPr>
        <p:spPr>
          <a:xfrm>
            <a:off x="9776889" y="4207677"/>
            <a:ext cx="658368" cy="0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9" name="Text 31">
            <a:extLst>
              <a:ext uri="{FF2B5EF4-FFF2-40B4-BE49-F238E27FC236}">
                <a16:creationId xmlns:a16="http://schemas.microsoft.com/office/drawing/2014/main" id="{55095C5F-2AF8-E453-FBB4-0D7DDA0DA5F0}"/>
              </a:ext>
            </a:extLst>
          </p:cNvPr>
          <p:cNvSpPr/>
          <p:nvPr/>
        </p:nvSpPr>
        <p:spPr>
          <a:xfrm>
            <a:off x="8944785" y="3942501"/>
            <a:ext cx="566928" cy="274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 fontScale="92500" lnSpcReduction="20000"/>
          </a:bodyPr>
          <a:lstStyle/>
          <a:p>
            <a:pPr marL="0" indent="0" algn="ctr">
              <a:buNone/>
            </a:pPr>
            <a:endParaRPr lang="en-US" sz="2200" dirty="0"/>
          </a:p>
        </p:txBody>
      </p:sp>
      <p:sp>
        <p:nvSpPr>
          <p:cNvPr id="30" name="Text 32">
            <a:extLst>
              <a:ext uri="{FF2B5EF4-FFF2-40B4-BE49-F238E27FC236}">
                <a16:creationId xmlns:a16="http://schemas.microsoft.com/office/drawing/2014/main" id="{0489C8CD-23CD-E0F6-0979-5717B004847D}"/>
              </a:ext>
            </a:extLst>
          </p:cNvPr>
          <p:cNvSpPr/>
          <p:nvPr/>
        </p:nvSpPr>
        <p:spPr>
          <a:xfrm>
            <a:off x="9804321" y="3942501"/>
            <a:ext cx="566928" cy="274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 fontScale="92500" lnSpcReduction="20000"/>
          </a:bodyPr>
          <a:lstStyle/>
          <a:p>
            <a:pPr marL="0" indent="0" algn="ctr">
              <a:buNone/>
            </a:pPr>
            <a:endParaRPr lang="en-US" sz="2200" dirty="0"/>
          </a:p>
        </p:txBody>
      </p:sp>
      <p:sp>
        <p:nvSpPr>
          <p:cNvPr id="31" name="Text 33">
            <a:extLst>
              <a:ext uri="{FF2B5EF4-FFF2-40B4-BE49-F238E27FC236}">
                <a16:creationId xmlns:a16="http://schemas.microsoft.com/office/drawing/2014/main" id="{AD63F4B7-D594-F5A5-DE15-A0107454E3C1}"/>
              </a:ext>
            </a:extLst>
          </p:cNvPr>
          <p:cNvSpPr/>
          <p:nvPr/>
        </p:nvSpPr>
        <p:spPr>
          <a:xfrm>
            <a:off x="8405289" y="4765461"/>
            <a:ext cx="411480" cy="182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400" dirty="0">
                <a:solidFill>
                  <a:srgbClr val="B7C2D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</a:t>
            </a:r>
            <a:r>
              <a:rPr lang="en-US" sz="1400" baseline="-25000" dirty="0">
                <a:solidFill>
                  <a:srgbClr val="B7C2D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₂g</a:t>
            </a:r>
            <a:endParaRPr lang="en-US" sz="1400" baseline="-25000" dirty="0"/>
          </a:p>
        </p:txBody>
      </p:sp>
      <p:sp>
        <p:nvSpPr>
          <p:cNvPr id="32" name="Shape 34">
            <a:extLst>
              <a:ext uri="{FF2B5EF4-FFF2-40B4-BE49-F238E27FC236}">
                <a16:creationId xmlns:a16="http://schemas.microsoft.com/office/drawing/2014/main" id="{BEBFB82F-1174-F508-DB21-AC48F2AFA9D6}"/>
              </a:ext>
            </a:extLst>
          </p:cNvPr>
          <p:cNvSpPr/>
          <p:nvPr/>
        </p:nvSpPr>
        <p:spPr>
          <a:xfrm>
            <a:off x="8917353" y="4884333"/>
            <a:ext cx="475488" cy="0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3" name="Shape 35">
            <a:extLst>
              <a:ext uri="{FF2B5EF4-FFF2-40B4-BE49-F238E27FC236}">
                <a16:creationId xmlns:a16="http://schemas.microsoft.com/office/drawing/2014/main" id="{2F35F20E-1EB2-61CA-A757-6619B05436DC}"/>
              </a:ext>
            </a:extLst>
          </p:cNvPr>
          <p:cNvSpPr/>
          <p:nvPr/>
        </p:nvSpPr>
        <p:spPr>
          <a:xfrm>
            <a:off x="9575721" y="4884333"/>
            <a:ext cx="475488" cy="0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4" name="Shape 36">
            <a:extLst>
              <a:ext uri="{FF2B5EF4-FFF2-40B4-BE49-F238E27FC236}">
                <a16:creationId xmlns:a16="http://schemas.microsoft.com/office/drawing/2014/main" id="{CC5273FC-2F22-6B72-CDA3-68907B67905F}"/>
              </a:ext>
            </a:extLst>
          </p:cNvPr>
          <p:cNvSpPr/>
          <p:nvPr/>
        </p:nvSpPr>
        <p:spPr>
          <a:xfrm>
            <a:off x="10234089" y="4884333"/>
            <a:ext cx="475488" cy="0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8" name="Text 40">
            <a:extLst>
              <a:ext uri="{FF2B5EF4-FFF2-40B4-BE49-F238E27FC236}">
                <a16:creationId xmlns:a16="http://schemas.microsoft.com/office/drawing/2014/main" id="{FE926E6C-DFF0-B908-D615-17ECDAA17436}"/>
              </a:ext>
            </a:extLst>
          </p:cNvPr>
          <p:cNvSpPr/>
          <p:nvPr/>
        </p:nvSpPr>
        <p:spPr>
          <a:xfrm>
            <a:off x="7762537" y="5446071"/>
            <a:ext cx="3939728" cy="653537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 = 1/2 </a:t>
            </a:r>
            <a:r>
              <a:rPr lang="en-US" sz="2000" b="1" dirty="0" err="1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momento</a:t>
            </a: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2000" b="1" dirty="0" err="1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magnético</a:t>
            </a: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bajo volumen menor</a:t>
            </a:r>
            <a:endParaRPr lang="en-US" sz="2000" dirty="0"/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76C177D4-5488-F3E2-A87C-0DBE32771D45}"/>
              </a:ext>
            </a:extLst>
          </p:cNvPr>
          <p:cNvSpPr/>
          <p:nvPr/>
        </p:nvSpPr>
        <p:spPr>
          <a:xfrm>
            <a:off x="4617103" y="64886"/>
            <a:ext cx="29577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Intereses</a:t>
            </a:r>
          </a:p>
        </p:txBody>
      </p:sp>
      <p:sp>
        <p:nvSpPr>
          <p:cNvPr id="41" name="Text 8">
            <a:extLst>
              <a:ext uri="{FF2B5EF4-FFF2-40B4-BE49-F238E27FC236}">
                <a16:creationId xmlns:a16="http://schemas.microsoft.com/office/drawing/2014/main" id="{98924E8E-EB48-6348-9D08-F9114D52EC7B}"/>
              </a:ext>
            </a:extLst>
          </p:cNvPr>
          <p:cNvSpPr/>
          <p:nvPr/>
        </p:nvSpPr>
        <p:spPr>
          <a:xfrm>
            <a:off x="7614314" y="3410866"/>
            <a:ext cx="2743200" cy="228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</a:t>
            </a:r>
            <a:r>
              <a:rPr lang="en-US" sz="2000" b="1" baseline="30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3+</a:t>
            </a:r>
            <a:r>
              <a:rPr lang="en-US" sz="2000" dirty="0">
                <a:solidFill>
                  <a:srgbClr val="B7C2D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2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(d</a:t>
            </a:r>
            <a:r>
              <a:rPr lang="en-US" sz="2000" baseline="30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r>
              <a:rPr lang="en-US" sz="2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): t</a:t>
            </a:r>
            <a:r>
              <a:rPr lang="en-US" sz="2000" baseline="-25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2g</a:t>
            </a:r>
            <a:r>
              <a:rPr lang="en-US" sz="2000" baseline="30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r>
              <a:rPr lang="en-US" sz="2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e</a:t>
            </a:r>
            <a:r>
              <a:rPr lang="en-US" sz="2000" baseline="-25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</a:t>
            </a:r>
            <a:r>
              <a:rPr lang="en-US" sz="2000" baseline="30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</a:t>
            </a:r>
            <a:endParaRPr lang="en-US" sz="2000" baseline="30000" dirty="0">
              <a:solidFill>
                <a:schemeClr val="bg1"/>
              </a:solidFill>
            </a:endParaRPr>
          </a:p>
        </p:txBody>
      </p:sp>
      <p:sp>
        <p:nvSpPr>
          <p:cNvPr id="42" name="Text 18">
            <a:extLst>
              <a:ext uri="{FF2B5EF4-FFF2-40B4-BE49-F238E27FC236}">
                <a16:creationId xmlns:a16="http://schemas.microsoft.com/office/drawing/2014/main" id="{11227AFC-71A5-279C-44B5-2B1BE50B7B44}"/>
              </a:ext>
            </a:extLst>
          </p:cNvPr>
          <p:cNvSpPr/>
          <p:nvPr/>
        </p:nvSpPr>
        <p:spPr>
          <a:xfrm>
            <a:off x="8844201" y="4481997"/>
            <a:ext cx="548640" cy="5075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↑↓</a:t>
            </a:r>
            <a:endParaRPr lang="en-US" sz="2200" dirty="0"/>
          </a:p>
        </p:txBody>
      </p:sp>
      <p:sp>
        <p:nvSpPr>
          <p:cNvPr id="43" name="Text 18">
            <a:extLst>
              <a:ext uri="{FF2B5EF4-FFF2-40B4-BE49-F238E27FC236}">
                <a16:creationId xmlns:a16="http://schemas.microsoft.com/office/drawing/2014/main" id="{324EFE2A-B274-C39A-33CF-A7BA8E2ABAC2}"/>
              </a:ext>
            </a:extLst>
          </p:cNvPr>
          <p:cNvSpPr/>
          <p:nvPr/>
        </p:nvSpPr>
        <p:spPr>
          <a:xfrm>
            <a:off x="9527715" y="4474450"/>
            <a:ext cx="548640" cy="5075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↑↓</a:t>
            </a:r>
            <a:endParaRPr lang="en-US" sz="2200" dirty="0"/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7BF4302E-7823-A1D4-9A10-9388AD93876B}"/>
              </a:ext>
            </a:extLst>
          </p:cNvPr>
          <p:cNvSpPr txBox="1"/>
          <p:nvPr/>
        </p:nvSpPr>
        <p:spPr>
          <a:xfrm>
            <a:off x="351034" y="1089061"/>
            <a:ext cx="114899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 err="1"/>
              <a:t>Transición</a:t>
            </a:r>
            <a:r>
              <a:rPr lang="en-GB" sz="3200" dirty="0"/>
              <a:t> de </a:t>
            </a:r>
            <a:r>
              <a:rPr lang="en-GB" sz="3200" dirty="0" err="1"/>
              <a:t>espín</a:t>
            </a:r>
            <a:r>
              <a:rPr lang="en-GB" sz="3200" dirty="0"/>
              <a:t> </a:t>
            </a:r>
            <a:r>
              <a:rPr lang="en-GB" sz="3200" dirty="0" err="1"/>
              <a:t>en</a:t>
            </a:r>
            <a:r>
              <a:rPr lang="en-GB" sz="3200" dirty="0"/>
              <a:t> </a:t>
            </a:r>
            <a:r>
              <a:rPr lang="en-GB" sz="3200" dirty="0" err="1"/>
              <a:t>el</a:t>
            </a:r>
            <a:r>
              <a:rPr lang="en-GB" sz="3200" dirty="0"/>
              <a:t> </a:t>
            </a:r>
            <a:r>
              <a:rPr lang="en-GB" sz="3200" dirty="0" err="1"/>
              <a:t>átomo</a:t>
            </a:r>
            <a:r>
              <a:rPr lang="en-GB" sz="3200" dirty="0"/>
              <a:t> de </a:t>
            </a:r>
            <a:r>
              <a:rPr lang="en-GB" sz="3200" dirty="0" err="1"/>
              <a:t>hierro</a:t>
            </a:r>
            <a:r>
              <a:rPr lang="en-GB" sz="3200" dirty="0"/>
              <a:t> </a:t>
            </a:r>
            <a:r>
              <a:rPr lang="en-GB" sz="3200" dirty="0" err="1"/>
              <a:t>inducida</a:t>
            </a:r>
            <a:r>
              <a:rPr lang="en-GB" sz="3200" dirty="0"/>
              <a:t> bajo </a:t>
            </a:r>
            <a:r>
              <a:rPr lang="en-GB" sz="3200" dirty="0" err="1"/>
              <a:t>condiciones</a:t>
            </a:r>
            <a:r>
              <a:rPr lang="en-GB" sz="3200" dirty="0"/>
              <a:t> </a:t>
            </a:r>
            <a:r>
              <a:rPr lang="en-GB" sz="3200" dirty="0" err="1"/>
              <a:t>extremas</a:t>
            </a:r>
            <a:r>
              <a:rPr lang="en-GB" sz="3200" dirty="0"/>
              <a:t> de </a:t>
            </a:r>
            <a:r>
              <a:rPr lang="en-GB" sz="3200" dirty="0" err="1"/>
              <a:t>presión</a:t>
            </a:r>
            <a:endParaRPr lang="en-GB" sz="3200" dirty="0"/>
          </a:p>
        </p:txBody>
      </p:sp>
      <p:sp>
        <p:nvSpPr>
          <p:cNvPr id="2" name="Text 19">
            <a:extLst>
              <a:ext uri="{FF2B5EF4-FFF2-40B4-BE49-F238E27FC236}">
                <a16:creationId xmlns:a16="http://schemas.microsoft.com/office/drawing/2014/main" id="{B090F14D-76D8-3504-B727-BF33654A2BE3}"/>
              </a:ext>
            </a:extLst>
          </p:cNvPr>
          <p:cNvSpPr/>
          <p:nvPr/>
        </p:nvSpPr>
        <p:spPr>
          <a:xfrm>
            <a:off x="2161101" y="4531865"/>
            <a:ext cx="548640" cy="5075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↑</a:t>
            </a:r>
            <a:endParaRPr lang="en-US" sz="2200" dirty="0"/>
          </a:p>
        </p:txBody>
      </p:sp>
      <p:sp>
        <p:nvSpPr>
          <p:cNvPr id="3" name="Text 20">
            <a:extLst>
              <a:ext uri="{FF2B5EF4-FFF2-40B4-BE49-F238E27FC236}">
                <a16:creationId xmlns:a16="http://schemas.microsoft.com/office/drawing/2014/main" id="{A39B8773-4593-74BF-8B20-E96597E9B53A}"/>
              </a:ext>
            </a:extLst>
          </p:cNvPr>
          <p:cNvSpPr/>
          <p:nvPr/>
        </p:nvSpPr>
        <p:spPr>
          <a:xfrm>
            <a:off x="10197513" y="4474450"/>
            <a:ext cx="548640" cy="5075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↑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847302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  <p:bldP spid="24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8" grpId="0" animBg="1"/>
      <p:bldP spid="41" grpId="0" animBg="1"/>
      <p:bldP spid="42" grpId="0" animBg="1"/>
      <p:bldP spid="43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EED20-0AE0-2106-1E06-70508E5565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ángulo 38">
            <a:extLst>
              <a:ext uri="{FF2B5EF4-FFF2-40B4-BE49-F238E27FC236}">
                <a16:creationId xmlns:a16="http://schemas.microsoft.com/office/drawing/2014/main" id="{C433B47A-A1AA-85D3-911B-AE9FC9CE71B7}"/>
              </a:ext>
            </a:extLst>
          </p:cNvPr>
          <p:cNvSpPr/>
          <p:nvPr/>
        </p:nvSpPr>
        <p:spPr>
          <a:xfrm>
            <a:off x="4617103" y="64886"/>
            <a:ext cx="29577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Intereses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1F5DE9EC-492B-5630-848F-BE0582F69C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80" y="844918"/>
            <a:ext cx="3207482" cy="5168164"/>
          </a:xfrm>
          <a:prstGeom prst="rect">
            <a:avLst/>
          </a:prstGeom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CD8DBF7C-C7FD-CBDF-ECF9-69E0718181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7657" y="1142522"/>
            <a:ext cx="1601541" cy="4654266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F62F0CF8-B853-D088-3438-A5B8C8D63C5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771" y="988216"/>
            <a:ext cx="2609818" cy="4898511"/>
          </a:xfrm>
          <a:prstGeom prst="rect">
            <a:avLst/>
          </a:prstGeom>
        </p:spPr>
      </p:pic>
      <p:sp>
        <p:nvSpPr>
          <p:cNvPr id="36" name="3 CuadroTexto">
            <a:extLst>
              <a:ext uri="{FF2B5EF4-FFF2-40B4-BE49-F238E27FC236}">
                <a16:creationId xmlns:a16="http://schemas.microsoft.com/office/drawing/2014/main" id="{0773FE8B-ED31-83B0-37C1-C2FA0258A0A1}"/>
              </a:ext>
            </a:extLst>
          </p:cNvPr>
          <p:cNvSpPr txBox="1"/>
          <p:nvPr/>
        </p:nvSpPr>
        <p:spPr>
          <a:xfrm>
            <a:off x="2613289" y="6393004"/>
            <a:ext cx="69654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J. A. Sans et al. </a:t>
            </a:r>
            <a:r>
              <a:rPr lang="es-E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Nature</a:t>
            </a:r>
            <a:r>
              <a:rPr lang="es-E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Communications</a:t>
            </a:r>
            <a:r>
              <a:rPr lang="es-ES" sz="2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9, 4554 (2018)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BE78036D-67CF-5F6B-7A87-A2816DE38FE6}"/>
              </a:ext>
            </a:extLst>
          </p:cNvPr>
          <p:cNvSpPr txBox="1"/>
          <p:nvPr/>
        </p:nvSpPr>
        <p:spPr>
          <a:xfrm>
            <a:off x="8674018" y="2431546"/>
            <a:ext cx="38425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HS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96583103-9C7F-A37C-CE9F-512497B613DF}"/>
              </a:ext>
            </a:extLst>
          </p:cNvPr>
          <p:cNvSpPr txBox="1"/>
          <p:nvPr/>
        </p:nvSpPr>
        <p:spPr>
          <a:xfrm>
            <a:off x="8674018" y="3929861"/>
            <a:ext cx="38425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/>
              <a:t>IS</a:t>
            </a:r>
          </a:p>
        </p:txBody>
      </p:sp>
      <p:sp>
        <p:nvSpPr>
          <p:cNvPr id="44" name="Flecha: hacia abajo 43">
            <a:extLst>
              <a:ext uri="{FF2B5EF4-FFF2-40B4-BE49-F238E27FC236}">
                <a16:creationId xmlns:a16="http://schemas.microsoft.com/office/drawing/2014/main" id="{4F90D82A-0E33-2CA6-EAAA-801864AB7686}"/>
              </a:ext>
            </a:extLst>
          </p:cNvPr>
          <p:cNvSpPr/>
          <p:nvPr/>
        </p:nvSpPr>
        <p:spPr>
          <a:xfrm>
            <a:off x="10328156" y="3016321"/>
            <a:ext cx="534257" cy="82535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7048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2A858-7144-97D1-72CC-8EF9861145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6">
            <a:extLst>
              <a:ext uri="{FF2B5EF4-FFF2-40B4-BE49-F238E27FC236}">
                <a16:creationId xmlns:a16="http://schemas.microsoft.com/office/drawing/2014/main" id="{3AB7168C-F629-3C3A-1AF7-443496C8DFE7}"/>
              </a:ext>
            </a:extLst>
          </p:cNvPr>
          <p:cNvSpPr/>
          <p:nvPr/>
        </p:nvSpPr>
        <p:spPr>
          <a:xfrm>
            <a:off x="392627" y="1464068"/>
            <a:ext cx="4548062" cy="3515611"/>
          </a:xfrm>
          <a:prstGeom prst="roundRect">
            <a:avLst>
              <a:gd name="adj" fmla="val 5455"/>
            </a:avLst>
          </a:prstGeom>
          <a:solidFill>
            <a:srgbClr val="17243A"/>
          </a:solidFill>
          <a:ln w="15240">
            <a:solidFill>
              <a:srgbClr val="38516E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5" name="Text 7">
            <a:extLst>
              <a:ext uri="{FF2B5EF4-FFF2-40B4-BE49-F238E27FC236}">
                <a16:creationId xmlns:a16="http://schemas.microsoft.com/office/drawing/2014/main" id="{1421002E-B1FD-53CE-3CA2-AA5076140218}"/>
              </a:ext>
            </a:extLst>
          </p:cNvPr>
          <p:cNvSpPr/>
          <p:nvPr/>
        </p:nvSpPr>
        <p:spPr>
          <a:xfrm>
            <a:off x="552544" y="1348682"/>
            <a:ext cx="4228227" cy="941831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Autofit/>
          </a:bodyPr>
          <a:lstStyle/>
          <a:p>
            <a:pPr marL="0" indent="0" algn="l">
              <a:buNone/>
            </a:pPr>
            <a:r>
              <a:rPr lang="en-US" sz="3200" b="1" dirty="0">
                <a:solidFill>
                  <a:srgbClr val="F59E0B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Alto espín (HS)</a:t>
            </a:r>
            <a:endParaRPr lang="en-US" sz="3200" dirty="0"/>
          </a:p>
        </p:txBody>
      </p:sp>
      <p:sp>
        <p:nvSpPr>
          <p:cNvPr id="6" name="Text 8">
            <a:extLst>
              <a:ext uri="{FF2B5EF4-FFF2-40B4-BE49-F238E27FC236}">
                <a16:creationId xmlns:a16="http://schemas.microsoft.com/office/drawing/2014/main" id="{3E8392BC-BAE5-F324-A04C-1A50B2A759B5}"/>
              </a:ext>
            </a:extLst>
          </p:cNvPr>
          <p:cNvSpPr/>
          <p:nvPr/>
        </p:nvSpPr>
        <p:spPr>
          <a:xfrm>
            <a:off x="552544" y="2188289"/>
            <a:ext cx="2743200" cy="228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</a:t>
            </a:r>
            <a:r>
              <a:rPr lang="en-US" sz="2000" b="1" baseline="30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3+</a:t>
            </a:r>
            <a:r>
              <a:rPr lang="en-US" sz="2000" dirty="0">
                <a:solidFill>
                  <a:srgbClr val="B7C2D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2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(d</a:t>
            </a:r>
            <a:r>
              <a:rPr lang="en-US" sz="2000" baseline="30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r>
              <a:rPr lang="en-US" sz="2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): t</a:t>
            </a:r>
            <a:r>
              <a:rPr lang="en-US" sz="2000" baseline="-25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2g</a:t>
            </a:r>
            <a:r>
              <a:rPr lang="en-US" sz="2000" baseline="30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r>
              <a:rPr lang="en-US" sz="2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e</a:t>
            </a:r>
            <a:r>
              <a:rPr lang="en-US" sz="2000" baseline="-25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</a:t>
            </a:r>
            <a:r>
              <a:rPr lang="en-US" sz="2000" baseline="30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2000" baseline="30000" dirty="0">
              <a:solidFill>
                <a:schemeClr val="bg1"/>
              </a:solidFill>
            </a:endParaRPr>
          </a:p>
        </p:txBody>
      </p:sp>
      <p:sp>
        <p:nvSpPr>
          <p:cNvPr id="7" name="Text 9">
            <a:extLst>
              <a:ext uri="{FF2B5EF4-FFF2-40B4-BE49-F238E27FC236}">
                <a16:creationId xmlns:a16="http://schemas.microsoft.com/office/drawing/2014/main" id="{B52CE1FB-539C-036E-D911-1999CDDF6368}"/>
              </a:ext>
            </a:extLst>
          </p:cNvPr>
          <p:cNvSpPr/>
          <p:nvPr/>
        </p:nvSpPr>
        <p:spPr>
          <a:xfrm>
            <a:off x="1061417" y="2995632"/>
            <a:ext cx="709431" cy="182549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Autofit/>
          </a:bodyPr>
          <a:lstStyle/>
          <a:p>
            <a:pPr marL="0" indent="0" algn="r">
              <a:buNone/>
            </a:pPr>
            <a:r>
              <a:rPr lang="en-US" sz="2000" dirty="0" err="1">
                <a:solidFill>
                  <a:srgbClr val="B7C2D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r>
              <a:rPr lang="en-US" sz="2000" baseline="-25000" dirty="0" err="1">
                <a:solidFill>
                  <a:srgbClr val="B7C2D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</a:t>
            </a:r>
            <a:endParaRPr lang="en-US" sz="2000" baseline="-25000" dirty="0"/>
          </a:p>
        </p:txBody>
      </p:sp>
      <p:sp>
        <p:nvSpPr>
          <p:cNvPr id="8" name="Shape 10">
            <a:extLst>
              <a:ext uri="{FF2B5EF4-FFF2-40B4-BE49-F238E27FC236}">
                <a16:creationId xmlns:a16="http://schemas.microsoft.com/office/drawing/2014/main" id="{1E268416-71DD-2C65-F62B-F53E772DDA24}"/>
              </a:ext>
            </a:extLst>
          </p:cNvPr>
          <p:cNvSpPr/>
          <p:nvPr/>
        </p:nvSpPr>
        <p:spPr>
          <a:xfrm>
            <a:off x="1889720" y="3096216"/>
            <a:ext cx="658368" cy="0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Shape 11">
            <a:extLst>
              <a:ext uri="{FF2B5EF4-FFF2-40B4-BE49-F238E27FC236}">
                <a16:creationId xmlns:a16="http://schemas.microsoft.com/office/drawing/2014/main" id="{023E9DCD-2999-75B2-430D-B44B0EA86813}"/>
              </a:ext>
            </a:extLst>
          </p:cNvPr>
          <p:cNvSpPr/>
          <p:nvPr/>
        </p:nvSpPr>
        <p:spPr>
          <a:xfrm>
            <a:off x="2749256" y="3096216"/>
            <a:ext cx="658368" cy="0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12">
            <a:extLst>
              <a:ext uri="{FF2B5EF4-FFF2-40B4-BE49-F238E27FC236}">
                <a16:creationId xmlns:a16="http://schemas.microsoft.com/office/drawing/2014/main" id="{D3EABE2A-8904-7C5C-9BF0-95A5013328DB}"/>
              </a:ext>
            </a:extLst>
          </p:cNvPr>
          <p:cNvSpPr/>
          <p:nvPr/>
        </p:nvSpPr>
        <p:spPr>
          <a:xfrm>
            <a:off x="1944584" y="2694810"/>
            <a:ext cx="566928" cy="5075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↑</a:t>
            </a:r>
            <a:endParaRPr lang="en-US" sz="2200" dirty="0"/>
          </a:p>
        </p:txBody>
      </p:sp>
      <p:sp>
        <p:nvSpPr>
          <p:cNvPr id="11" name="Text 13">
            <a:extLst>
              <a:ext uri="{FF2B5EF4-FFF2-40B4-BE49-F238E27FC236}">
                <a16:creationId xmlns:a16="http://schemas.microsoft.com/office/drawing/2014/main" id="{9F7EB80C-5FB9-24F7-18AD-E077D80ED2C7}"/>
              </a:ext>
            </a:extLst>
          </p:cNvPr>
          <p:cNvSpPr/>
          <p:nvPr/>
        </p:nvSpPr>
        <p:spPr>
          <a:xfrm>
            <a:off x="2804120" y="2694810"/>
            <a:ext cx="566928" cy="5075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↑</a:t>
            </a:r>
            <a:endParaRPr lang="en-US" sz="2200" dirty="0"/>
          </a:p>
        </p:txBody>
      </p:sp>
      <p:sp>
        <p:nvSpPr>
          <p:cNvPr id="12" name="Text 14">
            <a:extLst>
              <a:ext uri="{FF2B5EF4-FFF2-40B4-BE49-F238E27FC236}">
                <a16:creationId xmlns:a16="http://schemas.microsoft.com/office/drawing/2014/main" id="{6F80640E-428F-EA3E-B3C7-FF8BC74181C0}"/>
              </a:ext>
            </a:extLst>
          </p:cNvPr>
          <p:cNvSpPr/>
          <p:nvPr/>
        </p:nvSpPr>
        <p:spPr>
          <a:xfrm>
            <a:off x="991026" y="3654000"/>
            <a:ext cx="798110" cy="182549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Autofit/>
          </a:bodyPr>
          <a:lstStyle/>
          <a:p>
            <a:pPr marL="0" indent="0" algn="r">
              <a:buNone/>
            </a:pPr>
            <a:r>
              <a:rPr lang="en-US" sz="2000" dirty="0">
                <a:solidFill>
                  <a:srgbClr val="B7C2D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</a:t>
            </a:r>
            <a:r>
              <a:rPr lang="en-US" sz="2000" baseline="-25000" dirty="0">
                <a:solidFill>
                  <a:srgbClr val="B7C2D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₂g</a:t>
            </a:r>
            <a:endParaRPr lang="en-US" sz="2000" baseline="-25000" dirty="0"/>
          </a:p>
        </p:txBody>
      </p:sp>
      <p:sp>
        <p:nvSpPr>
          <p:cNvPr id="13" name="Shape 15">
            <a:extLst>
              <a:ext uri="{FF2B5EF4-FFF2-40B4-BE49-F238E27FC236}">
                <a16:creationId xmlns:a16="http://schemas.microsoft.com/office/drawing/2014/main" id="{55E7BA45-5D6D-5999-6D7B-E3E97FE87B0A}"/>
              </a:ext>
            </a:extLst>
          </p:cNvPr>
          <p:cNvSpPr/>
          <p:nvPr/>
        </p:nvSpPr>
        <p:spPr>
          <a:xfrm>
            <a:off x="1889720" y="3772872"/>
            <a:ext cx="475488" cy="0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Shape 16">
            <a:extLst>
              <a:ext uri="{FF2B5EF4-FFF2-40B4-BE49-F238E27FC236}">
                <a16:creationId xmlns:a16="http://schemas.microsoft.com/office/drawing/2014/main" id="{E20182A2-D37A-CBDA-DF1C-6444E63F315E}"/>
              </a:ext>
            </a:extLst>
          </p:cNvPr>
          <p:cNvSpPr/>
          <p:nvPr/>
        </p:nvSpPr>
        <p:spPr>
          <a:xfrm>
            <a:off x="2548088" y="3772872"/>
            <a:ext cx="475488" cy="0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Shape 17">
            <a:extLst>
              <a:ext uri="{FF2B5EF4-FFF2-40B4-BE49-F238E27FC236}">
                <a16:creationId xmlns:a16="http://schemas.microsoft.com/office/drawing/2014/main" id="{539A2E82-1334-C283-9DE3-1E8540ED79EE}"/>
              </a:ext>
            </a:extLst>
          </p:cNvPr>
          <p:cNvSpPr/>
          <p:nvPr/>
        </p:nvSpPr>
        <p:spPr>
          <a:xfrm>
            <a:off x="3206456" y="3772872"/>
            <a:ext cx="475488" cy="0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7" name="Text 19">
            <a:extLst>
              <a:ext uri="{FF2B5EF4-FFF2-40B4-BE49-F238E27FC236}">
                <a16:creationId xmlns:a16="http://schemas.microsoft.com/office/drawing/2014/main" id="{3D6B7686-6774-60B6-66F8-BF7B1F944FED}"/>
              </a:ext>
            </a:extLst>
          </p:cNvPr>
          <p:cNvSpPr/>
          <p:nvPr/>
        </p:nvSpPr>
        <p:spPr>
          <a:xfrm>
            <a:off x="2548088" y="3362322"/>
            <a:ext cx="548640" cy="5075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↑</a:t>
            </a:r>
            <a:endParaRPr lang="en-US" sz="2200" dirty="0"/>
          </a:p>
        </p:txBody>
      </p:sp>
      <p:sp>
        <p:nvSpPr>
          <p:cNvPr id="18" name="Text 20">
            <a:extLst>
              <a:ext uri="{FF2B5EF4-FFF2-40B4-BE49-F238E27FC236}">
                <a16:creationId xmlns:a16="http://schemas.microsoft.com/office/drawing/2014/main" id="{1A67DD71-0802-CA2A-3B8A-0DD12F033284}"/>
              </a:ext>
            </a:extLst>
          </p:cNvPr>
          <p:cNvSpPr/>
          <p:nvPr/>
        </p:nvSpPr>
        <p:spPr>
          <a:xfrm>
            <a:off x="3206456" y="3362322"/>
            <a:ext cx="548640" cy="5075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↑</a:t>
            </a:r>
            <a:endParaRPr lang="en-US" sz="2200" dirty="0"/>
          </a:p>
        </p:txBody>
      </p:sp>
      <p:sp>
        <p:nvSpPr>
          <p:cNvPr id="19" name="Text 21">
            <a:extLst>
              <a:ext uri="{FF2B5EF4-FFF2-40B4-BE49-F238E27FC236}">
                <a16:creationId xmlns:a16="http://schemas.microsoft.com/office/drawing/2014/main" id="{BB1723F2-A3FA-4D72-4A8F-8FD42ACD4707}"/>
              </a:ext>
            </a:extLst>
          </p:cNvPr>
          <p:cNvSpPr/>
          <p:nvPr/>
        </p:nvSpPr>
        <p:spPr>
          <a:xfrm>
            <a:off x="522931" y="4082129"/>
            <a:ext cx="4200948" cy="994155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 = 5/2  momento magnético alto  volumen mayor</a:t>
            </a:r>
            <a:endParaRPr lang="en-US" sz="2000" dirty="0"/>
          </a:p>
        </p:txBody>
      </p:sp>
      <p:sp>
        <p:nvSpPr>
          <p:cNvPr id="20" name="Shape 22">
            <a:extLst>
              <a:ext uri="{FF2B5EF4-FFF2-40B4-BE49-F238E27FC236}">
                <a16:creationId xmlns:a16="http://schemas.microsoft.com/office/drawing/2014/main" id="{BEC14E64-4EF6-170F-D58D-AC7DD7334C20}"/>
              </a:ext>
            </a:extLst>
          </p:cNvPr>
          <p:cNvSpPr/>
          <p:nvPr/>
        </p:nvSpPr>
        <p:spPr>
          <a:xfrm>
            <a:off x="5265301" y="3137420"/>
            <a:ext cx="1417320" cy="658368"/>
          </a:xfrm>
          <a:prstGeom prst="chevron">
            <a:avLst/>
          </a:prstGeom>
          <a:solidFill>
            <a:srgbClr val="F59E0B"/>
          </a:solidFill>
          <a:ln w="12700">
            <a:solidFill>
              <a:srgbClr val="F59E0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5" name="Rectángulo: esquinas redondeadas 34">
            <a:extLst>
              <a:ext uri="{FF2B5EF4-FFF2-40B4-BE49-F238E27FC236}">
                <a16:creationId xmlns:a16="http://schemas.microsoft.com/office/drawing/2014/main" id="{69EFB3D5-A677-7E19-4C27-D555D2C1C71B}"/>
              </a:ext>
            </a:extLst>
          </p:cNvPr>
          <p:cNvSpPr/>
          <p:nvPr/>
        </p:nvSpPr>
        <p:spPr>
          <a:xfrm>
            <a:off x="6755258" y="1273996"/>
            <a:ext cx="5121668" cy="5106256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Text 23">
            <a:extLst>
              <a:ext uri="{FF2B5EF4-FFF2-40B4-BE49-F238E27FC236}">
                <a16:creationId xmlns:a16="http://schemas.microsoft.com/office/drawing/2014/main" id="{5846CBDE-D82A-F6F8-3483-FF1CC9CC0934}"/>
              </a:ext>
            </a:extLst>
          </p:cNvPr>
          <p:cNvSpPr/>
          <p:nvPr/>
        </p:nvSpPr>
        <p:spPr>
          <a:xfrm>
            <a:off x="5411605" y="3208825"/>
            <a:ext cx="1289304" cy="515557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Autofit/>
          </a:bodyPr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1182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Presión</a:t>
            </a:r>
            <a:endParaRPr lang="en-US" sz="2400" dirty="0"/>
          </a:p>
        </p:txBody>
      </p:sp>
      <p:sp>
        <p:nvSpPr>
          <p:cNvPr id="22" name="Text 24">
            <a:extLst>
              <a:ext uri="{FF2B5EF4-FFF2-40B4-BE49-F238E27FC236}">
                <a16:creationId xmlns:a16="http://schemas.microsoft.com/office/drawing/2014/main" id="{F73A9EC5-BD5F-E286-532B-C2E2A7DEE0EB}"/>
              </a:ext>
            </a:extLst>
          </p:cNvPr>
          <p:cNvSpPr/>
          <p:nvPr/>
        </p:nvSpPr>
        <p:spPr>
          <a:xfrm>
            <a:off x="5283589" y="3905516"/>
            <a:ext cx="1371600" cy="4114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Autofit/>
          </a:bodyPr>
          <a:lstStyle/>
          <a:p>
            <a:pPr marL="0" indent="0" algn="ctr">
              <a:buNone/>
            </a:pPr>
            <a:r>
              <a:rPr lang="en-US" sz="1600" dirty="0">
                <a:latin typeface="Aptos" pitchFamily="34" charset="0"/>
                <a:ea typeface="Aptos" pitchFamily="34" charset="-122"/>
                <a:cs typeface="Aptos" pitchFamily="34" charset="-120"/>
              </a:rPr>
              <a:t>Fe–O se acorta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dirty="0" err="1">
                <a:latin typeface="Aptos" pitchFamily="34" charset="0"/>
                <a:ea typeface="Aptos" pitchFamily="34" charset="-122"/>
                <a:cs typeface="Aptos" pitchFamily="34" charset="-120"/>
              </a:rPr>
              <a:t>Δ</a:t>
            </a:r>
            <a:r>
              <a:rPr lang="en-US" sz="1600" baseline="-25000" dirty="0" err="1">
                <a:latin typeface="Aptos" pitchFamily="34" charset="0"/>
                <a:ea typeface="Aptos" pitchFamily="34" charset="-122"/>
                <a:cs typeface="Aptos" pitchFamily="34" charset="-120"/>
              </a:rPr>
              <a:t>oct</a:t>
            </a:r>
            <a:r>
              <a:rPr lang="en-US" sz="1600" dirty="0">
                <a:latin typeface="Aptos" pitchFamily="34" charset="0"/>
                <a:ea typeface="Aptos" pitchFamily="34" charset="-122"/>
                <a:cs typeface="Aptos" pitchFamily="34" charset="-120"/>
              </a:rPr>
              <a:t> crece</a:t>
            </a:r>
            <a:endParaRPr lang="en-US" sz="1600" dirty="0"/>
          </a:p>
        </p:txBody>
      </p:sp>
      <p:sp>
        <p:nvSpPr>
          <p:cNvPr id="23" name="Shape 25">
            <a:extLst>
              <a:ext uri="{FF2B5EF4-FFF2-40B4-BE49-F238E27FC236}">
                <a16:creationId xmlns:a16="http://schemas.microsoft.com/office/drawing/2014/main" id="{1617FA94-EC00-EC29-B3FA-244C478ABA4E}"/>
              </a:ext>
            </a:extLst>
          </p:cNvPr>
          <p:cNvSpPr/>
          <p:nvPr/>
        </p:nvSpPr>
        <p:spPr>
          <a:xfrm>
            <a:off x="6998089" y="1469719"/>
            <a:ext cx="4546800" cy="3517200"/>
          </a:xfrm>
          <a:prstGeom prst="roundRect">
            <a:avLst>
              <a:gd name="adj" fmla="val 5455"/>
            </a:avLst>
          </a:prstGeom>
          <a:solidFill>
            <a:srgbClr val="17243A"/>
          </a:solidFill>
          <a:ln w="15240">
            <a:solidFill>
              <a:srgbClr val="38516E">
                <a:alpha val="85000"/>
              </a:srgbClr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4" name="Text 26">
            <a:extLst>
              <a:ext uri="{FF2B5EF4-FFF2-40B4-BE49-F238E27FC236}">
                <a16:creationId xmlns:a16="http://schemas.microsoft.com/office/drawing/2014/main" id="{C2E65BFD-9CB5-514F-7939-C42957697BBF}"/>
              </a:ext>
            </a:extLst>
          </p:cNvPr>
          <p:cNvSpPr/>
          <p:nvPr/>
        </p:nvSpPr>
        <p:spPr>
          <a:xfrm>
            <a:off x="7240990" y="1628507"/>
            <a:ext cx="4163325" cy="494084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Autofit/>
          </a:bodyPr>
          <a:lstStyle/>
          <a:p>
            <a:pPr marL="0" indent="0" algn="l">
              <a:buNone/>
            </a:pPr>
            <a:r>
              <a:rPr lang="en-US" sz="3200" b="1" dirty="0" err="1">
                <a:solidFill>
                  <a:srgbClr val="60A5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Espín</a:t>
            </a:r>
            <a:r>
              <a:rPr lang="en-US" sz="3200" b="1" dirty="0">
                <a:solidFill>
                  <a:srgbClr val="60A5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3200" b="1" dirty="0" err="1">
                <a:solidFill>
                  <a:srgbClr val="60A5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Intermedio</a:t>
            </a:r>
            <a:r>
              <a:rPr lang="en-US" sz="3200" b="1" dirty="0">
                <a:solidFill>
                  <a:srgbClr val="60A5F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(IS)</a:t>
            </a:r>
            <a:endParaRPr lang="en-US" sz="3200" dirty="0"/>
          </a:p>
        </p:txBody>
      </p:sp>
      <p:sp>
        <p:nvSpPr>
          <p:cNvPr id="26" name="Text 28">
            <a:extLst>
              <a:ext uri="{FF2B5EF4-FFF2-40B4-BE49-F238E27FC236}">
                <a16:creationId xmlns:a16="http://schemas.microsoft.com/office/drawing/2014/main" id="{0C2FA208-557E-EE3F-90CF-C3A7E73E56F1}"/>
              </a:ext>
            </a:extLst>
          </p:cNvPr>
          <p:cNvSpPr/>
          <p:nvPr/>
        </p:nvSpPr>
        <p:spPr>
          <a:xfrm>
            <a:off x="8098811" y="2951251"/>
            <a:ext cx="365760" cy="182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400" dirty="0" err="1">
                <a:solidFill>
                  <a:srgbClr val="B7C2D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</a:t>
            </a:r>
            <a:r>
              <a:rPr lang="en-US" sz="1400" baseline="-25000" dirty="0" err="1">
                <a:solidFill>
                  <a:srgbClr val="B7C2D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</a:t>
            </a:r>
            <a:endParaRPr lang="en-US" sz="1400" baseline="-25000" dirty="0"/>
          </a:p>
        </p:txBody>
      </p:sp>
      <p:sp>
        <p:nvSpPr>
          <p:cNvPr id="27" name="Shape 29">
            <a:extLst>
              <a:ext uri="{FF2B5EF4-FFF2-40B4-BE49-F238E27FC236}">
                <a16:creationId xmlns:a16="http://schemas.microsoft.com/office/drawing/2014/main" id="{EB697806-EC2E-6E4F-0ABC-70876F8B5171}"/>
              </a:ext>
            </a:extLst>
          </p:cNvPr>
          <p:cNvSpPr/>
          <p:nvPr/>
        </p:nvSpPr>
        <p:spPr>
          <a:xfrm>
            <a:off x="8583443" y="3051835"/>
            <a:ext cx="658368" cy="0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8" name="Shape 30">
            <a:extLst>
              <a:ext uri="{FF2B5EF4-FFF2-40B4-BE49-F238E27FC236}">
                <a16:creationId xmlns:a16="http://schemas.microsoft.com/office/drawing/2014/main" id="{B0E4F298-7F09-CA27-46DB-3B8F8F13A75A}"/>
              </a:ext>
            </a:extLst>
          </p:cNvPr>
          <p:cNvSpPr/>
          <p:nvPr/>
        </p:nvSpPr>
        <p:spPr>
          <a:xfrm>
            <a:off x="9388115" y="2897722"/>
            <a:ext cx="658368" cy="0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29" name="Text 31">
            <a:extLst>
              <a:ext uri="{FF2B5EF4-FFF2-40B4-BE49-F238E27FC236}">
                <a16:creationId xmlns:a16="http://schemas.microsoft.com/office/drawing/2014/main" id="{42C915F0-7FDA-F9D4-053F-998E99F250B9}"/>
              </a:ext>
            </a:extLst>
          </p:cNvPr>
          <p:cNvSpPr/>
          <p:nvPr/>
        </p:nvSpPr>
        <p:spPr>
          <a:xfrm>
            <a:off x="8610875" y="2786659"/>
            <a:ext cx="566928" cy="274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 fontScale="92500" lnSpcReduction="20000"/>
          </a:bodyPr>
          <a:lstStyle/>
          <a:p>
            <a:pPr marL="0" indent="0" algn="ctr">
              <a:buNone/>
            </a:pPr>
            <a:endParaRPr lang="en-US" sz="2200" dirty="0"/>
          </a:p>
        </p:txBody>
      </p:sp>
      <p:sp>
        <p:nvSpPr>
          <p:cNvPr id="30" name="Text 32">
            <a:extLst>
              <a:ext uri="{FF2B5EF4-FFF2-40B4-BE49-F238E27FC236}">
                <a16:creationId xmlns:a16="http://schemas.microsoft.com/office/drawing/2014/main" id="{8F61C0A1-8D18-E0DB-424B-AC06B7D4468C}"/>
              </a:ext>
            </a:extLst>
          </p:cNvPr>
          <p:cNvSpPr/>
          <p:nvPr/>
        </p:nvSpPr>
        <p:spPr>
          <a:xfrm>
            <a:off x="9470411" y="2786659"/>
            <a:ext cx="566928" cy="27432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 fontScale="92500" lnSpcReduction="20000"/>
          </a:bodyPr>
          <a:lstStyle/>
          <a:p>
            <a:pPr marL="0" indent="0" algn="ctr">
              <a:buNone/>
            </a:pPr>
            <a:endParaRPr lang="en-US" sz="2200" dirty="0"/>
          </a:p>
        </p:txBody>
      </p:sp>
      <p:sp>
        <p:nvSpPr>
          <p:cNvPr id="31" name="Text 33">
            <a:extLst>
              <a:ext uri="{FF2B5EF4-FFF2-40B4-BE49-F238E27FC236}">
                <a16:creationId xmlns:a16="http://schemas.microsoft.com/office/drawing/2014/main" id="{D53D2DF7-07FF-18E0-FB48-DCF2F661AE2A}"/>
              </a:ext>
            </a:extLst>
          </p:cNvPr>
          <p:cNvSpPr/>
          <p:nvPr/>
        </p:nvSpPr>
        <p:spPr>
          <a:xfrm>
            <a:off x="8071379" y="3609619"/>
            <a:ext cx="411480" cy="18288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 fontScale="92500" lnSpcReduction="10000"/>
          </a:bodyPr>
          <a:lstStyle/>
          <a:p>
            <a:pPr marL="0" indent="0" algn="r">
              <a:buNone/>
            </a:pPr>
            <a:r>
              <a:rPr lang="en-US" sz="1400" dirty="0">
                <a:solidFill>
                  <a:srgbClr val="B7C2D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</a:t>
            </a:r>
            <a:r>
              <a:rPr lang="en-US" sz="1400" baseline="-25000" dirty="0">
                <a:solidFill>
                  <a:srgbClr val="B7C2D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₂g</a:t>
            </a:r>
            <a:endParaRPr lang="en-US" sz="1400" baseline="-25000" dirty="0"/>
          </a:p>
        </p:txBody>
      </p:sp>
      <p:sp>
        <p:nvSpPr>
          <p:cNvPr id="32" name="Shape 34">
            <a:extLst>
              <a:ext uri="{FF2B5EF4-FFF2-40B4-BE49-F238E27FC236}">
                <a16:creationId xmlns:a16="http://schemas.microsoft.com/office/drawing/2014/main" id="{E287D055-420C-A577-0DFC-B1B00CA4D99D}"/>
              </a:ext>
            </a:extLst>
          </p:cNvPr>
          <p:cNvSpPr/>
          <p:nvPr/>
        </p:nvSpPr>
        <p:spPr>
          <a:xfrm>
            <a:off x="8583443" y="3728491"/>
            <a:ext cx="475488" cy="0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3" name="Shape 35">
            <a:extLst>
              <a:ext uri="{FF2B5EF4-FFF2-40B4-BE49-F238E27FC236}">
                <a16:creationId xmlns:a16="http://schemas.microsoft.com/office/drawing/2014/main" id="{8CA5528A-2B45-1286-08D5-CFF4D49D9626}"/>
              </a:ext>
            </a:extLst>
          </p:cNvPr>
          <p:cNvSpPr/>
          <p:nvPr/>
        </p:nvSpPr>
        <p:spPr>
          <a:xfrm>
            <a:off x="9241811" y="3728491"/>
            <a:ext cx="475488" cy="0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4" name="Shape 36">
            <a:extLst>
              <a:ext uri="{FF2B5EF4-FFF2-40B4-BE49-F238E27FC236}">
                <a16:creationId xmlns:a16="http://schemas.microsoft.com/office/drawing/2014/main" id="{B4645052-27AA-B304-62F4-8A4F37788C20}"/>
              </a:ext>
            </a:extLst>
          </p:cNvPr>
          <p:cNvSpPr/>
          <p:nvPr/>
        </p:nvSpPr>
        <p:spPr>
          <a:xfrm>
            <a:off x="9900179" y="3728491"/>
            <a:ext cx="475488" cy="0"/>
          </a:xfrm>
          <a:prstGeom prst="line">
            <a:avLst/>
          </a:prstGeom>
          <a:noFill/>
          <a:ln w="1905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8" name="Text 40">
            <a:extLst>
              <a:ext uri="{FF2B5EF4-FFF2-40B4-BE49-F238E27FC236}">
                <a16:creationId xmlns:a16="http://schemas.microsoft.com/office/drawing/2014/main" id="{1D53FAE8-2450-27F6-2C29-A7D2DE08AF72}"/>
              </a:ext>
            </a:extLst>
          </p:cNvPr>
          <p:cNvSpPr/>
          <p:nvPr/>
        </p:nvSpPr>
        <p:spPr>
          <a:xfrm>
            <a:off x="7428627" y="4290229"/>
            <a:ext cx="3939728" cy="653537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 = 3/2 </a:t>
            </a:r>
            <a:r>
              <a:rPr lang="en-US" sz="2000" b="1" dirty="0" err="1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momento</a:t>
            </a: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2000" b="1" dirty="0" err="1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magnético</a:t>
            </a:r>
            <a:r>
              <a:rPr lang="en-US" sz="20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bajo volumen menor</a:t>
            </a:r>
            <a:endParaRPr lang="en-US" sz="2000" dirty="0"/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0DBA1E34-49C6-ED75-151D-E240A2C3F1F8}"/>
              </a:ext>
            </a:extLst>
          </p:cNvPr>
          <p:cNvSpPr/>
          <p:nvPr/>
        </p:nvSpPr>
        <p:spPr>
          <a:xfrm>
            <a:off x="4617103" y="64886"/>
            <a:ext cx="295779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Intereses</a:t>
            </a:r>
          </a:p>
        </p:txBody>
      </p:sp>
      <p:sp>
        <p:nvSpPr>
          <p:cNvPr id="41" name="Text 8">
            <a:extLst>
              <a:ext uri="{FF2B5EF4-FFF2-40B4-BE49-F238E27FC236}">
                <a16:creationId xmlns:a16="http://schemas.microsoft.com/office/drawing/2014/main" id="{8E98C234-3E06-90C9-087D-1E379EBD691C}"/>
              </a:ext>
            </a:extLst>
          </p:cNvPr>
          <p:cNvSpPr/>
          <p:nvPr/>
        </p:nvSpPr>
        <p:spPr>
          <a:xfrm>
            <a:off x="7280404" y="2255024"/>
            <a:ext cx="2743200" cy="22860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Autofit/>
          </a:bodyPr>
          <a:lstStyle/>
          <a:p>
            <a:pPr marL="0" indent="0" algn="l">
              <a:buNone/>
            </a:pPr>
            <a:r>
              <a:rPr lang="en-US" sz="2000" b="1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Fe</a:t>
            </a:r>
            <a:r>
              <a:rPr lang="en-US" sz="2000" b="1" baseline="30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3+</a:t>
            </a:r>
            <a:r>
              <a:rPr lang="en-US" sz="2000" dirty="0">
                <a:solidFill>
                  <a:srgbClr val="B7C2D6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2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(d</a:t>
            </a:r>
            <a:r>
              <a:rPr lang="en-US" sz="2000" baseline="30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r>
              <a:rPr lang="en-US" sz="2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): t</a:t>
            </a:r>
            <a:r>
              <a:rPr lang="en-US" sz="2000" baseline="-25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2g</a:t>
            </a:r>
            <a:r>
              <a:rPr lang="en-US" sz="2000" baseline="30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r>
              <a:rPr lang="en-US" sz="2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e</a:t>
            </a:r>
            <a:r>
              <a:rPr lang="en-US" sz="2000" baseline="-25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</a:t>
            </a:r>
            <a:r>
              <a:rPr lang="en-US" sz="2000" baseline="30000" dirty="0">
                <a:solidFill>
                  <a:schemeClr val="bg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2000" baseline="30000" dirty="0">
              <a:solidFill>
                <a:schemeClr val="bg1"/>
              </a:solidFill>
            </a:endParaRPr>
          </a:p>
        </p:txBody>
      </p:sp>
      <p:sp>
        <p:nvSpPr>
          <p:cNvPr id="42" name="Text 18">
            <a:extLst>
              <a:ext uri="{FF2B5EF4-FFF2-40B4-BE49-F238E27FC236}">
                <a16:creationId xmlns:a16="http://schemas.microsoft.com/office/drawing/2014/main" id="{AF668023-D36F-CAF2-EF8D-E4DE74EED9D1}"/>
              </a:ext>
            </a:extLst>
          </p:cNvPr>
          <p:cNvSpPr/>
          <p:nvPr/>
        </p:nvSpPr>
        <p:spPr>
          <a:xfrm>
            <a:off x="8510291" y="3326155"/>
            <a:ext cx="548640" cy="5075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↑↓</a:t>
            </a:r>
            <a:endParaRPr lang="en-US" sz="2200" dirty="0"/>
          </a:p>
        </p:txBody>
      </p:sp>
      <p:sp>
        <p:nvSpPr>
          <p:cNvPr id="2" name="Text 19">
            <a:extLst>
              <a:ext uri="{FF2B5EF4-FFF2-40B4-BE49-F238E27FC236}">
                <a16:creationId xmlns:a16="http://schemas.microsoft.com/office/drawing/2014/main" id="{4EAB48D4-5033-A73A-BC58-AB5735972522}"/>
              </a:ext>
            </a:extLst>
          </p:cNvPr>
          <p:cNvSpPr/>
          <p:nvPr/>
        </p:nvSpPr>
        <p:spPr>
          <a:xfrm>
            <a:off x="1827191" y="3376023"/>
            <a:ext cx="548640" cy="5075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↑</a:t>
            </a:r>
            <a:endParaRPr lang="en-US" sz="2200" dirty="0"/>
          </a:p>
        </p:txBody>
      </p:sp>
      <p:sp>
        <p:nvSpPr>
          <p:cNvPr id="3" name="Text 20">
            <a:extLst>
              <a:ext uri="{FF2B5EF4-FFF2-40B4-BE49-F238E27FC236}">
                <a16:creationId xmlns:a16="http://schemas.microsoft.com/office/drawing/2014/main" id="{2C364017-EE37-A363-F9DA-36C6FF0E8EA1}"/>
              </a:ext>
            </a:extLst>
          </p:cNvPr>
          <p:cNvSpPr/>
          <p:nvPr/>
        </p:nvSpPr>
        <p:spPr>
          <a:xfrm>
            <a:off x="9863603" y="3318608"/>
            <a:ext cx="548640" cy="5075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↑</a:t>
            </a:r>
            <a:endParaRPr lang="en-US" sz="2200" dirty="0"/>
          </a:p>
        </p:txBody>
      </p:sp>
      <p:sp>
        <p:nvSpPr>
          <p:cNvPr id="16" name="Text 13">
            <a:extLst>
              <a:ext uri="{FF2B5EF4-FFF2-40B4-BE49-F238E27FC236}">
                <a16:creationId xmlns:a16="http://schemas.microsoft.com/office/drawing/2014/main" id="{5D644BA2-045B-888E-79A2-16BFD2F490B8}"/>
              </a:ext>
            </a:extLst>
          </p:cNvPr>
          <p:cNvSpPr/>
          <p:nvPr/>
        </p:nvSpPr>
        <p:spPr>
          <a:xfrm>
            <a:off x="8606862" y="2644881"/>
            <a:ext cx="566928" cy="5075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↑</a:t>
            </a:r>
            <a:endParaRPr lang="en-US" sz="2200" dirty="0"/>
          </a:p>
        </p:txBody>
      </p:sp>
      <p:sp>
        <p:nvSpPr>
          <p:cNvPr id="25" name="Text 13">
            <a:extLst>
              <a:ext uri="{FF2B5EF4-FFF2-40B4-BE49-F238E27FC236}">
                <a16:creationId xmlns:a16="http://schemas.microsoft.com/office/drawing/2014/main" id="{C8FEC8B6-61ED-E8DB-B181-3D054D715BF0}"/>
              </a:ext>
            </a:extLst>
          </p:cNvPr>
          <p:cNvSpPr/>
          <p:nvPr/>
        </p:nvSpPr>
        <p:spPr>
          <a:xfrm>
            <a:off x="9223523" y="3328828"/>
            <a:ext cx="566928" cy="507540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rmAutofit/>
          </a:bodyPr>
          <a:lstStyle/>
          <a:p>
            <a:pPr marL="0" indent="0" algn="ctr">
              <a:buNone/>
            </a:pPr>
            <a:r>
              <a:rPr lang="en-US" sz="22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↑</a:t>
            </a:r>
            <a:endParaRPr lang="en-US" sz="2200" dirty="0"/>
          </a:p>
        </p:txBody>
      </p:sp>
      <p:sp>
        <p:nvSpPr>
          <p:cNvPr id="36" name="Text 40">
            <a:extLst>
              <a:ext uri="{FF2B5EF4-FFF2-40B4-BE49-F238E27FC236}">
                <a16:creationId xmlns:a16="http://schemas.microsoft.com/office/drawing/2014/main" id="{53066D53-77F7-67CA-9C5A-E748C4F6216F}"/>
              </a:ext>
            </a:extLst>
          </p:cNvPr>
          <p:cNvSpPr/>
          <p:nvPr/>
        </p:nvSpPr>
        <p:spPr>
          <a:xfrm>
            <a:off x="7352788" y="5398065"/>
            <a:ext cx="3939728" cy="653537"/>
          </a:xfrm>
          <a:prstGeom prst="rect">
            <a:avLst/>
          </a:prstGeom>
          <a:noFill/>
          <a:ln/>
        </p:spPr>
        <p:txBody>
          <a:bodyPr wrap="square" lIns="508" tIns="508" rIns="508" bIns="508" rtlCol="0" anchor="ctr">
            <a:noAutofit/>
          </a:bodyPr>
          <a:lstStyle/>
          <a:p>
            <a:pPr marL="0" indent="0" algn="ctr">
              <a:buNone/>
            </a:pPr>
            <a:r>
              <a:rPr lang="en-US" sz="2800" b="1" dirty="0">
                <a:latin typeface="Aptos" pitchFamily="34" charset="0"/>
                <a:ea typeface="Aptos" pitchFamily="34" charset="-122"/>
                <a:cs typeface="Aptos" pitchFamily="34" charset="-120"/>
              </a:rPr>
              <a:t>Solo se da </a:t>
            </a:r>
            <a:r>
              <a:rPr lang="en-US" sz="2800" b="1" dirty="0" err="1">
                <a:latin typeface="Aptos" pitchFamily="34" charset="0"/>
                <a:ea typeface="Aptos" pitchFamily="34" charset="-122"/>
                <a:cs typeface="Aptos" pitchFamily="34" charset="-120"/>
              </a:rPr>
              <a:t>en</a:t>
            </a:r>
            <a:r>
              <a:rPr lang="en-US" sz="2800" b="1" dirty="0"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2800" b="1" dirty="0" err="1">
                <a:latin typeface="Aptos" pitchFamily="34" charset="0"/>
                <a:ea typeface="Aptos" pitchFamily="34" charset="-122"/>
                <a:cs typeface="Aptos" pitchFamily="34" charset="-120"/>
              </a:rPr>
              <a:t>sistemas</a:t>
            </a:r>
            <a:r>
              <a:rPr lang="en-US" sz="2800" b="1" dirty="0"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2800" b="1" dirty="0" err="1">
                <a:latin typeface="Aptos" pitchFamily="34" charset="0"/>
                <a:ea typeface="Aptos" pitchFamily="34" charset="-122"/>
                <a:cs typeface="Aptos" pitchFamily="34" charset="-120"/>
              </a:rPr>
              <a:t>muy</a:t>
            </a:r>
            <a:r>
              <a:rPr lang="en-US" sz="2800" b="1" dirty="0"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2800" b="1" dirty="0" err="1">
                <a:latin typeface="Aptos" pitchFamily="34" charset="0"/>
                <a:ea typeface="Aptos" pitchFamily="34" charset="-122"/>
                <a:cs typeface="Aptos" pitchFamily="34" charset="-120"/>
              </a:rPr>
              <a:t>distorsionados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83227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4212127B-F0F2-8D88-BB1D-B828373890C1}"/>
              </a:ext>
            </a:extLst>
          </p:cNvPr>
          <p:cNvSpPr/>
          <p:nvPr/>
        </p:nvSpPr>
        <p:spPr>
          <a:xfrm>
            <a:off x="2541885" y="64886"/>
            <a:ext cx="71082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Actividad Investigadora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C950F577-15C6-03D6-08F2-70BE8C40FB9E}"/>
              </a:ext>
            </a:extLst>
          </p:cNvPr>
          <p:cNvSpPr txBox="1"/>
          <p:nvPr/>
        </p:nvSpPr>
        <p:spPr>
          <a:xfrm>
            <a:off x="330486" y="888720"/>
            <a:ext cx="115310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/>
              <a:t>Ámbito</a:t>
            </a:r>
            <a:r>
              <a:rPr lang="en-GB" sz="4000" b="1" dirty="0"/>
              <a:t> Nacional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23FE0C4D-C45F-90B9-DE05-556270D29885}"/>
              </a:ext>
            </a:extLst>
          </p:cNvPr>
          <p:cNvSpPr txBox="1"/>
          <p:nvPr/>
        </p:nvSpPr>
        <p:spPr>
          <a:xfrm>
            <a:off x="6204737" y="1699942"/>
            <a:ext cx="586140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200" dirty="0"/>
              <a:t>Proyecto Nacional Coordinado</a:t>
            </a:r>
          </a:p>
          <a:p>
            <a:pPr algn="ctr"/>
            <a:r>
              <a:rPr lang="es-ES" sz="2000" dirty="0"/>
              <a:t>PID2021-125927NB-C21</a:t>
            </a:r>
          </a:p>
          <a:p>
            <a:pPr algn="ctr"/>
            <a:r>
              <a:rPr lang="es-ES" sz="2000" dirty="0"/>
              <a:t>PID2021-125927NA-C22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FC7BA25A-2AD7-A0C0-CA47-814C0D8B55B2}"/>
              </a:ext>
            </a:extLst>
          </p:cNvPr>
          <p:cNvSpPr txBox="1"/>
          <p:nvPr/>
        </p:nvSpPr>
        <p:spPr>
          <a:xfrm>
            <a:off x="56507" y="3241920"/>
            <a:ext cx="6000108" cy="173664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Estudio de dobles perovskitas de hierro bajo condiciones extremas </a:t>
            </a:r>
          </a:p>
          <a:p>
            <a:pPr algn="ctr"/>
            <a:r>
              <a:rPr lang="es-ES" sz="2400" dirty="0"/>
              <a:t>IP: Juan Ángel Sans</a:t>
            </a:r>
          </a:p>
          <a:p>
            <a:pPr algn="ctr"/>
            <a:r>
              <a:rPr lang="es-ES" sz="2400" dirty="0"/>
              <a:t>Co-IP: Catalin Popescu</a:t>
            </a: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EDA72B98-39AE-4FF8-0F0C-75B7CC21AD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062" y="1752085"/>
            <a:ext cx="4772025" cy="1085850"/>
          </a:xfrm>
          <a:prstGeom prst="rect">
            <a:avLst/>
          </a:prstGeom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1E8BFD9C-91AB-6CC8-353E-D7DCBC4A91F9}"/>
              </a:ext>
            </a:extLst>
          </p:cNvPr>
          <p:cNvSpPr txBox="1"/>
          <p:nvPr/>
        </p:nvSpPr>
        <p:spPr>
          <a:xfrm>
            <a:off x="6135387" y="3074427"/>
            <a:ext cx="6000106" cy="214526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s-ES" sz="2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Modificaciones electrónicas y magnéticas en dobles perovskitas de hierro bajo extremas condiciones </a:t>
            </a:r>
          </a:p>
          <a:p>
            <a:pPr algn="ctr"/>
            <a:r>
              <a:rPr lang="es-ES" sz="2400" dirty="0"/>
              <a:t>IP: Virginia </a:t>
            </a:r>
            <a:r>
              <a:rPr lang="es-ES" sz="2400" dirty="0" err="1"/>
              <a:t>Monteseguro</a:t>
            </a:r>
            <a:endParaRPr lang="es-ES" sz="2400" dirty="0"/>
          </a:p>
          <a:p>
            <a:pPr algn="ctr"/>
            <a:r>
              <a:rPr lang="es-ES" sz="2400" dirty="0"/>
              <a:t>Co-IP: Javier Ruiz</a:t>
            </a: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228467D2-62D8-2EB4-6EE2-5E9599C9BA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8514" y="5382551"/>
            <a:ext cx="2673745" cy="1350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169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E548DA-87DD-2DA1-3F89-0619CEF1AD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223E617D-E678-F55D-BADE-93126A4A53D3}"/>
              </a:ext>
            </a:extLst>
          </p:cNvPr>
          <p:cNvSpPr/>
          <p:nvPr/>
        </p:nvSpPr>
        <p:spPr>
          <a:xfrm>
            <a:off x="569547" y="1145569"/>
            <a:ext cx="5054885" cy="350348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8159FCAA-1601-9812-74E0-380353EDB40B}"/>
              </a:ext>
            </a:extLst>
          </p:cNvPr>
          <p:cNvSpPr/>
          <p:nvPr/>
        </p:nvSpPr>
        <p:spPr>
          <a:xfrm>
            <a:off x="2541885" y="64886"/>
            <a:ext cx="71082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Actividad Investigadora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2F4D69D9-CE5C-44CA-4ED2-65CCB814DC86}"/>
              </a:ext>
            </a:extLst>
          </p:cNvPr>
          <p:cNvSpPr/>
          <p:nvPr/>
        </p:nvSpPr>
        <p:spPr>
          <a:xfrm>
            <a:off x="569547" y="2135127"/>
            <a:ext cx="5054885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200" b="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Juan Ángel Sans</a:t>
            </a:r>
          </a:p>
          <a:p>
            <a:pPr algn="ctr"/>
            <a:r>
              <a:rPr lang="es-ES" sz="32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Samuel Gallego</a:t>
            </a:r>
          </a:p>
          <a:p>
            <a:pPr algn="ctr"/>
            <a:r>
              <a:rPr lang="es-ES" sz="32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Vanesa Cuenca</a:t>
            </a:r>
          </a:p>
          <a:p>
            <a:pPr algn="ctr"/>
            <a:r>
              <a:rPr lang="es-ES" sz="3200" b="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Tania García</a:t>
            </a:r>
          </a:p>
          <a:p>
            <a:pPr algn="ctr"/>
            <a:r>
              <a:rPr lang="es-ES" sz="32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Nieves Sánchez</a:t>
            </a:r>
            <a:endParaRPr lang="es-ES" sz="3200" b="0" cap="none" spc="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A9733AA8-8199-6824-8291-6F3399F5C2A6}"/>
              </a:ext>
            </a:extLst>
          </p:cNvPr>
          <p:cNvSpPr/>
          <p:nvPr/>
        </p:nvSpPr>
        <p:spPr>
          <a:xfrm>
            <a:off x="2370027" y="1145569"/>
            <a:ext cx="14539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UPV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810F532B-91BE-AD1A-CCC8-A2A67E45E043}"/>
              </a:ext>
            </a:extLst>
          </p:cNvPr>
          <p:cNvSpPr/>
          <p:nvPr/>
        </p:nvSpPr>
        <p:spPr>
          <a:xfrm>
            <a:off x="569547" y="4763974"/>
            <a:ext cx="5054885" cy="1830511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A0747739-03FF-0447-53E0-0F222121FA84}"/>
              </a:ext>
            </a:extLst>
          </p:cNvPr>
          <p:cNvSpPr/>
          <p:nvPr/>
        </p:nvSpPr>
        <p:spPr>
          <a:xfrm>
            <a:off x="569547" y="5753532"/>
            <a:ext cx="505488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200" b="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Catalin Popescu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96F251F9-8C10-7C15-0EC7-9E23F6DAFD87}"/>
              </a:ext>
            </a:extLst>
          </p:cNvPr>
          <p:cNvSpPr/>
          <p:nvPr/>
        </p:nvSpPr>
        <p:spPr>
          <a:xfrm>
            <a:off x="2146922" y="4763974"/>
            <a:ext cx="190013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ALBA </a:t>
            </a:r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C2AA3FC8-4144-3BC8-D831-40296F1734CA}"/>
              </a:ext>
            </a:extLst>
          </p:cNvPr>
          <p:cNvSpPr/>
          <p:nvPr/>
        </p:nvSpPr>
        <p:spPr>
          <a:xfrm>
            <a:off x="6567572" y="1181530"/>
            <a:ext cx="5054885" cy="322608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A0F38073-1763-D98C-C9D5-FD34E8D3BD71}"/>
              </a:ext>
            </a:extLst>
          </p:cNvPr>
          <p:cNvSpPr/>
          <p:nvPr/>
        </p:nvSpPr>
        <p:spPr>
          <a:xfrm>
            <a:off x="6567570" y="2135127"/>
            <a:ext cx="5054885" cy="20621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2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Virginia </a:t>
            </a:r>
            <a:r>
              <a:rPr lang="es-ES" sz="3200" dirty="0" err="1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Monteseguro</a:t>
            </a:r>
            <a:endParaRPr lang="es-ES" sz="32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es-ES" sz="3200" b="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Javier Ruiz</a:t>
            </a:r>
            <a:endParaRPr lang="es-ES" sz="3200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r>
              <a:rPr lang="es-ES" sz="3200" b="0" cap="none" spc="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Fernan</a:t>
            </a:r>
            <a:r>
              <a:rPr lang="es-ES" sz="32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do Rodríguez</a:t>
            </a:r>
          </a:p>
          <a:p>
            <a:pPr algn="ctr"/>
            <a:r>
              <a:rPr lang="es-ES" sz="32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Camino Martín</a:t>
            </a: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B72CA989-7BA6-87D8-E80A-1ADFBF133B06}"/>
              </a:ext>
            </a:extLst>
          </p:cNvPr>
          <p:cNvSpPr/>
          <p:nvPr/>
        </p:nvSpPr>
        <p:spPr>
          <a:xfrm>
            <a:off x="7746344" y="1181529"/>
            <a:ext cx="269734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UNICAN</a:t>
            </a:r>
            <a:endParaRPr lang="es-E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55D6AB3F-CE0B-32CE-7062-34721B3B8783}"/>
              </a:ext>
            </a:extLst>
          </p:cNvPr>
          <p:cNvSpPr/>
          <p:nvPr/>
        </p:nvSpPr>
        <p:spPr>
          <a:xfrm>
            <a:off x="6567570" y="4530903"/>
            <a:ext cx="5054885" cy="2099543"/>
          </a:xfrm>
          <a:prstGeom prst="roundRect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9784FBBC-86C8-EE99-BCEF-0CC309FD27E0}"/>
              </a:ext>
            </a:extLst>
          </p:cNvPr>
          <p:cNvSpPr/>
          <p:nvPr/>
        </p:nvSpPr>
        <p:spPr>
          <a:xfrm>
            <a:off x="6567570" y="5564793"/>
            <a:ext cx="505488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200" dirty="0">
                <a:ln w="0"/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Paula Kayser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002D6C35-4E60-0CD8-7FB7-FAB29D5B100A}"/>
              </a:ext>
            </a:extLst>
          </p:cNvPr>
          <p:cNvSpPr/>
          <p:nvPr/>
        </p:nvSpPr>
        <p:spPr>
          <a:xfrm>
            <a:off x="8126638" y="4580375"/>
            <a:ext cx="19367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ICMM</a:t>
            </a:r>
            <a:endParaRPr lang="es-E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98967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50364037-6549-F03B-345E-F7376C7616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3636" y="1358930"/>
            <a:ext cx="4120313" cy="2669795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0B05EF0-A7FF-E05F-55DE-214A7CA7D3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3773" y="4417749"/>
            <a:ext cx="5406834" cy="141585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C4556C5-B2B9-9769-2131-2BEF0707F5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703" y="1392525"/>
            <a:ext cx="5223412" cy="260260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5F5A0B1-CC27-5D31-4014-75C9CA46C8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1393" y="4252619"/>
            <a:ext cx="5418576" cy="1580988"/>
          </a:xfrm>
          <a:prstGeom prst="rect">
            <a:avLst/>
          </a:prstGeom>
        </p:spPr>
      </p:pic>
      <p:sp>
        <p:nvSpPr>
          <p:cNvPr id="14" name="Rectángulo 13">
            <a:extLst>
              <a:ext uri="{FF2B5EF4-FFF2-40B4-BE49-F238E27FC236}">
                <a16:creationId xmlns:a16="http://schemas.microsoft.com/office/drawing/2014/main" id="{FD1109CE-1B1A-10B1-2AA6-8E9D09FB1EC1}"/>
              </a:ext>
            </a:extLst>
          </p:cNvPr>
          <p:cNvSpPr/>
          <p:nvPr/>
        </p:nvSpPr>
        <p:spPr>
          <a:xfrm>
            <a:off x="2541885" y="64886"/>
            <a:ext cx="71082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Actividad Investigadora</a:t>
            </a:r>
          </a:p>
        </p:txBody>
      </p:sp>
    </p:spTree>
    <p:extLst>
      <p:ext uri="{BB962C8B-B14F-4D97-AF65-F5344CB8AC3E}">
        <p14:creationId xmlns:p14="http://schemas.microsoft.com/office/powerpoint/2010/main" val="1892435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05E14E-7B1A-358A-8BE8-39897060A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FEFD4E42-C35F-AF3A-D45C-A55068E080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Flecha: curvada hacia abajo 5">
            <a:extLst>
              <a:ext uri="{FF2B5EF4-FFF2-40B4-BE49-F238E27FC236}">
                <a16:creationId xmlns:a16="http://schemas.microsoft.com/office/drawing/2014/main" id="{2F2C8F6D-F962-93B0-C1E7-24CC955814DB}"/>
              </a:ext>
            </a:extLst>
          </p:cNvPr>
          <p:cNvSpPr/>
          <p:nvPr/>
        </p:nvSpPr>
        <p:spPr>
          <a:xfrm rot="20748438">
            <a:off x="5671335" y="2707240"/>
            <a:ext cx="616449" cy="272265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" name="Flecha: curvada hacia abajo 6">
            <a:extLst>
              <a:ext uri="{FF2B5EF4-FFF2-40B4-BE49-F238E27FC236}">
                <a16:creationId xmlns:a16="http://schemas.microsoft.com/office/drawing/2014/main" id="{FE01D022-EF5E-6049-E46A-9FB8F6F27CC8}"/>
              </a:ext>
            </a:extLst>
          </p:cNvPr>
          <p:cNvSpPr/>
          <p:nvPr/>
        </p:nvSpPr>
        <p:spPr>
          <a:xfrm rot="17868289">
            <a:off x="5469374" y="2667797"/>
            <a:ext cx="535076" cy="208395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E58E89C-FE0D-9E7A-2116-44EBE67EE688}"/>
              </a:ext>
            </a:extLst>
          </p:cNvPr>
          <p:cNvSpPr txBox="1"/>
          <p:nvPr/>
        </p:nvSpPr>
        <p:spPr>
          <a:xfrm>
            <a:off x="351034" y="182183"/>
            <a:ext cx="115310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 err="1"/>
              <a:t>Ámbito</a:t>
            </a:r>
            <a:r>
              <a:rPr lang="en-GB" sz="4000" b="1" dirty="0"/>
              <a:t> Internacional</a:t>
            </a:r>
          </a:p>
        </p:txBody>
      </p:sp>
      <p:sp>
        <p:nvSpPr>
          <p:cNvPr id="9" name="Flecha: curvada hacia abajo 8">
            <a:extLst>
              <a:ext uri="{FF2B5EF4-FFF2-40B4-BE49-F238E27FC236}">
                <a16:creationId xmlns:a16="http://schemas.microsoft.com/office/drawing/2014/main" id="{4537179A-7572-8001-4856-C3F54456C8D7}"/>
              </a:ext>
            </a:extLst>
          </p:cNvPr>
          <p:cNvSpPr/>
          <p:nvPr/>
        </p:nvSpPr>
        <p:spPr>
          <a:xfrm rot="19315238">
            <a:off x="5547255" y="2585243"/>
            <a:ext cx="767054" cy="256427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1" name="Flecha: curvada hacia abajo 10">
            <a:extLst>
              <a:ext uri="{FF2B5EF4-FFF2-40B4-BE49-F238E27FC236}">
                <a16:creationId xmlns:a16="http://schemas.microsoft.com/office/drawing/2014/main" id="{9F2AC97E-B545-F1DE-E058-7838ECC7A470}"/>
              </a:ext>
            </a:extLst>
          </p:cNvPr>
          <p:cNvSpPr/>
          <p:nvPr/>
        </p:nvSpPr>
        <p:spPr>
          <a:xfrm rot="5560149" flipH="1">
            <a:off x="5588609" y="2559827"/>
            <a:ext cx="674173" cy="309550"/>
          </a:xfrm>
          <a:prstGeom prst="curvedDownArrow">
            <a:avLst>
              <a:gd name="adj1" fmla="val 25000"/>
              <a:gd name="adj2" fmla="val 59435"/>
              <a:gd name="adj3" fmla="val 25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" name="Flecha: curvada hacia abajo 11">
            <a:extLst>
              <a:ext uri="{FF2B5EF4-FFF2-40B4-BE49-F238E27FC236}">
                <a16:creationId xmlns:a16="http://schemas.microsoft.com/office/drawing/2014/main" id="{0FDFE430-5546-A41F-BDFB-825A16B8931E}"/>
              </a:ext>
            </a:extLst>
          </p:cNvPr>
          <p:cNvSpPr/>
          <p:nvPr/>
        </p:nvSpPr>
        <p:spPr>
          <a:xfrm rot="20919752" flipH="1">
            <a:off x="2048122" y="2596613"/>
            <a:ext cx="3735908" cy="750169"/>
          </a:xfrm>
          <a:prstGeom prst="curvedDownArrow">
            <a:avLst>
              <a:gd name="adj1" fmla="val 25000"/>
              <a:gd name="adj2" fmla="val 59435"/>
              <a:gd name="adj3" fmla="val 25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3" name="Flecha: curvada hacia abajo 12">
            <a:extLst>
              <a:ext uri="{FF2B5EF4-FFF2-40B4-BE49-F238E27FC236}">
                <a16:creationId xmlns:a16="http://schemas.microsoft.com/office/drawing/2014/main" id="{3C248A6F-317D-C1A7-1428-F788B0DB2435}"/>
              </a:ext>
            </a:extLst>
          </p:cNvPr>
          <p:cNvSpPr/>
          <p:nvPr/>
        </p:nvSpPr>
        <p:spPr>
          <a:xfrm flipH="1">
            <a:off x="2913406" y="2535377"/>
            <a:ext cx="2900394" cy="519427"/>
          </a:xfrm>
          <a:prstGeom prst="curvedDownArrow">
            <a:avLst>
              <a:gd name="adj1" fmla="val 25000"/>
              <a:gd name="adj2" fmla="val 59435"/>
              <a:gd name="adj3" fmla="val 25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4" name="Flecha: curvada hacia abajo 13">
            <a:extLst>
              <a:ext uri="{FF2B5EF4-FFF2-40B4-BE49-F238E27FC236}">
                <a16:creationId xmlns:a16="http://schemas.microsoft.com/office/drawing/2014/main" id="{3299F2D7-BC10-C88F-6B60-78E1AB38DA8D}"/>
              </a:ext>
            </a:extLst>
          </p:cNvPr>
          <p:cNvSpPr/>
          <p:nvPr/>
        </p:nvSpPr>
        <p:spPr>
          <a:xfrm rot="18775226" flipH="1">
            <a:off x="3124561" y="3328271"/>
            <a:ext cx="2900394" cy="788916"/>
          </a:xfrm>
          <a:prstGeom prst="curvedDownArrow">
            <a:avLst>
              <a:gd name="adj1" fmla="val 25000"/>
              <a:gd name="adj2" fmla="val 59435"/>
              <a:gd name="adj3" fmla="val 25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5" name="Flecha: curvada hacia abajo 14">
            <a:extLst>
              <a:ext uri="{FF2B5EF4-FFF2-40B4-BE49-F238E27FC236}">
                <a16:creationId xmlns:a16="http://schemas.microsoft.com/office/drawing/2014/main" id="{22DAD08F-1A1F-4BDB-59CF-853B004D4E27}"/>
              </a:ext>
            </a:extLst>
          </p:cNvPr>
          <p:cNvSpPr/>
          <p:nvPr/>
        </p:nvSpPr>
        <p:spPr>
          <a:xfrm>
            <a:off x="5736912" y="2492477"/>
            <a:ext cx="3723724" cy="605225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694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</TotalTime>
  <Words>394</Words>
  <Application>Microsoft Office PowerPoint</Application>
  <PresentationFormat>Panorámica</PresentationFormat>
  <Paragraphs>121</Paragraphs>
  <Slides>15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9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Juan Angel Sans</dc:creator>
  <cp:lastModifiedBy>Juan Angel Sans</cp:lastModifiedBy>
  <cp:revision>12</cp:revision>
  <dcterms:created xsi:type="dcterms:W3CDTF">2026-06-21T11:41:34Z</dcterms:created>
  <dcterms:modified xsi:type="dcterms:W3CDTF">2026-06-23T21:22:31Z</dcterms:modified>
</cp:coreProperties>
</file>