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E08304-A342-83F1-C493-3CFB8E47B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0CB8BA-F3F0-8E04-537B-5F9AD65BD8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A888C9-F85A-36EA-0096-C8F5453DC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4F713-C5EF-7208-5C82-72D8D998C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DB8EB6-B91C-6C66-0C9A-0AF3EE596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4040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63D02A-83BE-AA8C-B21F-40BBD913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6B2F2B-B76C-0117-CB07-B2DA706EB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C991FB-1B49-EF3D-58FC-35438C292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01997E-122D-C9BC-E2C1-E91076801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EA36DC-3C66-1923-BBA3-D123115F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4490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BF752F5-437E-EB03-8744-EA87D8E003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A1DDAE-6F83-EEF4-D008-08E96DD841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4CD01B-5059-F294-394B-6226A61DD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EDD227-AED5-FF0C-21AA-6C2C7BC96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A64217-92D4-2CEB-9D6F-F17B5D0BF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990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7FD1CD-B43B-2849-A2FF-1CEB33310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4444D0-A197-CEC1-74DE-47347221F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071BE9-76BB-623A-B420-F4FE222B0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CD33D2-6A0D-47A4-FEF5-5A955AD16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6EA936-079A-F551-3ADF-213BCC4E6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579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92A717-8231-849F-32A9-EC4CA4660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983CE1-703D-AA88-7C39-19D9704FA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6B5A65-1BA3-0DC3-8471-41BD0C8E6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0DF8CA-0547-816B-D3F8-772887B99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BC2155-BA22-5405-C3AE-8F7CCEC17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650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CFE5AF-4D41-103A-0F0A-0844B4564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14D7E7-AFD7-DF74-2324-E65BCF7607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6CE47D-534F-2AB4-C545-F2F7E3B0EF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80EEDB7-D8B6-8099-4E6B-E82887434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0D39A6C-99DC-F3D0-B16B-B74DEF91B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B6B099-987B-2640-454C-D6F3EB22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618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7B95D-F38B-8FAE-0302-3F74BABEE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908644-E0EA-F05E-945B-9EED510C0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B86259-4C59-84AC-F96F-5DF940B3F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3C17FEE-A537-57D8-31BA-F92C366675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C82B76C-A0D6-C299-BD8B-BB6C817490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DC97D04-C43C-DF65-E444-422D15FE0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5491E0-BFCD-51C9-B744-A05B93E99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A013F7C-EA3C-1EE6-6C0D-381766E0C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368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04E9E4-2F6C-DC62-344B-555D32E8D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AA14D23-E063-939C-6B37-DAE45ED5E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6B78B7-709C-AF43-BA90-9DA3E2BFB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87A1D53-CDC9-48AC-5A30-ACEAAE384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9319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59796C0-47FF-BB84-FFC6-41D890A38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B950F10-B9E5-CFF3-8CFD-ECDC11CD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3F0CD93-8AD6-C1DC-1264-28E65E32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62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DD8857-7437-7DE3-63EC-7B972AEBB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86F639-9F3C-70EC-2695-19648C64C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7EA5A8-4B1C-E9CE-62B4-A6F631622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4BD8CF7-7C6E-9539-5251-892652AC2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11AA0A-71EE-5B85-7B0C-554AF623E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0CF37F-9D4D-3869-B5FF-B5313B4FE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365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8F2C18-CAA4-6042-11CD-37E9EAAC6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EA31E57-8036-92DC-D046-879EB0447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B249A6-5BC0-3689-F665-84E390EDB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E0E271-B71D-45CA-D0D5-219C3B188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5CA1358-897D-D857-5D56-500329949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0516EF5-A7CB-2425-0033-052C7100F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297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DB8CC7E-4C4B-8A4F-A822-F2685EAA8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A9A25B-7468-49D4-5AAB-C677A0FB8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78D0AF-3595-9474-6359-696183FD9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24D5DB-A32A-4193-9A0D-3ACCA2B4F523}" type="datetimeFigureOut">
              <a:rPr lang="es-ES" smtClean="0"/>
              <a:t>18/06/2026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22228B-BB9E-9391-6083-E49EDE7688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AB4F8-287D-DBF2-3F37-B0D0CE362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66F4E6-1A38-45CE-9B9A-984898A6C5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2065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tif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FE276BE-B495-1B3B-3441-A80A092770B5}"/>
              </a:ext>
            </a:extLst>
          </p:cNvPr>
          <p:cNvSpPr txBox="1"/>
          <p:nvPr/>
        </p:nvSpPr>
        <p:spPr>
          <a:xfrm>
            <a:off x="227066" y="104174"/>
            <a:ext cx="11764462" cy="677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/>
              <a:t>                                   Daniel Errandonea – Universidad de Valencia - https://www.uv.es/~dae/</a:t>
            </a:r>
          </a:p>
          <a:p>
            <a:endParaRPr lang="es-ES" dirty="0"/>
          </a:p>
          <a:p>
            <a:r>
              <a:rPr lang="es-ES" dirty="0"/>
              <a:t>                                        </a:t>
            </a:r>
            <a:r>
              <a:rPr lang="es-ES" b="1" dirty="0">
                <a:solidFill>
                  <a:srgbClr val="FF0000"/>
                </a:solidFill>
              </a:rPr>
              <a:t>High-</a:t>
            </a:r>
            <a:r>
              <a:rPr lang="es-ES" b="1" dirty="0" err="1">
                <a:solidFill>
                  <a:srgbClr val="FF0000"/>
                </a:solidFill>
              </a:rPr>
              <a:t>Pressure</a:t>
            </a:r>
            <a:r>
              <a:rPr lang="es-ES" b="1" dirty="0">
                <a:solidFill>
                  <a:srgbClr val="FF0000"/>
                </a:solidFill>
              </a:rPr>
              <a:t> </a:t>
            </a:r>
            <a:r>
              <a:rPr lang="es-ES" b="1" dirty="0" err="1">
                <a:solidFill>
                  <a:srgbClr val="FF0000"/>
                </a:solidFill>
              </a:rPr>
              <a:t>Physics</a:t>
            </a:r>
            <a:r>
              <a:rPr lang="es-ES" b="1" dirty="0">
                <a:solidFill>
                  <a:srgbClr val="FF0000"/>
                </a:solidFill>
              </a:rPr>
              <a:t> and </a:t>
            </a:r>
            <a:r>
              <a:rPr lang="es-ES" b="1" dirty="0" err="1">
                <a:solidFill>
                  <a:srgbClr val="FF0000"/>
                </a:solidFill>
              </a:rPr>
              <a:t>Materials</a:t>
            </a:r>
            <a:r>
              <a:rPr lang="es-ES" b="1" dirty="0">
                <a:solidFill>
                  <a:srgbClr val="FF0000"/>
                </a:solidFill>
              </a:rPr>
              <a:t> Discovery</a:t>
            </a:r>
          </a:p>
          <a:p>
            <a:endParaRPr lang="es-ES" dirty="0"/>
          </a:p>
          <a:p>
            <a:r>
              <a:rPr lang="es-ES" dirty="0"/>
              <a:t>                                        </a:t>
            </a:r>
            <a:r>
              <a:rPr lang="es-ES" b="1" dirty="0" err="1">
                <a:solidFill>
                  <a:schemeClr val="accent1"/>
                </a:solidFill>
              </a:rPr>
              <a:t>Research</a:t>
            </a:r>
            <a:r>
              <a:rPr lang="es-ES" b="1" dirty="0">
                <a:solidFill>
                  <a:schemeClr val="accent1"/>
                </a:solidFill>
              </a:rPr>
              <a:t> </a:t>
            </a:r>
            <a:r>
              <a:rPr lang="es-ES" b="1" dirty="0" err="1">
                <a:solidFill>
                  <a:schemeClr val="accent1"/>
                </a:solidFill>
              </a:rPr>
              <a:t>Topics</a:t>
            </a:r>
            <a:endParaRPr lang="es-ES" b="1" dirty="0">
              <a:solidFill>
                <a:schemeClr val="accent1"/>
              </a:solidFill>
            </a:endParaRPr>
          </a:p>
          <a:p>
            <a:endParaRPr lang="es-ES" dirty="0"/>
          </a:p>
          <a:p>
            <a:r>
              <a:rPr lang="es-ES" dirty="0"/>
              <a:t>🔹 </a:t>
            </a:r>
            <a:r>
              <a:rPr lang="es-ES" b="1" dirty="0" err="1"/>
              <a:t>Materials</a:t>
            </a:r>
            <a:r>
              <a:rPr lang="es-ES" b="1" dirty="0"/>
              <a:t> </a:t>
            </a:r>
            <a:r>
              <a:rPr lang="es-ES" b="1" dirty="0" err="1"/>
              <a:t>Under</a:t>
            </a:r>
            <a:r>
              <a:rPr lang="es-ES" b="1" dirty="0"/>
              <a:t> Extreme </a:t>
            </a:r>
            <a:r>
              <a:rPr lang="es-ES" b="1" dirty="0" err="1"/>
              <a:t>Conditions</a:t>
            </a:r>
            <a:endParaRPr lang="es-ES" b="1" dirty="0"/>
          </a:p>
          <a:p>
            <a:r>
              <a:rPr lang="es-ES" dirty="0"/>
              <a:t>High-</a:t>
            </a:r>
            <a:r>
              <a:rPr lang="es-ES" dirty="0" err="1"/>
              <a:t>pressure</a:t>
            </a:r>
            <a:r>
              <a:rPr lang="es-ES" dirty="0"/>
              <a:t> and </a:t>
            </a:r>
            <a:r>
              <a:rPr lang="es-ES" dirty="0" err="1"/>
              <a:t>high-temperature</a:t>
            </a:r>
            <a:r>
              <a:rPr lang="es-ES" dirty="0"/>
              <a:t> </a:t>
            </a:r>
            <a:r>
              <a:rPr lang="es-ES" dirty="0" err="1"/>
              <a:t>studies</a:t>
            </a:r>
            <a:r>
              <a:rPr lang="es-ES" dirty="0"/>
              <a:t> </a:t>
            </a:r>
            <a:r>
              <a:rPr lang="es-ES" dirty="0" err="1"/>
              <a:t>using</a:t>
            </a:r>
            <a:r>
              <a:rPr lang="es-ES" dirty="0"/>
              <a:t> </a:t>
            </a:r>
            <a:r>
              <a:rPr lang="es-ES" dirty="0" err="1"/>
              <a:t>diamond-anvil</a:t>
            </a:r>
            <a:r>
              <a:rPr lang="es-ES" dirty="0"/>
              <a:t> </a:t>
            </a:r>
            <a:r>
              <a:rPr lang="es-ES" dirty="0" err="1"/>
              <a:t>cells</a:t>
            </a:r>
            <a:r>
              <a:rPr lang="es-ES" dirty="0"/>
              <a:t> and </a:t>
            </a:r>
            <a:r>
              <a:rPr lang="es-ES" dirty="0" err="1"/>
              <a:t>synchrotron</a:t>
            </a:r>
            <a:r>
              <a:rPr lang="es-ES" dirty="0"/>
              <a:t> </a:t>
            </a:r>
            <a:r>
              <a:rPr lang="es-ES" dirty="0" err="1"/>
              <a:t>techniques</a:t>
            </a:r>
            <a:r>
              <a:rPr lang="es-ES" dirty="0"/>
              <a:t>, Laser </a:t>
            </a:r>
            <a:r>
              <a:rPr lang="es-ES" dirty="0" err="1"/>
              <a:t>heating</a:t>
            </a:r>
            <a:r>
              <a:rPr lang="es-ES" dirty="0"/>
              <a:t>.</a:t>
            </a:r>
          </a:p>
          <a:p>
            <a:r>
              <a:rPr lang="es-ES" dirty="0" err="1"/>
              <a:t>Structural</a:t>
            </a:r>
            <a:r>
              <a:rPr lang="es-ES" dirty="0"/>
              <a:t>, </a:t>
            </a:r>
            <a:r>
              <a:rPr lang="es-ES" dirty="0" err="1"/>
              <a:t>vibrational</a:t>
            </a:r>
            <a:r>
              <a:rPr lang="es-ES" dirty="0"/>
              <a:t>, and </a:t>
            </a:r>
            <a:r>
              <a:rPr lang="es-ES" dirty="0" err="1"/>
              <a:t>electronic</a:t>
            </a:r>
            <a:r>
              <a:rPr lang="es-ES" dirty="0"/>
              <a:t> </a:t>
            </a:r>
            <a:r>
              <a:rPr lang="es-ES" dirty="0" err="1"/>
              <a:t>characterization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solids</a:t>
            </a:r>
            <a:r>
              <a:rPr lang="es-ES" dirty="0"/>
              <a:t> </a:t>
            </a:r>
            <a:r>
              <a:rPr lang="es-ES" dirty="0" err="1"/>
              <a:t>under</a:t>
            </a:r>
            <a:r>
              <a:rPr lang="es-ES" dirty="0"/>
              <a:t> </a:t>
            </a:r>
            <a:r>
              <a:rPr lang="es-ES" dirty="0" err="1"/>
              <a:t>compression</a:t>
            </a:r>
            <a:r>
              <a:rPr lang="es-ES" dirty="0"/>
              <a:t>.</a:t>
            </a:r>
          </a:p>
          <a:p>
            <a:r>
              <a:rPr lang="es-ES" dirty="0"/>
              <a:t>🔹 </a:t>
            </a:r>
            <a:r>
              <a:rPr lang="es-ES" b="1" dirty="0" err="1"/>
              <a:t>Pressure-Induced</a:t>
            </a:r>
            <a:r>
              <a:rPr lang="es-ES" b="1" dirty="0"/>
              <a:t> </a:t>
            </a:r>
            <a:r>
              <a:rPr lang="es-ES" b="1" dirty="0" err="1"/>
              <a:t>Structural</a:t>
            </a:r>
            <a:r>
              <a:rPr lang="es-ES" b="1" dirty="0"/>
              <a:t> </a:t>
            </a:r>
            <a:r>
              <a:rPr lang="es-ES" b="1" dirty="0" err="1"/>
              <a:t>Phase</a:t>
            </a:r>
            <a:r>
              <a:rPr lang="es-ES" b="1" dirty="0"/>
              <a:t> </a:t>
            </a:r>
            <a:r>
              <a:rPr lang="es-ES" b="1" dirty="0" err="1"/>
              <a:t>Transitions</a:t>
            </a:r>
            <a:endParaRPr lang="es-ES" b="1" dirty="0"/>
          </a:p>
          <a:p>
            <a:r>
              <a:rPr lang="es-ES" dirty="0" err="1"/>
              <a:t>Melting</a:t>
            </a:r>
            <a:r>
              <a:rPr lang="es-ES" dirty="0"/>
              <a:t> curve and pase </a:t>
            </a:r>
            <a:r>
              <a:rPr lang="es-ES" dirty="0" err="1"/>
              <a:t>diagram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metals</a:t>
            </a:r>
            <a:endParaRPr lang="es-ES" dirty="0"/>
          </a:p>
          <a:p>
            <a:r>
              <a:rPr lang="es-ES" dirty="0" err="1"/>
              <a:t>Mechanisms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crystal-structure</a:t>
            </a:r>
            <a:r>
              <a:rPr lang="es-ES" dirty="0"/>
              <a:t> </a:t>
            </a:r>
            <a:r>
              <a:rPr lang="es-ES" dirty="0" err="1"/>
              <a:t>transformations</a:t>
            </a:r>
            <a:r>
              <a:rPr lang="es-ES" dirty="0"/>
              <a:t>.</a:t>
            </a:r>
          </a:p>
          <a:p>
            <a:r>
              <a:rPr lang="es-ES" dirty="0" err="1"/>
              <a:t>Equation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state</a:t>
            </a:r>
            <a:r>
              <a:rPr lang="es-ES" dirty="0"/>
              <a:t>, </a:t>
            </a:r>
            <a:r>
              <a:rPr lang="es-ES" dirty="0" err="1"/>
              <a:t>compressibility</a:t>
            </a:r>
            <a:r>
              <a:rPr lang="es-ES" dirty="0"/>
              <a:t>, </a:t>
            </a:r>
            <a:r>
              <a:rPr lang="es-ES" dirty="0" err="1"/>
              <a:t>metastability</a:t>
            </a:r>
            <a:r>
              <a:rPr lang="es-ES" dirty="0"/>
              <a:t>, and </a:t>
            </a:r>
            <a:r>
              <a:rPr lang="es-ES" dirty="0" err="1"/>
              <a:t>phase</a:t>
            </a:r>
            <a:r>
              <a:rPr lang="es-ES" dirty="0"/>
              <a:t> </a:t>
            </a:r>
            <a:r>
              <a:rPr lang="es-ES" dirty="0" err="1"/>
              <a:t>diagrams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materials</a:t>
            </a:r>
            <a:r>
              <a:rPr lang="es-ES" dirty="0"/>
              <a:t>.</a:t>
            </a:r>
          </a:p>
          <a:p>
            <a:r>
              <a:rPr lang="es-ES" dirty="0"/>
              <a:t>🔹 </a:t>
            </a:r>
            <a:r>
              <a:rPr lang="es-ES" b="1" dirty="0" err="1"/>
              <a:t>Functional</a:t>
            </a:r>
            <a:r>
              <a:rPr lang="es-ES" b="1" dirty="0"/>
              <a:t> Oxides and </a:t>
            </a:r>
            <a:r>
              <a:rPr lang="es-ES" b="1" dirty="0" err="1"/>
              <a:t>Complex</a:t>
            </a:r>
            <a:r>
              <a:rPr lang="es-ES" b="1" dirty="0"/>
              <a:t> </a:t>
            </a:r>
            <a:r>
              <a:rPr lang="es-ES" b="1" dirty="0" err="1"/>
              <a:t>Inorganic</a:t>
            </a:r>
            <a:r>
              <a:rPr lang="es-ES" b="1" dirty="0"/>
              <a:t> </a:t>
            </a:r>
            <a:r>
              <a:rPr lang="es-ES" b="1" dirty="0" err="1"/>
              <a:t>Materials</a:t>
            </a:r>
            <a:endParaRPr lang="es-ES" b="1" dirty="0"/>
          </a:p>
          <a:p>
            <a:r>
              <a:rPr lang="es-ES" dirty="0" err="1"/>
              <a:t>Orthovanadates</a:t>
            </a:r>
            <a:r>
              <a:rPr lang="es-ES" dirty="0"/>
              <a:t>, </a:t>
            </a:r>
            <a:r>
              <a:rPr lang="es-ES" dirty="0" err="1"/>
              <a:t>tungstates</a:t>
            </a:r>
            <a:r>
              <a:rPr lang="es-ES" dirty="0"/>
              <a:t>, </a:t>
            </a:r>
            <a:r>
              <a:rPr lang="es-ES" dirty="0" err="1"/>
              <a:t>iodates</a:t>
            </a:r>
            <a:r>
              <a:rPr lang="es-ES" dirty="0"/>
              <a:t>, </a:t>
            </a:r>
            <a:r>
              <a:rPr lang="es-ES" dirty="0" err="1"/>
              <a:t>pyrochlores</a:t>
            </a:r>
            <a:r>
              <a:rPr lang="es-ES" dirty="0"/>
              <a:t>, </a:t>
            </a:r>
            <a:r>
              <a:rPr lang="es-ES" dirty="0" err="1"/>
              <a:t>scintillators</a:t>
            </a:r>
            <a:r>
              <a:rPr lang="es-ES" dirty="0"/>
              <a:t>, and </a:t>
            </a:r>
            <a:r>
              <a:rPr lang="es-ES" dirty="0" err="1"/>
              <a:t>related</a:t>
            </a:r>
            <a:r>
              <a:rPr lang="es-ES" dirty="0"/>
              <a:t> </a:t>
            </a:r>
            <a:r>
              <a:rPr lang="es-ES" dirty="0" err="1"/>
              <a:t>compounds</a:t>
            </a:r>
            <a:r>
              <a:rPr lang="es-ES" dirty="0"/>
              <a:t>.</a:t>
            </a:r>
          </a:p>
          <a:p>
            <a:r>
              <a:rPr lang="es-ES" dirty="0" err="1"/>
              <a:t>Structure</a:t>
            </a:r>
            <a:r>
              <a:rPr lang="es-ES" dirty="0"/>
              <a:t>–</a:t>
            </a:r>
            <a:r>
              <a:rPr lang="es-ES" dirty="0" err="1"/>
              <a:t>property</a:t>
            </a:r>
            <a:r>
              <a:rPr lang="es-ES" dirty="0"/>
              <a:t> </a:t>
            </a:r>
            <a:r>
              <a:rPr lang="es-ES" dirty="0" err="1"/>
              <a:t>relationships</a:t>
            </a:r>
            <a:r>
              <a:rPr lang="es-ES" dirty="0"/>
              <a:t> </a:t>
            </a:r>
            <a:r>
              <a:rPr lang="es-ES" dirty="0" err="1"/>
              <a:t>under</a:t>
            </a:r>
            <a:r>
              <a:rPr lang="es-ES" dirty="0"/>
              <a:t> </a:t>
            </a:r>
            <a:r>
              <a:rPr lang="es-ES" dirty="0" err="1"/>
              <a:t>compression</a:t>
            </a:r>
            <a:r>
              <a:rPr lang="es-ES" dirty="0"/>
              <a:t>.</a:t>
            </a:r>
          </a:p>
          <a:p>
            <a:r>
              <a:rPr lang="es-ES" dirty="0"/>
              <a:t>🔹 </a:t>
            </a:r>
            <a:r>
              <a:rPr lang="es-ES" b="1" dirty="0"/>
              <a:t>Electronic, </a:t>
            </a:r>
            <a:r>
              <a:rPr lang="es-ES" b="1" dirty="0" err="1"/>
              <a:t>Optical</a:t>
            </a:r>
            <a:r>
              <a:rPr lang="es-ES" b="1" dirty="0"/>
              <a:t>, and </a:t>
            </a:r>
            <a:r>
              <a:rPr lang="es-ES" b="1" dirty="0" err="1"/>
              <a:t>Vibrational</a:t>
            </a:r>
            <a:r>
              <a:rPr lang="es-ES" b="1" dirty="0"/>
              <a:t> </a:t>
            </a:r>
            <a:r>
              <a:rPr lang="es-ES" b="1" dirty="0" err="1"/>
              <a:t>Properties</a:t>
            </a:r>
            <a:endParaRPr lang="es-ES" b="1" dirty="0"/>
          </a:p>
          <a:p>
            <a:r>
              <a:rPr lang="es-ES" dirty="0"/>
              <a:t>Band-gap </a:t>
            </a:r>
            <a:r>
              <a:rPr lang="es-ES" dirty="0" err="1"/>
              <a:t>engineering</a:t>
            </a:r>
            <a:r>
              <a:rPr lang="es-ES" dirty="0"/>
              <a:t>, Raman </a:t>
            </a:r>
            <a:r>
              <a:rPr lang="es-ES" dirty="0" err="1"/>
              <a:t>spectroscopy</a:t>
            </a:r>
            <a:r>
              <a:rPr lang="es-ES" dirty="0"/>
              <a:t>, </a:t>
            </a:r>
            <a:r>
              <a:rPr lang="es-ES" dirty="0" err="1"/>
              <a:t>phonons</a:t>
            </a:r>
            <a:r>
              <a:rPr lang="es-ES" dirty="0"/>
              <a:t>, and </a:t>
            </a:r>
            <a:r>
              <a:rPr lang="es-ES" dirty="0" err="1"/>
              <a:t>luminescence</a:t>
            </a:r>
            <a:r>
              <a:rPr lang="es-ES" dirty="0"/>
              <a:t> </a:t>
            </a:r>
            <a:r>
              <a:rPr lang="es-ES" dirty="0" err="1"/>
              <a:t>under</a:t>
            </a:r>
            <a:r>
              <a:rPr lang="es-ES" dirty="0"/>
              <a:t> </a:t>
            </a:r>
            <a:r>
              <a:rPr lang="es-ES" dirty="0" err="1"/>
              <a:t>pressure</a:t>
            </a:r>
            <a:r>
              <a:rPr lang="es-ES" dirty="0"/>
              <a:t>.</a:t>
            </a:r>
          </a:p>
          <a:p>
            <a:r>
              <a:rPr lang="es-ES" dirty="0" err="1"/>
              <a:t>Development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materials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photonics</a:t>
            </a:r>
            <a:r>
              <a:rPr lang="es-ES" dirty="0"/>
              <a:t> and </a:t>
            </a:r>
            <a:r>
              <a:rPr lang="es-ES" dirty="0" err="1"/>
              <a:t>energy</a:t>
            </a:r>
            <a:r>
              <a:rPr lang="es-ES" dirty="0"/>
              <a:t> </a:t>
            </a:r>
            <a:r>
              <a:rPr lang="es-ES" dirty="0" err="1"/>
              <a:t>applications</a:t>
            </a:r>
            <a:r>
              <a:rPr lang="es-ES" dirty="0"/>
              <a:t>.</a:t>
            </a:r>
          </a:p>
          <a:p>
            <a:r>
              <a:rPr lang="es-ES" dirty="0"/>
              <a:t>🔹 </a:t>
            </a:r>
            <a:r>
              <a:rPr lang="es-ES" b="1" dirty="0"/>
              <a:t>Quantum </a:t>
            </a:r>
            <a:r>
              <a:rPr lang="es-ES" b="1" dirty="0" err="1"/>
              <a:t>Materials</a:t>
            </a:r>
            <a:r>
              <a:rPr lang="es-ES" b="1" dirty="0"/>
              <a:t> and High-</a:t>
            </a:r>
            <a:r>
              <a:rPr lang="es-ES" b="1" dirty="0" err="1"/>
              <a:t>Pressure</a:t>
            </a:r>
            <a:r>
              <a:rPr lang="es-ES" b="1" dirty="0"/>
              <a:t> </a:t>
            </a:r>
          </a:p>
          <a:p>
            <a:r>
              <a:rPr lang="es-ES" dirty="0" err="1"/>
              <a:t>SuperconductivityTransition</a:t>
            </a:r>
            <a:r>
              <a:rPr lang="es-ES" dirty="0"/>
              <a:t>-metal </a:t>
            </a:r>
            <a:r>
              <a:rPr lang="es-ES" dirty="0" err="1"/>
              <a:t>dichalcogenides</a:t>
            </a:r>
            <a:r>
              <a:rPr lang="es-ES" dirty="0"/>
              <a:t> (</a:t>
            </a:r>
            <a:r>
              <a:rPr lang="es-ES" dirty="0" err="1"/>
              <a:t>TMDCs</a:t>
            </a:r>
            <a:r>
              <a:rPr lang="es-ES" dirty="0"/>
              <a:t>), </a:t>
            </a:r>
            <a:r>
              <a:rPr lang="es-ES" dirty="0" err="1"/>
              <a:t>layered</a:t>
            </a:r>
            <a:r>
              <a:rPr lang="es-ES" dirty="0"/>
              <a:t> </a:t>
            </a:r>
            <a:r>
              <a:rPr lang="es-ES" dirty="0" err="1"/>
              <a:t>semiconductors</a:t>
            </a:r>
            <a:r>
              <a:rPr lang="es-ES" dirty="0"/>
              <a:t>, and </a:t>
            </a:r>
            <a:r>
              <a:rPr lang="es-ES" dirty="0" err="1"/>
              <a:t>emerging</a:t>
            </a:r>
            <a:r>
              <a:rPr lang="es-ES" dirty="0"/>
              <a:t> quantum </a:t>
            </a:r>
            <a:r>
              <a:rPr lang="es-ES" dirty="0" err="1"/>
              <a:t>materials</a:t>
            </a:r>
            <a:endParaRPr lang="es-ES" dirty="0"/>
          </a:p>
          <a:p>
            <a:r>
              <a:rPr lang="es-ES" dirty="0"/>
              <a:t>Discovery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pressure</a:t>
            </a:r>
            <a:r>
              <a:rPr lang="es-ES" dirty="0"/>
              <a:t>-sensitive </a:t>
            </a:r>
            <a:r>
              <a:rPr lang="es-ES" dirty="0" err="1"/>
              <a:t>superconducting</a:t>
            </a:r>
            <a:r>
              <a:rPr lang="es-ES" dirty="0"/>
              <a:t> </a:t>
            </a:r>
            <a:r>
              <a:rPr lang="es-ES" dirty="0" err="1"/>
              <a:t>phases</a:t>
            </a:r>
            <a:r>
              <a:rPr lang="es-ES" dirty="0"/>
              <a:t> and </a:t>
            </a:r>
            <a:r>
              <a:rPr lang="es-ES" dirty="0" err="1"/>
              <a:t>their</a:t>
            </a:r>
            <a:r>
              <a:rPr lang="es-ES" dirty="0"/>
              <a:t> </a:t>
            </a:r>
            <a:r>
              <a:rPr lang="es-ES" dirty="0" err="1"/>
              <a:t>structural</a:t>
            </a:r>
            <a:r>
              <a:rPr lang="es-ES" dirty="0"/>
              <a:t> </a:t>
            </a:r>
            <a:r>
              <a:rPr lang="es-ES" dirty="0" err="1"/>
              <a:t>origins</a:t>
            </a:r>
            <a:r>
              <a:rPr lang="es-ES" dirty="0"/>
              <a:t>. </a:t>
            </a:r>
            <a:r>
              <a:rPr lang="es-ES" dirty="0" err="1"/>
              <a:t>Example</a:t>
            </a:r>
            <a:r>
              <a:rPr lang="es-ES" dirty="0"/>
              <a:t>: </a:t>
            </a:r>
            <a:r>
              <a:rPr lang="es-ES" dirty="0" err="1"/>
              <a:t>multiple</a:t>
            </a:r>
            <a:r>
              <a:rPr lang="es-ES" dirty="0"/>
              <a:t> </a:t>
            </a:r>
            <a:r>
              <a:rPr lang="es-ES" dirty="0" err="1"/>
              <a:t>superconducting</a:t>
            </a:r>
            <a:r>
              <a:rPr lang="es-ES" dirty="0"/>
              <a:t> </a:t>
            </a:r>
            <a:r>
              <a:rPr lang="es-ES" dirty="0" err="1"/>
              <a:t>states</a:t>
            </a:r>
            <a:r>
              <a:rPr lang="es-ES" dirty="0"/>
              <a:t> in </a:t>
            </a:r>
            <a:r>
              <a:rPr lang="es-ES" dirty="0" err="1"/>
              <a:t>HfS</a:t>
            </a:r>
            <a:r>
              <a:rPr lang="es-ES" dirty="0"/>
              <a:t>₂ up </a:t>
            </a:r>
            <a:r>
              <a:rPr lang="es-ES" dirty="0" err="1"/>
              <a:t>to</a:t>
            </a:r>
            <a:r>
              <a:rPr lang="es-ES" dirty="0"/>
              <a:t> 160 </a:t>
            </a:r>
            <a:r>
              <a:rPr lang="es-ES" dirty="0" err="1"/>
              <a:t>GPa</a:t>
            </a:r>
            <a:r>
              <a:rPr lang="es-ES" dirty="0"/>
              <a:t>.</a:t>
            </a:r>
          </a:p>
        </p:txBody>
      </p:sp>
      <p:pic>
        <p:nvPicPr>
          <p:cNvPr id="7" name="Imagen 6" descr="The image depicts a person wearing a white shirt, with the back partially visible, standing near a blurred white vehicle and green foliage.&#10;&#10;El contenido generado por IA puede ser incorrecto.">
            <a:extLst>
              <a:ext uri="{FF2B5EF4-FFF2-40B4-BE49-F238E27FC236}">
                <a16:creationId xmlns:a16="http://schemas.microsoft.com/office/drawing/2014/main" id="{28A4DCD5-E954-C7DA-9F99-9DAA3FDB4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96" y="33611"/>
            <a:ext cx="1791653" cy="1791653"/>
          </a:xfrm>
          <a:prstGeom prst="rect">
            <a:avLst/>
          </a:prstGeom>
        </p:spPr>
      </p:pic>
      <p:pic>
        <p:nvPicPr>
          <p:cNvPr id="4" name="Imagen 3" descr="The image is a logo for Universidad de Valencia.&#10;&#10;El contenido generado por IA puede ser incorrecto.">
            <a:extLst>
              <a:ext uri="{FF2B5EF4-FFF2-40B4-BE49-F238E27FC236}">
                <a16:creationId xmlns:a16="http://schemas.microsoft.com/office/drawing/2014/main" id="{3E5B4CB3-0DF3-273F-60B7-0C7814655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1373" y="104174"/>
            <a:ext cx="1276528" cy="12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99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Foto del usuario">
            <a:extLst>
              <a:ext uri="{FF2B5EF4-FFF2-40B4-BE49-F238E27FC236}">
                <a16:creationId xmlns:a16="http://schemas.microsoft.com/office/drawing/2014/main" id="{43F05828-523E-35D2-77F4-B2303DC44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99" y="479854"/>
            <a:ext cx="1470235" cy="183085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DA16AEA-D0C7-98DE-79B6-195ADA019E65}"/>
              </a:ext>
            </a:extLst>
          </p:cNvPr>
          <p:cNvSpPr txBox="1"/>
          <p:nvPr/>
        </p:nvSpPr>
        <p:spPr>
          <a:xfrm>
            <a:off x="2631989" y="479854"/>
            <a:ext cx="3264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/>
              <a:t>Julio </a:t>
            </a:r>
            <a:r>
              <a:rPr lang="es-ES" sz="2800" dirty="0" err="1"/>
              <a:t>Pelllicer</a:t>
            </a:r>
            <a:r>
              <a:rPr lang="es-ES" sz="2800" dirty="0"/>
              <a:t> Porres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648A6B-31D4-9294-111C-458C30792AF8}"/>
              </a:ext>
            </a:extLst>
          </p:cNvPr>
          <p:cNvSpPr txBox="1"/>
          <p:nvPr/>
        </p:nvSpPr>
        <p:spPr>
          <a:xfrm>
            <a:off x="2631989" y="1110384"/>
            <a:ext cx="35164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Instituto de Ciencia de Materiales</a:t>
            </a:r>
          </a:p>
          <a:p>
            <a:r>
              <a:rPr lang="es-ES" dirty="0"/>
              <a:t>Dpto. de Física Aplicada</a:t>
            </a:r>
          </a:p>
          <a:p>
            <a:r>
              <a:rPr lang="es-ES" dirty="0"/>
              <a:t>Universidad de Valencia</a:t>
            </a:r>
          </a:p>
          <a:p>
            <a:r>
              <a:rPr lang="es-ES" dirty="0"/>
              <a:t>Contacto: </a:t>
            </a:r>
            <a:r>
              <a:rPr lang="es-ES" dirty="0" err="1">
                <a:solidFill>
                  <a:schemeClr val="accent4"/>
                </a:solidFill>
              </a:rPr>
              <a:t>Julio.Pellicer@uv.es</a:t>
            </a:r>
            <a:endParaRPr lang="es-ES" dirty="0">
              <a:solidFill>
                <a:schemeClr val="accent4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EAE7B0F-F5C9-B064-9802-9BEBCB21D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642" y="308510"/>
            <a:ext cx="5222789" cy="102898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3686F51-35A1-C510-54CC-CC282F63E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99" y="2828835"/>
            <a:ext cx="4246605" cy="318495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7EA1A85-A324-80A2-4FDC-0F2795DD36FB}"/>
              </a:ext>
            </a:extLst>
          </p:cNvPr>
          <p:cNvSpPr txBox="1"/>
          <p:nvPr/>
        </p:nvSpPr>
        <p:spPr>
          <a:xfrm>
            <a:off x="5329881" y="2828835"/>
            <a:ext cx="3110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- Materia bajo altas presiones</a:t>
            </a:r>
            <a:endParaRPr lang="es-ES" dirty="0">
              <a:solidFill>
                <a:schemeClr val="accent4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9E213F8-78F6-FAC9-F23B-AC167B6D8277}"/>
              </a:ext>
            </a:extLst>
          </p:cNvPr>
          <p:cNvSpPr txBox="1"/>
          <p:nvPr/>
        </p:nvSpPr>
        <p:spPr>
          <a:xfrm>
            <a:off x="5329882" y="3290502"/>
            <a:ext cx="4246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- Materiales : semiconductores, semiconductores laminares, óxidos transparentes conductores, piezoeléctricos, carbonatos, etc.</a:t>
            </a:r>
            <a:endParaRPr lang="es-ES" dirty="0">
              <a:solidFill>
                <a:schemeClr val="accent4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1CDF8E0-C6DC-7E0C-AC3F-269764193090}"/>
              </a:ext>
            </a:extLst>
          </p:cNvPr>
          <p:cNvSpPr txBox="1"/>
          <p:nvPr/>
        </p:nvSpPr>
        <p:spPr>
          <a:xfrm>
            <a:off x="5329881" y="4583166"/>
            <a:ext cx="3909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- Técnicas: XRD y XAS, espectroscopia Raman e IR, absorción óptica, índice de refracción.</a:t>
            </a:r>
            <a:endParaRPr lang="es-ES" dirty="0">
              <a:solidFill>
                <a:schemeClr val="accent4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FE166A1-DD8F-5C75-1EEF-5F099B1D2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6770" y="4142939"/>
            <a:ext cx="1929314" cy="187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367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48076CD6-7407-EB63-5AAE-C6E9E9DDB136}"/>
              </a:ext>
            </a:extLst>
          </p:cNvPr>
          <p:cNvGrpSpPr/>
          <p:nvPr/>
        </p:nvGrpSpPr>
        <p:grpSpPr>
          <a:xfrm>
            <a:off x="396640" y="260971"/>
            <a:ext cx="12005324" cy="7374743"/>
            <a:chOff x="396640" y="260971"/>
            <a:chExt cx="12005324" cy="737474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8C6BCD9-9C0E-25B9-9231-EF92CB9D2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6640" y="502268"/>
              <a:ext cx="1688123" cy="197978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03DCF7-C44E-2D3B-362D-66B79F880247}"/>
                </a:ext>
              </a:extLst>
            </p:cNvPr>
            <p:cNvSpPr txBox="1"/>
            <p:nvPr/>
          </p:nvSpPr>
          <p:spPr>
            <a:xfrm>
              <a:off x="2786538" y="502268"/>
              <a:ext cx="5831596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ES" sz="2300" b="1" dirty="0"/>
                <a:t>Simone Anzellini –Universidad de Valencia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B4BDB0-17C1-F850-978E-C21DB3FE543E}"/>
                </a:ext>
              </a:extLst>
            </p:cNvPr>
            <p:cNvSpPr txBox="1"/>
            <p:nvPr/>
          </p:nvSpPr>
          <p:spPr>
            <a:xfrm>
              <a:off x="2362227" y="1299574"/>
              <a:ext cx="8965916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ES" b="1" i="1" u="sng" dirty="0"/>
                <a:t>Main Research Interests</a:t>
              </a:r>
              <a:endParaRPr lang="en-ES" dirty="0"/>
            </a:p>
            <a:p>
              <a:r>
                <a:rPr lang="en-ES" dirty="0"/>
                <a:t>• Phase diagrams and properties of transition metals</a:t>
              </a:r>
            </a:p>
            <a:p>
              <a:r>
                <a:rPr lang="en-ES" dirty="0"/>
                <a:t>• Mechanical behavior of engineering materials</a:t>
              </a:r>
            </a:p>
            <a:p>
              <a:r>
                <a:rPr lang="en-ES" dirty="0"/>
                <a:t>• Characterization of new materials</a:t>
              </a:r>
            </a:p>
            <a:p>
              <a:r>
                <a:rPr lang="en-ES" dirty="0"/>
                <a:t>• Structure and evolution of the deep Earth matter at crystallographic and atomic scale</a:t>
              </a:r>
            </a:p>
            <a:p>
              <a:endParaRPr lang="en-E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C88B65B-FF22-7351-E892-14541C778116}"/>
                </a:ext>
              </a:extLst>
            </p:cNvPr>
            <p:cNvSpPr txBox="1"/>
            <p:nvPr/>
          </p:nvSpPr>
          <p:spPr>
            <a:xfrm>
              <a:off x="511079" y="2765354"/>
              <a:ext cx="10315453" cy="25853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ES" b="1" i="1" u="sng" dirty="0"/>
                <a:t>Main Techniques</a:t>
              </a:r>
            </a:p>
            <a:p>
              <a:r>
                <a:rPr lang="en-ES" dirty="0"/>
                <a:t>In situ characterization of structural and electronic properties of materials under extreme P-T conditions via:</a:t>
              </a:r>
            </a:p>
            <a:p>
              <a:r>
                <a:rPr lang="en-ES" dirty="0"/>
                <a:t>- Synchrotron X-ray Diffracrtion (XRD)</a:t>
              </a:r>
            </a:p>
            <a:p>
              <a:r>
                <a:rPr lang="en-ES" dirty="0"/>
                <a:t>-Synchrot</a:t>
              </a:r>
              <a:r>
                <a:rPr lang="es-ES" dirty="0"/>
                <a:t>r</a:t>
              </a:r>
              <a:r>
                <a:rPr lang="en-ES" dirty="0"/>
                <a:t>on X-ray Absorption Spectroscopy (XAS)</a:t>
              </a:r>
            </a:p>
            <a:p>
              <a:endParaRPr lang="es-ES" u="sng" dirty="0"/>
            </a:p>
            <a:p>
              <a:r>
                <a:rPr lang="en-ES" u="sng" dirty="0"/>
                <a:t>Combined with:</a:t>
              </a:r>
            </a:p>
            <a:p>
              <a:r>
                <a:rPr lang="en-ES" dirty="0"/>
                <a:t>-laser-heated or resistively heated Diamond Anvil Cell</a:t>
              </a:r>
            </a:p>
            <a:p>
              <a:endParaRPr lang="en-ES" dirty="0"/>
            </a:p>
            <a:p>
              <a:endParaRPr lang="en-ES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6C95BE84-1C9C-EC3A-C8D0-219471B0D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73062" y="260971"/>
              <a:ext cx="2864194" cy="928869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ECCF809-6F19-F51F-9951-2EAB46B0A9FD}"/>
                </a:ext>
              </a:extLst>
            </p:cNvPr>
            <p:cNvSpPr txBox="1"/>
            <p:nvPr/>
          </p:nvSpPr>
          <p:spPr>
            <a:xfrm>
              <a:off x="511079" y="4858104"/>
              <a:ext cx="6599114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ES" b="1" i="1" u="sng" dirty="0"/>
                <a:t>Main Projects</a:t>
              </a:r>
            </a:p>
            <a:p>
              <a:endParaRPr lang="en-ES" dirty="0"/>
            </a:p>
            <a:p>
              <a:r>
                <a:rPr lang="en-ES" dirty="0"/>
                <a:t>-Systematics of transition metals of </a:t>
              </a:r>
              <a:r>
                <a:rPr lang="en-GB" dirty="0" err="1"/>
                <a:t>th</a:t>
              </a:r>
              <a:r>
                <a:rPr lang="en-ES" dirty="0"/>
                <a:t>e Pt group (phase diagram and</a:t>
              </a:r>
            </a:p>
            <a:p>
              <a:r>
                <a:rPr lang="en-GB" dirty="0"/>
                <a:t>  m</a:t>
              </a:r>
              <a:r>
                <a:rPr lang="en-ES" dirty="0"/>
                <a:t>elting lines.</a:t>
              </a:r>
            </a:p>
            <a:p>
              <a:endParaRPr lang="en-ES" dirty="0"/>
            </a:p>
            <a:p>
              <a:r>
                <a:rPr lang="en-ES" dirty="0"/>
                <a:t>-Characterization of new thermoelec</a:t>
              </a:r>
              <a:r>
                <a:rPr lang="es-ES" dirty="0"/>
                <a:t>t</a:t>
              </a:r>
              <a:r>
                <a:rPr lang="en-ES" dirty="0"/>
                <a:t>ric materials</a:t>
              </a:r>
            </a:p>
            <a:p>
              <a:endParaRPr lang="en-ES" dirty="0"/>
            </a:p>
            <a:p>
              <a:endParaRPr lang="en-ES" dirty="0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092DDD06-CD1F-F614-3FFB-B9467FD4A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26344" y="3897709"/>
              <a:ext cx="4210912" cy="3738005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92B267D-9E30-98A0-1672-5E604999D67A}"/>
                </a:ext>
              </a:extLst>
            </p:cNvPr>
            <p:cNvSpPr/>
            <p:nvPr/>
          </p:nvSpPr>
          <p:spPr>
            <a:xfrm>
              <a:off x="7461636" y="6432772"/>
              <a:ext cx="4655763" cy="1202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47C9300-168B-7A13-C849-7E7133FB174E}"/>
                </a:ext>
              </a:extLst>
            </p:cNvPr>
            <p:cNvSpPr/>
            <p:nvPr/>
          </p:nvSpPr>
          <p:spPr>
            <a:xfrm>
              <a:off x="9442835" y="3404930"/>
              <a:ext cx="2959129" cy="999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443A207-58DA-14C4-DBC4-D9FBBD23D6A1}"/>
                </a:ext>
              </a:extLst>
            </p:cNvPr>
            <p:cNvSpPr/>
            <p:nvPr/>
          </p:nvSpPr>
          <p:spPr>
            <a:xfrm rot="5400000">
              <a:off x="10148260" y="3351834"/>
              <a:ext cx="2959129" cy="11054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1E2B61D-7670-94AC-CE7E-10B4C54B011A}"/>
                </a:ext>
              </a:extLst>
            </p:cNvPr>
            <p:cNvSpPr/>
            <p:nvPr/>
          </p:nvSpPr>
          <p:spPr>
            <a:xfrm>
              <a:off x="9931800" y="3826208"/>
              <a:ext cx="1931646" cy="7119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7517B9B-2F01-35B0-369E-110DC64D4FD2}"/>
                </a:ext>
              </a:extLst>
            </p:cNvPr>
            <p:cNvSpPr/>
            <p:nvPr/>
          </p:nvSpPr>
          <p:spPr>
            <a:xfrm>
              <a:off x="10362320" y="3990147"/>
              <a:ext cx="1931646" cy="7119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CDC322B-CF6C-2613-8A1A-A8A07AD0AE8B}"/>
                </a:ext>
              </a:extLst>
            </p:cNvPr>
            <p:cNvSpPr/>
            <p:nvPr/>
          </p:nvSpPr>
          <p:spPr>
            <a:xfrm rot="5400000">
              <a:off x="10817018" y="6444664"/>
              <a:ext cx="873165" cy="7119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/>
            </a:p>
          </p:txBody>
        </p:sp>
      </p:grpSp>
    </p:spTree>
    <p:extLst>
      <p:ext uri="{BB962C8B-B14F-4D97-AF65-F5344CB8AC3E}">
        <p14:creationId xmlns:p14="http://schemas.microsoft.com/office/powerpoint/2010/main" val="3040646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21">
            <a:extLst>
              <a:ext uri="{FF2B5EF4-FFF2-40B4-BE49-F238E27FC236}">
                <a16:creationId xmlns:a16="http://schemas.microsoft.com/office/drawing/2014/main" id="{A2716F51-73C1-E633-49CB-433790CD84A8}"/>
              </a:ext>
            </a:extLst>
          </p:cNvPr>
          <p:cNvGrpSpPr/>
          <p:nvPr/>
        </p:nvGrpSpPr>
        <p:grpSpPr>
          <a:xfrm>
            <a:off x="8387053" y="371881"/>
            <a:ext cx="3521921" cy="2425414"/>
            <a:chOff x="7924326" y="4056373"/>
            <a:chExt cx="3521921" cy="2425414"/>
          </a:xfrm>
        </p:grpSpPr>
        <p:sp>
          <p:nvSpPr>
            <p:cNvPr id="7" name="CaixaDeTexto 14">
              <a:extLst>
                <a:ext uri="{FF2B5EF4-FFF2-40B4-BE49-F238E27FC236}">
                  <a16:creationId xmlns:a16="http://schemas.microsoft.com/office/drawing/2014/main" id="{2CC91DB1-9229-4CDF-8977-3370F09EDFBE}"/>
                </a:ext>
              </a:extLst>
            </p:cNvPr>
            <p:cNvSpPr txBox="1"/>
            <p:nvPr/>
          </p:nvSpPr>
          <p:spPr>
            <a:xfrm>
              <a:off x="7924326" y="4056373"/>
              <a:ext cx="3521921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000"/>
                </a:spcBef>
                <a:buClr>
                  <a:srgbClr val="002060"/>
                </a:buClr>
              </a:pPr>
              <a:r>
                <a:rPr lang="en-US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https://extreme-carbonates.github.io/</a:t>
              </a:r>
            </a:p>
          </p:txBody>
        </p:sp>
        <p:pic>
          <p:nvPicPr>
            <p:cNvPr id="8" name="Imagem 12" descr="Código QR&#10;&#10;Descrição gerada automaticamente">
              <a:extLst>
                <a:ext uri="{FF2B5EF4-FFF2-40B4-BE49-F238E27FC236}">
                  <a16:creationId xmlns:a16="http://schemas.microsoft.com/office/drawing/2014/main" id="{EC3B81D9-292D-1B85-EBDF-5C6BDEEC0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3997" y="4321787"/>
              <a:ext cx="2160000" cy="2160000"/>
            </a:xfrm>
            <a:prstGeom prst="rect">
              <a:avLst/>
            </a:prstGeom>
          </p:spPr>
        </p:pic>
      </p:grpSp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389" y="3005207"/>
            <a:ext cx="4038279" cy="2318682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F84C1068-8727-4591-6EA9-A4BDB328686C}"/>
              </a:ext>
            </a:extLst>
          </p:cNvPr>
          <p:cNvSpPr txBox="1">
            <a:spLocks/>
          </p:cNvSpPr>
          <p:nvPr/>
        </p:nvSpPr>
        <p:spPr>
          <a:xfrm>
            <a:off x="-719867" y="2532194"/>
            <a:ext cx="8639381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u="sng" dirty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chivo Narrow"/>
                <a:sym typeface="Archivo Narrow"/>
              </a:rPr>
              <a:t>Carbonate minerals at extreme conditions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 b="1" u="sng" dirty="0">
              <a:solidFill>
                <a:srgbClr val="00206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chivo Narrow"/>
              <a:sym typeface="Archivo Narrow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u="sng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chivo Narrow"/>
                <a:sym typeface="Archivo Narrow"/>
              </a:rPr>
              <a:t>Dense hydrated carbonate phases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 b="1" u="sng" dirty="0">
              <a:solidFill>
                <a:srgbClr val="00206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chivo Narrow"/>
              <a:sym typeface="Archivo Narrow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u="sng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chivo Narrow"/>
                <a:sym typeface="Archivo Narrow"/>
              </a:rPr>
              <a:t>Formation of novel silicate-carbonate phases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 b="1" u="sng" dirty="0">
              <a:solidFill>
                <a:srgbClr val="00206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chivo Narrow"/>
              <a:sym typeface="Archivo Narrow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u="sng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chivo Narrow"/>
                <a:sym typeface="Archivo Narrow"/>
              </a:rPr>
              <a:t>CO</a:t>
            </a:r>
            <a:r>
              <a:rPr lang="en-US" sz="2000" b="1" u="sng" baseline="-25000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chivo Narrow"/>
                <a:sym typeface="Archivo Narrow"/>
              </a:rPr>
              <a:t>2</a:t>
            </a:r>
            <a:r>
              <a:rPr lang="en-US" sz="2000" b="1" u="sng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chivo Narrow"/>
                <a:sym typeface="Archivo Narrow"/>
              </a:rPr>
              <a:t> reactivity, carbon capture and storage via mineralization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4"/>
          <a:srcRect l="9552" t="12278" r="13641" b="48558"/>
          <a:stretch/>
        </p:blipFill>
        <p:spPr>
          <a:xfrm>
            <a:off x="8175279" y="5531801"/>
            <a:ext cx="3567065" cy="977641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"/>
          <a:stretch/>
        </p:blipFill>
        <p:spPr>
          <a:xfrm>
            <a:off x="385664" y="4247331"/>
            <a:ext cx="2554462" cy="2568940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104" y="3985724"/>
            <a:ext cx="4179400" cy="2830547"/>
          </a:xfrm>
          <a:prstGeom prst="rect">
            <a:avLst/>
          </a:prstGeom>
        </p:spPr>
      </p:pic>
      <p:grpSp>
        <p:nvGrpSpPr>
          <p:cNvPr id="38" name="Grupo 37"/>
          <p:cNvGrpSpPr/>
          <p:nvPr/>
        </p:nvGrpSpPr>
        <p:grpSpPr>
          <a:xfrm>
            <a:off x="304186" y="528847"/>
            <a:ext cx="7718868" cy="1823554"/>
            <a:chOff x="593894" y="528847"/>
            <a:chExt cx="7718868" cy="1823554"/>
          </a:xfrm>
        </p:grpSpPr>
        <p:grpSp>
          <p:nvGrpSpPr>
            <p:cNvPr id="15" name="Grupo 14"/>
            <p:cNvGrpSpPr/>
            <p:nvPr/>
          </p:nvGrpSpPr>
          <p:grpSpPr>
            <a:xfrm>
              <a:off x="593894" y="528847"/>
              <a:ext cx="5686248" cy="1734740"/>
              <a:chOff x="593894" y="528847"/>
              <a:chExt cx="5686248" cy="1734740"/>
            </a:xfrm>
          </p:grpSpPr>
          <p:pic>
            <p:nvPicPr>
              <p:cNvPr id="9" name="Imagem 7">
                <a:extLst>
                  <a:ext uri="{FF2B5EF4-FFF2-40B4-BE49-F238E27FC236}">
                    <a16:creationId xmlns:a16="http://schemas.microsoft.com/office/drawing/2014/main" id="{56A8E990-2ABA-D0CF-6F43-4552D7D920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26442" t="65738" r="52068" b="9510"/>
              <a:stretch/>
            </p:blipFill>
            <p:spPr>
              <a:xfrm>
                <a:off x="5323565" y="1032249"/>
                <a:ext cx="956577" cy="1231338"/>
              </a:xfrm>
              <a:prstGeom prst="rect">
                <a:avLst/>
              </a:prstGeom>
            </p:spPr>
          </p:pic>
          <p:pic>
            <p:nvPicPr>
              <p:cNvPr id="10" name="Imagem 7">
                <a:extLst>
                  <a:ext uri="{FF2B5EF4-FFF2-40B4-BE49-F238E27FC236}">
                    <a16:creationId xmlns:a16="http://schemas.microsoft.com/office/drawing/2014/main" id="{56A8E990-2ABA-D0CF-6F43-4552D7D920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t="7883" b="53456"/>
              <a:stretch/>
            </p:blipFill>
            <p:spPr>
              <a:xfrm>
                <a:off x="593894" y="528847"/>
                <a:ext cx="3960000" cy="1711105"/>
              </a:xfrm>
              <a:prstGeom prst="rect">
                <a:avLst/>
              </a:prstGeom>
            </p:spPr>
          </p:pic>
          <p:pic>
            <p:nvPicPr>
              <p:cNvPr id="11" name="Imagem 7">
                <a:extLst>
                  <a:ext uri="{FF2B5EF4-FFF2-40B4-BE49-F238E27FC236}">
                    <a16:creationId xmlns:a16="http://schemas.microsoft.com/office/drawing/2014/main" id="{56A8E990-2ABA-D0CF-6F43-4552D7D920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2878" t="65738" r="75614" b="12377"/>
              <a:stretch/>
            </p:blipFill>
            <p:spPr>
              <a:xfrm>
                <a:off x="4364458" y="1032249"/>
                <a:ext cx="971123" cy="1104369"/>
              </a:xfrm>
              <a:prstGeom prst="rect">
                <a:avLst/>
              </a:prstGeom>
            </p:spPr>
          </p:pic>
        </p:grpSp>
        <p:pic>
          <p:nvPicPr>
            <p:cNvPr id="34" name="Imagen 3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49453" y="1017142"/>
              <a:ext cx="842962" cy="842962"/>
            </a:xfrm>
            <a:prstGeom prst="rect">
              <a:avLst/>
            </a:prstGeom>
          </p:spPr>
        </p:pic>
        <p:sp>
          <p:nvSpPr>
            <p:cNvPr id="35" name="CuadroTexto 34"/>
            <p:cNvSpPr txBox="1"/>
            <p:nvPr/>
          </p:nvSpPr>
          <p:spPr>
            <a:xfrm>
              <a:off x="7296137" y="1952291"/>
              <a:ext cx="101662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b="1" dirty="0"/>
                <a:t>   Prof. Javier </a:t>
              </a:r>
            </a:p>
            <a:p>
              <a:r>
                <a:rPr lang="es-ES" sz="1000" b="1" dirty="0"/>
                <a:t>González Platas</a:t>
              </a:r>
            </a:p>
          </p:txBody>
        </p:sp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3164" y="1066062"/>
              <a:ext cx="604495" cy="752768"/>
            </a:xfrm>
            <a:prstGeom prst="rect">
              <a:avLst/>
            </a:prstGeom>
          </p:spPr>
        </p:pic>
        <p:sp>
          <p:nvSpPr>
            <p:cNvPr id="37" name="CuadroTexto 36"/>
            <p:cNvSpPr txBox="1"/>
            <p:nvPr/>
          </p:nvSpPr>
          <p:spPr>
            <a:xfrm>
              <a:off x="6179543" y="1946797"/>
              <a:ext cx="10166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b="1" dirty="0"/>
                <a:t>   Dr. </a:t>
              </a:r>
              <a:r>
                <a:rPr lang="es-ES" sz="1000" b="1" dirty="0" err="1"/>
                <a:t>Neha</a:t>
              </a:r>
              <a:r>
                <a:rPr lang="es-ES" sz="1000" b="1" dirty="0"/>
                <a:t> Bura</a:t>
              </a:r>
            </a:p>
          </p:txBody>
        </p:sp>
      </p:grpSp>
      <p:pic>
        <p:nvPicPr>
          <p:cNvPr id="18" name="Imagem 7">
            <a:extLst>
              <a:ext uri="{FF2B5EF4-FFF2-40B4-BE49-F238E27FC236}">
                <a16:creationId xmlns:a16="http://schemas.microsoft.com/office/drawing/2014/main" id="{56A8E990-2ABA-D0CF-6F43-4552D7D9202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67650" b="97061"/>
          <a:stretch/>
        </p:blipFill>
        <p:spPr>
          <a:xfrm>
            <a:off x="3511522" y="181287"/>
            <a:ext cx="4490696" cy="45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978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413</Words>
  <Application>Microsoft Office PowerPoint</Application>
  <PresentationFormat>Panorámica</PresentationFormat>
  <Paragraphs>60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Archivo Narrow</vt:lpstr>
      <vt:lpstr>Arial</vt:lpstr>
      <vt:lpstr>Calibri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 Errandonea</dc:creator>
  <cp:lastModifiedBy>Francisco Javier Manjón Herrera</cp:lastModifiedBy>
  <cp:revision>3</cp:revision>
  <dcterms:created xsi:type="dcterms:W3CDTF">2026-06-16T15:50:51Z</dcterms:created>
  <dcterms:modified xsi:type="dcterms:W3CDTF">2026-06-18T18:28:08Z</dcterms:modified>
</cp:coreProperties>
</file>