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77" r:id="rId2"/>
    <p:sldId id="276" r:id="rId3"/>
    <p:sldId id="319" r:id="rId4"/>
    <p:sldId id="326" r:id="rId5"/>
    <p:sldId id="333" r:id="rId6"/>
    <p:sldId id="323" r:id="rId7"/>
    <p:sldId id="302" r:id="rId8"/>
    <p:sldId id="327" r:id="rId9"/>
    <p:sldId id="332" r:id="rId10"/>
    <p:sldId id="305" r:id="rId11"/>
    <p:sldId id="318" r:id="rId12"/>
    <p:sldId id="329" r:id="rId13"/>
    <p:sldId id="330" r:id="rId14"/>
    <p:sldId id="256" r:id="rId15"/>
    <p:sldId id="257" r:id="rId16"/>
    <p:sldId id="259" r:id="rId17"/>
    <p:sldId id="260" r:id="rId18"/>
    <p:sldId id="258" r:id="rId19"/>
    <p:sldId id="264" r:id="rId20"/>
    <p:sldId id="261" r:id="rId21"/>
    <p:sldId id="263" r:id="rId22"/>
    <p:sldId id="262" r:id="rId23"/>
    <p:sldId id="265" r:id="rId24"/>
    <p:sldId id="266" r:id="rId25"/>
    <p:sldId id="267" r:id="rId26"/>
    <p:sldId id="268" r:id="rId27"/>
    <p:sldId id="269" r:id="rId28"/>
    <p:sldId id="270" r:id="rId29"/>
    <p:sldId id="271" r:id="rId30"/>
    <p:sldId id="272" r:id="rId31"/>
    <p:sldId id="275" r:id="rId32"/>
    <p:sldId id="273" r:id="rId33"/>
    <p:sldId id="334" r:id="rId34"/>
    <p:sldId id="335" r:id="rId35"/>
    <p:sldId id="336" r:id="rId36"/>
    <p:sldId id="337" r:id="rId37"/>
    <p:sldId id="338" r:id="rId38"/>
    <p:sldId id="33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83"/>
    <p:restoredTop sz="75772"/>
  </p:normalViewPr>
  <p:slideViewPr>
    <p:cSldViewPr snapToGrid="0">
      <p:cViewPr varScale="1">
        <p:scale>
          <a:sx n="91" d="100"/>
          <a:sy n="91" d="100"/>
        </p:scale>
        <p:origin x="21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1E2E77-1B0C-4399-85D8-D9E46AD042A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70D13F7-B32A-4167-AAA9-CBFC7AD6834E}">
      <dgm:prSet/>
      <dgm:spPr/>
      <dgm:t>
        <a:bodyPr/>
        <a:lstStyle/>
        <a:p>
          <a:r>
            <a:rPr lang="en-US" b="1"/>
            <a:t>New Horizons en 2015 Revela la peculiaridad de la atmosfera de Plutón</a:t>
          </a:r>
          <a:endParaRPr lang="en-US"/>
        </a:p>
      </dgm:t>
    </dgm:pt>
    <dgm:pt modelId="{D6C1DAC5-D810-47CF-A379-6CE88AB66132}" type="parTrans" cxnId="{DBFA558B-267E-48E3-867F-43ED57DC3097}">
      <dgm:prSet/>
      <dgm:spPr/>
      <dgm:t>
        <a:bodyPr/>
        <a:lstStyle/>
        <a:p>
          <a:endParaRPr lang="en-US"/>
        </a:p>
      </dgm:t>
    </dgm:pt>
    <dgm:pt modelId="{C221E069-D951-453B-823A-82D139A96E51}" type="sibTrans" cxnId="{DBFA558B-267E-48E3-867F-43ED57DC3097}">
      <dgm:prSet/>
      <dgm:spPr/>
      <dgm:t>
        <a:bodyPr/>
        <a:lstStyle/>
        <a:p>
          <a:endParaRPr lang="en-US"/>
        </a:p>
      </dgm:t>
    </dgm:pt>
    <dgm:pt modelId="{833C9586-C3DA-4016-A965-41962F4F93DB}">
      <dgm:prSet/>
      <dgm:spPr/>
      <dgm:t>
        <a:bodyPr/>
        <a:lstStyle/>
        <a:p>
          <a:r>
            <a:rPr lang="en-US" b="1"/>
            <a:t>Webb en 2025 desde miles de millones de km revela algo más</a:t>
          </a:r>
          <a:endParaRPr lang="en-US"/>
        </a:p>
      </dgm:t>
    </dgm:pt>
    <dgm:pt modelId="{B581C267-B106-4E71-A7B8-F6C85C8521CF}" type="parTrans" cxnId="{7CF62321-1846-4525-B7C3-EDA0D430FAAC}">
      <dgm:prSet/>
      <dgm:spPr/>
      <dgm:t>
        <a:bodyPr/>
        <a:lstStyle/>
        <a:p>
          <a:endParaRPr lang="en-US"/>
        </a:p>
      </dgm:t>
    </dgm:pt>
    <dgm:pt modelId="{A54C6791-E979-4A67-BDD1-D0380F4ECF78}" type="sibTrans" cxnId="{7CF62321-1846-4525-B7C3-EDA0D430FAAC}">
      <dgm:prSet/>
      <dgm:spPr/>
      <dgm:t>
        <a:bodyPr/>
        <a:lstStyle/>
        <a:p>
          <a:endParaRPr lang="en-US"/>
        </a:p>
      </dgm:t>
    </dgm:pt>
    <dgm:pt modelId="{D9210558-5D40-49F7-81C3-4A657996FCBB}">
      <dgm:prSet/>
      <dgm:spPr/>
      <dgm:t>
        <a:bodyPr/>
        <a:lstStyle/>
        <a:p>
          <a:r>
            <a:rPr lang="en-US" b="1"/>
            <a:t>Las partículas absorben radiación solar y UV</a:t>
          </a:r>
          <a:endParaRPr lang="en-US"/>
        </a:p>
      </dgm:t>
    </dgm:pt>
    <dgm:pt modelId="{6D8BF5EC-CCA8-486A-9BAE-828425DD3437}" type="parTrans" cxnId="{C1E6E704-303D-47E6-A399-C7C29A08EAE0}">
      <dgm:prSet/>
      <dgm:spPr/>
      <dgm:t>
        <a:bodyPr/>
        <a:lstStyle/>
        <a:p>
          <a:endParaRPr lang="en-US"/>
        </a:p>
      </dgm:t>
    </dgm:pt>
    <dgm:pt modelId="{6FAAA1E2-DAD8-47BA-8E19-0C22DAF4F9E8}" type="sibTrans" cxnId="{C1E6E704-303D-47E6-A399-C7C29A08EAE0}">
      <dgm:prSet/>
      <dgm:spPr/>
      <dgm:t>
        <a:bodyPr/>
        <a:lstStyle/>
        <a:p>
          <a:endParaRPr lang="en-US"/>
        </a:p>
      </dgm:t>
    </dgm:pt>
    <dgm:pt modelId="{4953F95F-05E9-4371-8749-73B37EF71B06}">
      <dgm:prSet/>
      <dgm:spPr/>
      <dgm:t>
        <a:bodyPr/>
        <a:lstStyle/>
        <a:p>
          <a:r>
            <a:rPr lang="en-US" b="1"/>
            <a:t>Reemiten en infrarrojo, enfriando la atmósfera</a:t>
          </a:r>
          <a:endParaRPr lang="en-US"/>
        </a:p>
      </dgm:t>
    </dgm:pt>
    <dgm:pt modelId="{C041843E-F402-47A9-8678-DDAD0D2823DE}" type="parTrans" cxnId="{64C95215-3130-4DEF-932E-81B87DF5C4C9}">
      <dgm:prSet/>
      <dgm:spPr/>
      <dgm:t>
        <a:bodyPr/>
        <a:lstStyle/>
        <a:p>
          <a:endParaRPr lang="en-US"/>
        </a:p>
      </dgm:t>
    </dgm:pt>
    <dgm:pt modelId="{0B08C682-2E65-4130-9C53-00068077933F}" type="sibTrans" cxnId="{64C95215-3130-4DEF-932E-81B87DF5C4C9}">
      <dgm:prSet/>
      <dgm:spPr/>
      <dgm:t>
        <a:bodyPr/>
        <a:lstStyle/>
        <a:p>
          <a:endParaRPr lang="en-US"/>
        </a:p>
      </dgm:t>
    </dgm:pt>
    <dgm:pt modelId="{FCBF165F-7D68-8547-8A4C-E0D1F61229DB}" type="pres">
      <dgm:prSet presAssocID="{BD1E2E77-1B0C-4399-85D8-D9E46AD042AC}" presName="hierChild1" presStyleCnt="0">
        <dgm:presLayoutVars>
          <dgm:chPref val="1"/>
          <dgm:dir/>
          <dgm:animOne val="branch"/>
          <dgm:animLvl val="lvl"/>
          <dgm:resizeHandles/>
        </dgm:presLayoutVars>
      </dgm:prSet>
      <dgm:spPr/>
    </dgm:pt>
    <dgm:pt modelId="{1B08B240-EED1-6B4D-AA4C-D42196C5A039}" type="pres">
      <dgm:prSet presAssocID="{770D13F7-B32A-4167-AAA9-CBFC7AD6834E}" presName="hierRoot1" presStyleCnt="0"/>
      <dgm:spPr/>
    </dgm:pt>
    <dgm:pt modelId="{CD645B43-4808-BF4E-8E50-C5213ED0E0E6}" type="pres">
      <dgm:prSet presAssocID="{770D13F7-B32A-4167-AAA9-CBFC7AD6834E}" presName="composite" presStyleCnt="0"/>
      <dgm:spPr/>
    </dgm:pt>
    <dgm:pt modelId="{9BF8BDBB-5E61-824B-9EAB-B0B85D777EE4}" type="pres">
      <dgm:prSet presAssocID="{770D13F7-B32A-4167-AAA9-CBFC7AD6834E}" presName="background" presStyleLbl="node0" presStyleIdx="0" presStyleCnt="4"/>
      <dgm:spPr/>
    </dgm:pt>
    <dgm:pt modelId="{690AE929-A7D2-7E46-8128-A29EE30A4C66}" type="pres">
      <dgm:prSet presAssocID="{770D13F7-B32A-4167-AAA9-CBFC7AD6834E}" presName="text" presStyleLbl="fgAcc0" presStyleIdx="0" presStyleCnt="4">
        <dgm:presLayoutVars>
          <dgm:chPref val="3"/>
        </dgm:presLayoutVars>
      </dgm:prSet>
      <dgm:spPr/>
    </dgm:pt>
    <dgm:pt modelId="{EE891551-14BC-2446-A79E-D65B00F3E8EB}" type="pres">
      <dgm:prSet presAssocID="{770D13F7-B32A-4167-AAA9-CBFC7AD6834E}" presName="hierChild2" presStyleCnt="0"/>
      <dgm:spPr/>
    </dgm:pt>
    <dgm:pt modelId="{551557E5-6E71-424B-824C-E03BE110CDB4}" type="pres">
      <dgm:prSet presAssocID="{833C9586-C3DA-4016-A965-41962F4F93DB}" presName="hierRoot1" presStyleCnt="0"/>
      <dgm:spPr/>
    </dgm:pt>
    <dgm:pt modelId="{7AD46785-E730-0540-9A0E-2B9608F72C51}" type="pres">
      <dgm:prSet presAssocID="{833C9586-C3DA-4016-A965-41962F4F93DB}" presName="composite" presStyleCnt="0"/>
      <dgm:spPr/>
    </dgm:pt>
    <dgm:pt modelId="{2B130A42-EE40-B946-9537-740D95D5615E}" type="pres">
      <dgm:prSet presAssocID="{833C9586-C3DA-4016-A965-41962F4F93DB}" presName="background" presStyleLbl="node0" presStyleIdx="1" presStyleCnt="4"/>
      <dgm:spPr/>
    </dgm:pt>
    <dgm:pt modelId="{86F9B7EB-5482-FA49-81DA-670595DDC0F6}" type="pres">
      <dgm:prSet presAssocID="{833C9586-C3DA-4016-A965-41962F4F93DB}" presName="text" presStyleLbl="fgAcc0" presStyleIdx="1" presStyleCnt="4">
        <dgm:presLayoutVars>
          <dgm:chPref val="3"/>
        </dgm:presLayoutVars>
      </dgm:prSet>
      <dgm:spPr/>
    </dgm:pt>
    <dgm:pt modelId="{2B95376C-E4AB-C645-A343-A58CA3355143}" type="pres">
      <dgm:prSet presAssocID="{833C9586-C3DA-4016-A965-41962F4F93DB}" presName="hierChild2" presStyleCnt="0"/>
      <dgm:spPr/>
    </dgm:pt>
    <dgm:pt modelId="{13FD1FB7-0155-3746-AB7E-7222A713EE49}" type="pres">
      <dgm:prSet presAssocID="{D9210558-5D40-49F7-81C3-4A657996FCBB}" presName="hierRoot1" presStyleCnt="0"/>
      <dgm:spPr/>
    </dgm:pt>
    <dgm:pt modelId="{B16C57B3-93FD-AD4B-93E3-44FBD3A74279}" type="pres">
      <dgm:prSet presAssocID="{D9210558-5D40-49F7-81C3-4A657996FCBB}" presName="composite" presStyleCnt="0"/>
      <dgm:spPr/>
    </dgm:pt>
    <dgm:pt modelId="{0969F06B-908B-4740-BAB5-442988289723}" type="pres">
      <dgm:prSet presAssocID="{D9210558-5D40-49F7-81C3-4A657996FCBB}" presName="background" presStyleLbl="node0" presStyleIdx="2" presStyleCnt="4"/>
      <dgm:spPr/>
    </dgm:pt>
    <dgm:pt modelId="{D0E6D043-A946-5D4A-B532-81ABAD6A22D6}" type="pres">
      <dgm:prSet presAssocID="{D9210558-5D40-49F7-81C3-4A657996FCBB}" presName="text" presStyleLbl="fgAcc0" presStyleIdx="2" presStyleCnt="4">
        <dgm:presLayoutVars>
          <dgm:chPref val="3"/>
        </dgm:presLayoutVars>
      </dgm:prSet>
      <dgm:spPr/>
    </dgm:pt>
    <dgm:pt modelId="{2954C18E-1290-5142-8C79-1CAF0F8C5244}" type="pres">
      <dgm:prSet presAssocID="{D9210558-5D40-49F7-81C3-4A657996FCBB}" presName="hierChild2" presStyleCnt="0"/>
      <dgm:spPr/>
    </dgm:pt>
    <dgm:pt modelId="{57A64487-09F4-4C4F-AD78-0FD12DDD57AD}" type="pres">
      <dgm:prSet presAssocID="{4953F95F-05E9-4371-8749-73B37EF71B06}" presName="hierRoot1" presStyleCnt="0"/>
      <dgm:spPr/>
    </dgm:pt>
    <dgm:pt modelId="{76305CCD-F356-9544-9616-D7AB2F8566A1}" type="pres">
      <dgm:prSet presAssocID="{4953F95F-05E9-4371-8749-73B37EF71B06}" presName="composite" presStyleCnt="0"/>
      <dgm:spPr/>
    </dgm:pt>
    <dgm:pt modelId="{EB1A3412-A05A-FD4B-98BB-3B21E8D6D941}" type="pres">
      <dgm:prSet presAssocID="{4953F95F-05E9-4371-8749-73B37EF71B06}" presName="background" presStyleLbl="node0" presStyleIdx="3" presStyleCnt="4"/>
      <dgm:spPr/>
    </dgm:pt>
    <dgm:pt modelId="{B741DF93-2E7C-C54B-9B63-9CD637BB6D3F}" type="pres">
      <dgm:prSet presAssocID="{4953F95F-05E9-4371-8749-73B37EF71B06}" presName="text" presStyleLbl="fgAcc0" presStyleIdx="3" presStyleCnt="4">
        <dgm:presLayoutVars>
          <dgm:chPref val="3"/>
        </dgm:presLayoutVars>
      </dgm:prSet>
      <dgm:spPr/>
    </dgm:pt>
    <dgm:pt modelId="{4FDB5CEF-CD17-5041-9101-A484DC9086FB}" type="pres">
      <dgm:prSet presAssocID="{4953F95F-05E9-4371-8749-73B37EF71B06}" presName="hierChild2" presStyleCnt="0"/>
      <dgm:spPr/>
    </dgm:pt>
  </dgm:ptLst>
  <dgm:cxnLst>
    <dgm:cxn modelId="{C1E6E704-303D-47E6-A399-C7C29A08EAE0}" srcId="{BD1E2E77-1B0C-4399-85D8-D9E46AD042AC}" destId="{D9210558-5D40-49F7-81C3-4A657996FCBB}" srcOrd="2" destOrd="0" parTransId="{6D8BF5EC-CCA8-486A-9BAE-828425DD3437}" sibTransId="{6FAAA1E2-DAD8-47BA-8E19-0C22DAF4F9E8}"/>
    <dgm:cxn modelId="{64C95215-3130-4DEF-932E-81B87DF5C4C9}" srcId="{BD1E2E77-1B0C-4399-85D8-D9E46AD042AC}" destId="{4953F95F-05E9-4371-8749-73B37EF71B06}" srcOrd="3" destOrd="0" parTransId="{C041843E-F402-47A9-8678-DDAD0D2823DE}" sibTransId="{0B08C682-2E65-4130-9C53-00068077933F}"/>
    <dgm:cxn modelId="{7CF62321-1846-4525-B7C3-EDA0D430FAAC}" srcId="{BD1E2E77-1B0C-4399-85D8-D9E46AD042AC}" destId="{833C9586-C3DA-4016-A965-41962F4F93DB}" srcOrd="1" destOrd="0" parTransId="{B581C267-B106-4E71-A7B8-F6C85C8521CF}" sibTransId="{A54C6791-E979-4A67-BDD1-D0380F4ECF78}"/>
    <dgm:cxn modelId="{5970E534-1AB3-2F47-94CF-6E381F3AB4EB}" type="presOf" srcId="{833C9586-C3DA-4016-A965-41962F4F93DB}" destId="{86F9B7EB-5482-FA49-81DA-670595DDC0F6}" srcOrd="0" destOrd="0" presId="urn:microsoft.com/office/officeart/2005/8/layout/hierarchy1"/>
    <dgm:cxn modelId="{8F14214A-7773-184D-A916-B6C42192E280}" type="presOf" srcId="{D9210558-5D40-49F7-81C3-4A657996FCBB}" destId="{D0E6D043-A946-5D4A-B532-81ABAD6A22D6}" srcOrd="0" destOrd="0" presId="urn:microsoft.com/office/officeart/2005/8/layout/hierarchy1"/>
    <dgm:cxn modelId="{FC78F062-7EC4-834E-BADC-062526C4F6F7}" type="presOf" srcId="{770D13F7-B32A-4167-AAA9-CBFC7AD6834E}" destId="{690AE929-A7D2-7E46-8128-A29EE30A4C66}" srcOrd="0" destOrd="0" presId="urn:microsoft.com/office/officeart/2005/8/layout/hierarchy1"/>
    <dgm:cxn modelId="{DBFA558B-267E-48E3-867F-43ED57DC3097}" srcId="{BD1E2E77-1B0C-4399-85D8-D9E46AD042AC}" destId="{770D13F7-B32A-4167-AAA9-CBFC7AD6834E}" srcOrd="0" destOrd="0" parTransId="{D6C1DAC5-D810-47CF-A379-6CE88AB66132}" sibTransId="{C221E069-D951-453B-823A-82D139A96E51}"/>
    <dgm:cxn modelId="{9C3F948E-4D65-5446-9619-386223063C05}" type="presOf" srcId="{4953F95F-05E9-4371-8749-73B37EF71B06}" destId="{B741DF93-2E7C-C54B-9B63-9CD637BB6D3F}" srcOrd="0" destOrd="0" presId="urn:microsoft.com/office/officeart/2005/8/layout/hierarchy1"/>
    <dgm:cxn modelId="{D95C7BEB-EA99-AA41-BEB3-4143F2D3F4EC}" type="presOf" srcId="{BD1E2E77-1B0C-4399-85D8-D9E46AD042AC}" destId="{FCBF165F-7D68-8547-8A4C-E0D1F61229DB}" srcOrd="0" destOrd="0" presId="urn:microsoft.com/office/officeart/2005/8/layout/hierarchy1"/>
    <dgm:cxn modelId="{BD5AAF2D-1237-AD4E-AF81-4BFF85D7930C}" type="presParOf" srcId="{FCBF165F-7D68-8547-8A4C-E0D1F61229DB}" destId="{1B08B240-EED1-6B4D-AA4C-D42196C5A039}" srcOrd="0" destOrd="0" presId="urn:microsoft.com/office/officeart/2005/8/layout/hierarchy1"/>
    <dgm:cxn modelId="{64CC0F77-E52E-6649-A19F-0D4B0742B255}" type="presParOf" srcId="{1B08B240-EED1-6B4D-AA4C-D42196C5A039}" destId="{CD645B43-4808-BF4E-8E50-C5213ED0E0E6}" srcOrd="0" destOrd="0" presId="urn:microsoft.com/office/officeart/2005/8/layout/hierarchy1"/>
    <dgm:cxn modelId="{DA9D7620-C324-D344-9EF6-55B16A44155F}" type="presParOf" srcId="{CD645B43-4808-BF4E-8E50-C5213ED0E0E6}" destId="{9BF8BDBB-5E61-824B-9EAB-B0B85D777EE4}" srcOrd="0" destOrd="0" presId="urn:microsoft.com/office/officeart/2005/8/layout/hierarchy1"/>
    <dgm:cxn modelId="{A8DF0043-AE96-AB42-8D1B-FF52F4E683C9}" type="presParOf" srcId="{CD645B43-4808-BF4E-8E50-C5213ED0E0E6}" destId="{690AE929-A7D2-7E46-8128-A29EE30A4C66}" srcOrd="1" destOrd="0" presId="urn:microsoft.com/office/officeart/2005/8/layout/hierarchy1"/>
    <dgm:cxn modelId="{ECBC0271-57AB-0E4C-9E18-D58D11638D42}" type="presParOf" srcId="{1B08B240-EED1-6B4D-AA4C-D42196C5A039}" destId="{EE891551-14BC-2446-A79E-D65B00F3E8EB}" srcOrd="1" destOrd="0" presId="urn:microsoft.com/office/officeart/2005/8/layout/hierarchy1"/>
    <dgm:cxn modelId="{781431EF-59B9-3749-AB8F-5BF735AC3145}" type="presParOf" srcId="{FCBF165F-7D68-8547-8A4C-E0D1F61229DB}" destId="{551557E5-6E71-424B-824C-E03BE110CDB4}" srcOrd="1" destOrd="0" presId="urn:microsoft.com/office/officeart/2005/8/layout/hierarchy1"/>
    <dgm:cxn modelId="{15A691BE-7F18-BA4D-889F-C01981EAE5C9}" type="presParOf" srcId="{551557E5-6E71-424B-824C-E03BE110CDB4}" destId="{7AD46785-E730-0540-9A0E-2B9608F72C51}" srcOrd="0" destOrd="0" presId="urn:microsoft.com/office/officeart/2005/8/layout/hierarchy1"/>
    <dgm:cxn modelId="{E3A79CBE-3DD5-B54E-BF95-D6930459C5B1}" type="presParOf" srcId="{7AD46785-E730-0540-9A0E-2B9608F72C51}" destId="{2B130A42-EE40-B946-9537-740D95D5615E}" srcOrd="0" destOrd="0" presId="urn:microsoft.com/office/officeart/2005/8/layout/hierarchy1"/>
    <dgm:cxn modelId="{1049E25A-9414-2C44-B585-55830788F5A9}" type="presParOf" srcId="{7AD46785-E730-0540-9A0E-2B9608F72C51}" destId="{86F9B7EB-5482-FA49-81DA-670595DDC0F6}" srcOrd="1" destOrd="0" presId="urn:microsoft.com/office/officeart/2005/8/layout/hierarchy1"/>
    <dgm:cxn modelId="{0EE978AA-D928-284B-8C87-3318DE2D8150}" type="presParOf" srcId="{551557E5-6E71-424B-824C-E03BE110CDB4}" destId="{2B95376C-E4AB-C645-A343-A58CA3355143}" srcOrd="1" destOrd="0" presId="urn:microsoft.com/office/officeart/2005/8/layout/hierarchy1"/>
    <dgm:cxn modelId="{83D98E03-6773-9444-B2A2-353C635E501A}" type="presParOf" srcId="{FCBF165F-7D68-8547-8A4C-E0D1F61229DB}" destId="{13FD1FB7-0155-3746-AB7E-7222A713EE49}" srcOrd="2" destOrd="0" presId="urn:microsoft.com/office/officeart/2005/8/layout/hierarchy1"/>
    <dgm:cxn modelId="{97AAD4ED-9CF8-1D49-8827-012253FE1936}" type="presParOf" srcId="{13FD1FB7-0155-3746-AB7E-7222A713EE49}" destId="{B16C57B3-93FD-AD4B-93E3-44FBD3A74279}" srcOrd="0" destOrd="0" presId="urn:microsoft.com/office/officeart/2005/8/layout/hierarchy1"/>
    <dgm:cxn modelId="{8E57FC11-89FE-CA44-9369-5B70A594502A}" type="presParOf" srcId="{B16C57B3-93FD-AD4B-93E3-44FBD3A74279}" destId="{0969F06B-908B-4740-BAB5-442988289723}" srcOrd="0" destOrd="0" presId="urn:microsoft.com/office/officeart/2005/8/layout/hierarchy1"/>
    <dgm:cxn modelId="{04E05C41-4C89-074B-9C60-9FFD2331C482}" type="presParOf" srcId="{B16C57B3-93FD-AD4B-93E3-44FBD3A74279}" destId="{D0E6D043-A946-5D4A-B532-81ABAD6A22D6}" srcOrd="1" destOrd="0" presId="urn:microsoft.com/office/officeart/2005/8/layout/hierarchy1"/>
    <dgm:cxn modelId="{061B9947-E584-E44D-B5D2-EED98183D9DB}" type="presParOf" srcId="{13FD1FB7-0155-3746-AB7E-7222A713EE49}" destId="{2954C18E-1290-5142-8C79-1CAF0F8C5244}" srcOrd="1" destOrd="0" presId="urn:microsoft.com/office/officeart/2005/8/layout/hierarchy1"/>
    <dgm:cxn modelId="{69AD63B2-CC80-9A49-AE28-2EDE2157B429}" type="presParOf" srcId="{FCBF165F-7D68-8547-8A4C-E0D1F61229DB}" destId="{57A64487-09F4-4C4F-AD78-0FD12DDD57AD}" srcOrd="3" destOrd="0" presId="urn:microsoft.com/office/officeart/2005/8/layout/hierarchy1"/>
    <dgm:cxn modelId="{22582D82-7CF3-5548-859D-35B7C05CFFAF}" type="presParOf" srcId="{57A64487-09F4-4C4F-AD78-0FD12DDD57AD}" destId="{76305CCD-F356-9544-9616-D7AB2F8566A1}" srcOrd="0" destOrd="0" presId="urn:microsoft.com/office/officeart/2005/8/layout/hierarchy1"/>
    <dgm:cxn modelId="{7298BFBA-1054-3844-B8A6-8A4DDD94620C}" type="presParOf" srcId="{76305CCD-F356-9544-9616-D7AB2F8566A1}" destId="{EB1A3412-A05A-FD4B-98BB-3B21E8D6D941}" srcOrd="0" destOrd="0" presId="urn:microsoft.com/office/officeart/2005/8/layout/hierarchy1"/>
    <dgm:cxn modelId="{6368446A-4BEE-6F4C-B041-7F39F0675FBB}" type="presParOf" srcId="{76305CCD-F356-9544-9616-D7AB2F8566A1}" destId="{B741DF93-2E7C-C54B-9B63-9CD637BB6D3F}" srcOrd="1" destOrd="0" presId="urn:microsoft.com/office/officeart/2005/8/layout/hierarchy1"/>
    <dgm:cxn modelId="{6BAB0D17-0508-9142-91F2-E04738A5F087}" type="presParOf" srcId="{57A64487-09F4-4C4F-AD78-0FD12DDD57AD}" destId="{4FDB5CEF-CD17-5041-9101-A484DC9086FB}"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F8BDBB-5E61-824B-9EAB-B0B85D777EE4}">
      <dsp:nvSpPr>
        <dsp:cNvPr id="0" name=""/>
        <dsp:cNvSpPr/>
      </dsp:nvSpPr>
      <dsp:spPr>
        <a:xfrm>
          <a:off x="2994" y="362539"/>
          <a:ext cx="2137914" cy="13575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AE929-A7D2-7E46-8128-A29EE30A4C66}">
      <dsp:nvSpPr>
        <dsp:cNvPr id="0" name=""/>
        <dsp:cNvSpPr/>
      </dsp:nvSpPr>
      <dsp:spPr>
        <a:xfrm>
          <a:off x="240540" y="588208"/>
          <a:ext cx="2137914" cy="13575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New Horizons en 2015 Revela la peculiaridad de la atmosfera de Plutón</a:t>
          </a:r>
          <a:endParaRPr lang="en-US" sz="1600" kern="1200"/>
        </a:p>
      </dsp:txBody>
      <dsp:txXfrm>
        <a:off x="280302" y="627970"/>
        <a:ext cx="2058390" cy="1278051"/>
      </dsp:txXfrm>
    </dsp:sp>
    <dsp:sp modelId="{2B130A42-EE40-B946-9537-740D95D5615E}">
      <dsp:nvSpPr>
        <dsp:cNvPr id="0" name=""/>
        <dsp:cNvSpPr/>
      </dsp:nvSpPr>
      <dsp:spPr>
        <a:xfrm>
          <a:off x="2616000" y="362539"/>
          <a:ext cx="2137914" cy="13575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F9B7EB-5482-FA49-81DA-670595DDC0F6}">
      <dsp:nvSpPr>
        <dsp:cNvPr id="0" name=""/>
        <dsp:cNvSpPr/>
      </dsp:nvSpPr>
      <dsp:spPr>
        <a:xfrm>
          <a:off x="2853546" y="588208"/>
          <a:ext cx="2137914" cy="13575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Webb en 2025 desde miles de millones de km revela algo más</a:t>
          </a:r>
          <a:endParaRPr lang="en-US" sz="1600" kern="1200"/>
        </a:p>
      </dsp:txBody>
      <dsp:txXfrm>
        <a:off x="2893308" y="627970"/>
        <a:ext cx="2058390" cy="1278051"/>
      </dsp:txXfrm>
    </dsp:sp>
    <dsp:sp modelId="{0969F06B-908B-4740-BAB5-442988289723}">
      <dsp:nvSpPr>
        <dsp:cNvPr id="0" name=""/>
        <dsp:cNvSpPr/>
      </dsp:nvSpPr>
      <dsp:spPr>
        <a:xfrm>
          <a:off x="5229007" y="362539"/>
          <a:ext cx="2137914" cy="13575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E6D043-A946-5D4A-B532-81ABAD6A22D6}">
      <dsp:nvSpPr>
        <dsp:cNvPr id="0" name=""/>
        <dsp:cNvSpPr/>
      </dsp:nvSpPr>
      <dsp:spPr>
        <a:xfrm>
          <a:off x="5466553" y="588208"/>
          <a:ext cx="2137914" cy="13575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Las partículas absorben radiación solar y UV</a:t>
          </a:r>
          <a:endParaRPr lang="en-US" sz="1600" kern="1200"/>
        </a:p>
      </dsp:txBody>
      <dsp:txXfrm>
        <a:off x="5506315" y="627970"/>
        <a:ext cx="2058390" cy="1278051"/>
      </dsp:txXfrm>
    </dsp:sp>
    <dsp:sp modelId="{EB1A3412-A05A-FD4B-98BB-3B21E8D6D941}">
      <dsp:nvSpPr>
        <dsp:cNvPr id="0" name=""/>
        <dsp:cNvSpPr/>
      </dsp:nvSpPr>
      <dsp:spPr>
        <a:xfrm>
          <a:off x="7842013" y="362539"/>
          <a:ext cx="2137914" cy="13575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41DF93-2E7C-C54B-9B63-9CD637BB6D3F}">
      <dsp:nvSpPr>
        <dsp:cNvPr id="0" name=""/>
        <dsp:cNvSpPr/>
      </dsp:nvSpPr>
      <dsp:spPr>
        <a:xfrm>
          <a:off x="8079559" y="588208"/>
          <a:ext cx="2137914" cy="13575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Reemiten en infrarrojo, enfriando la atmósfera</a:t>
          </a:r>
          <a:endParaRPr lang="en-US" sz="1600" kern="1200"/>
        </a:p>
      </dsp:txBody>
      <dsp:txXfrm>
        <a:off x="8119321" y="627970"/>
        <a:ext cx="2058390" cy="12780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068D2-51B4-924B-99A3-9C40752F4A93}" type="datetimeFigureOut">
              <a:rPr lang="en-US" smtClean="0"/>
              <a:t>6/16/26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0D5C7D-7CD2-DF40-947E-0BF77FD67569}" type="slidenum">
              <a:rPr lang="en-US" smtClean="0"/>
              <a:t>‹#›</a:t>
            </a:fld>
            <a:endParaRPr lang="en-US"/>
          </a:p>
        </p:txBody>
      </p:sp>
    </p:spTree>
    <p:extLst>
      <p:ext uri="{BB962C8B-B14F-4D97-AF65-F5344CB8AC3E}">
        <p14:creationId xmlns:p14="http://schemas.microsoft.com/office/powerpoint/2010/main" val="2322026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ebaim.org/techniques/powerpoint/"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ebbtelescope.org/contents/media/images/2017/28/4051-Image"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ebbtelescope.org/contents/media/videos/2020/49/1290-Video" TargetMode="External"/><Relationship Id="rId3" Type="http://schemas.openxmlformats.org/officeDocument/2006/relationships/hyperlink" Target="https://hubblesite.org/contents/articles/hubble-deep-fields" TargetMode="External"/><Relationship Id="rId7" Type="http://schemas.openxmlformats.org/officeDocument/2006/relationships/hyperlink" Target="https://hubblesite.org/contents/media/videos/22-Video"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chandra.harvard.edu/photo/2017/cdfs/" TargetMode="External"/><Relationship Id="rId5" Type="http://schemas.openxmlformats.org/officeDocument/2006/relationships/hyperlink" Target="https://hubblesite.org/contents/media/images/2014/27/3380-Image.html?news=true" TargetMode="External"/><Relationship Id="rId4" Type="http://schemas.openxmlformats.org/officeDocument/2006/relationships/hyperlink" Target="https://hubblesite.org/contents/media/videos/1310-Video"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iewspace.org/interactives/unveiling_invisible_universe/star_formation/eagle_nebula"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www.spitzer.caltech.edu/images/1710-ssc2007-01a1-The-Infrared-Eagle-Nebula" TargetMode="External"/><Relationship Id="rId5" Type="http://schemas.openxmlformats.org/officeDocument/2006/relationships/hyperlink" Target="https://hubblesite.org/contents/media/images/2015/01/3475-Image.html" TargetMode="External"/><Relationship Id="rId4" Type="http://schemas.openxmlformats.org/officeDocument/2006/relationships/hyperlink" Target="https://hubblesite.org/contents/media/images/2015/01/3470-Image.html"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ebbtelescope.org/contents/media/images/4181-Image" TargetMode="External"/><Relationship Id="rId3" Type="http://schemas.openxmlformats.org/officeDocument/2006/relationships/hyperlink" Target="https://webbtelescope.org/news/webb-science-writers-guide/telescope-overview" TargetMode="External"/><Relationship Id="rId7" Type="http://schemas.openxmlformats.org/officeDocument/2006/relationships/hyperlink" Target="https://svs.gsfc.nasa.gov/12895"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svs.gsfc.nasa.gov/13521" TargetMode="External"/><Relationship Id="rId5" Type="http://schemas.openxmlformats.org/officeDocument/2006/relationships/hyperlink" Target="https://www.nasa.gov/feature/goddard/2017/aligning-the-primary-mirror-segments-of-nasa-s-james-webb-space-telescope-with-light" TargetMode="External"/><Relationship Id="rId4" Type="http://schemas.openxmlformats.org/officeDocument/2006/relationships/hyperlink" Target="https://hubblesite.org/mission-and-telescope/the-telescope"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webbtelescope.org/contents/media/images/4181-Image" TargetMode="External"/><Relationship Id="rId3" Type="http://schemas.openxmlformats.org/officeDocument/2006/relationships/hyperlink" Target="https://webbtelescope.org/news/webb-science-writers-guide/telescope-overview" TargetMode="External"/><Relationship Id="rId7" Type="http://schemas.openxmlformats.org/officeDocument/2006/relationships/hyperlink" Target="https://svs.gsfc.nasa.gov/12895"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svs.gsfc.nasa.gov/13521" TargetMode="External"/><Relationship Id="rId5" Type="http://schemas.openxmlformats.org/officeDocument/2006/relationships/hyperlink" Target="https://www.nasa.gov/feature/goddard/2017/aligning-the-primary-mirror-segments-of-nasa-s-james-webb-space-telescope-with-light" TargetMode="External"/><Relationship Id="rId4" Type="http://schemas.openxmlformats.org/officeDocument/2006/relationships/hyperlink" Target="https://hubblesite.org/mission-and-telescope/the-telescop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ebbtelescope.org/contents/media/images/4181-Image" TargetMode="External"/><Relationship Id="rId3" Type="http://schemas.openxmlformats.org/officeDocument/2006/relationships/hyperlink" Target="https://webbtelescope.org/news/webb-science-writers-guide/telescope-overview" TargetMode="External"/><Relationship Id="rId7" Type="http://schemas.openxmlformats.org/officeDocument/2006/relationships/hyperlink" Target="https://svs.gsfc.nasa.gov/12895"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svs.gsfc.nasa.gov/13521" TargetMode="External"/><Relationship Id="rId5" Type="http://schemas.openxmlformats.org/officeDocument/2006/relationships/hyperlink" Target="https://www.nasa.gov/feature/goddard/2017/aligning-the-primary-mirror-segments-of-nasa-s-james-webb-space-telescope-with-light" TargetMode="External"/><Relationship Id="rId4" Type="http://schemas.openxmlformats.org/officeDocument/2006/relationships/hyperlink" Target="https://hubblesite.org/mission-and-telescope/the-telescop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Please display this slide on screen before your presentation begins and during your introduction.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this notes pane area, you will find supporting information for each slide and links to additional 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may customize this presentation. We recommend adding slides to this document (not importing slides from this template into your file). Using this as your primary file will preserve the fonts and styling.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 do not have to use all of the slides in this template. Delete any slides that you do not plan to use in your presentation.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you need to share your presentation, it is best to save your presentation as a PDF file.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templates are accessible with existing content, but make sure that your final presentation still meets accessibility standards once you add your own content and images. For general PowerPoint Accessibility Guidelines: </a:t>
            </a:r>
            <a:r>
              <a:rPr lang="en-US" sz="1200" kern="1200" dirty="0">
                <a:solidFill>
                  <a:schemeClr val="tx1"/>
                </a:solidFill>
                <a:effectLst/>
                <a:latin typeface="+mn-lt"/>
                <a:ea typeface="+mn-ea"/>
                <a:cs typeface="+mn-cs"/>
                <a:hlinkClick r:id="rId3"/>
              </a:rPr>
              <a:t>https://webaim.org/techniques/powerpoint/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__________________________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NASA, ESA, Northrop Grumman</a:t>
            </a:r>
          </a:p>
          <a:p>
            <a:r>
              <a:rPr lang="en-US" sz="1200" kern="1200" dirty="0">
                <a:solidFill>
                  <a:schemeClr val="tx1"/>
                </a:solidFill>
                <a:effectLst/>
                <a:latin typeface="+mn-lt"/>
                <a:ea typeface="+mn-ea"/>
                <a:cs typeface="+mn-cs"/>
                <a:hlinkClick r:id="rId4"/>
              </a:rPr>
              <a:t>https://webbtelescope.org/contents/media/images/2017/28/4051-Image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D95282D-E246-B147-83F5-FC2E8825650F}" type="slidenum">
              <a:rPr lang="en-US" smtClean="0"/>
              <a:t>1</a:t>
            </a:fld>
            <a:endParaRPr lang="en-US"/>
          </a:p>
        </p:txBody>
      </p:sp>
    </p:spTree>
    <p:extLst>
      <p:ext uri="{BB962C8B-B14F-4D97-AF65-F5344CB8AC3E}">
        <p14:creationId xmlns:p14="http://schemas.microsoft.com/office/powerpoint/2010/main" val="2382102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BFEB0-AE52-66D7-5321-BE4C5699C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60F87-7177-A3F7-F7BC-9847E6813A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226C1-EE86-7C30-28CF-AC933E791E2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science.nasa.gov</a:t>
            </a:r>
            <a:r>
              <a:rPr lang="en-US" sz="1200" kern="1200" dirty="0">
                <a:solidFill>
                  <a:schemeClr val="tx1"/>
                </a:solidFill>
                <a:effectLst/>
                <a:latin typeface="+mn-lt"/>
                <a:ea typeface="+mn-ea"/>
                <a:cs typeface="+mn-cs"/>
              </a:rPr>
              <a:t>/mission/</a:t>
            </a:r>
            <a:r>
              <a:rPr lang="en-US" sz="1200" kern="1200" dirty="0" err="1">
                <a:solidFill>
                  <a:schemeClr val="tx1"/>
                </a:solidFill>
                <a:effectLst/>
                <a:latin typeface="+mn-lt"/>
                <a:ea typeface="+mn-ea"/>
                <a:cs typeface="+mn-cs"/>
              </a:rPr>
              <a:t>webb</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webbs</a:t>
            </a:r>
            <a:r>
              <a:rPr lang="en-US" sz="1200" kern="1200">
                <a:solidFill>
                  <a:schemeClr val="tx1"/>
                </a:solidFill>
                <a:effectLst/>
                <a:latin typeface="+mn-lt"/>
                <a:ea typeface="+mn-ea"/>
                <a:cs typeface="+mn-cs"/>
              </a:rPr>
              <a:t>-mirrors/#:~:text=The%20primary%20mirror%20segments%20and,telescope's%20tertiary%20mirror%20remains%20stationary.</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90540A4-C947-4B80-BFBE-E2779F726353}"/>
              </a:ext>
            </a:extLst>
          </p:cNvPr>
          <p:cNvSpPr>
            <a:spLocks noGrp="1"/>
          </p:cNvSpPr>
          <p:nvPr>
            <p:ph type="sldNum" sz="quarter" idx="5"/>
          </p:nvPr>
        </p:nvSpPr>
        <p:spPr/>
        <p:txBody>
          <a:bodyPr/>
          <a:lstStyle/>
          <a:p>
            <a:fld id="{BD95282D-E246-B147-83F5-FC2E8825650F}" type="slidenum">
              <a:rPr lang="en-US" smtClean="0"/>
              <a:t>11</a:t>
            </a:fld>
            <a:endParaRPr lang="en-US"/>
          </a:p>
        </p:txBody>
      </p:sp>
    </p:spTree>
    <p:extLst>
      <p:ext uri="{BB962C8B-B14F-4D97-AF65-F5344CB8AC3E}">
        <p14:creationId xmlns:p14="http://schemas.microsoft.com/office/powerpoint/2010/main" val="49883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B47FD-6A6C-7093-B10E-A11D88E78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898AA-9126-EBA0-6B91-DD213143C9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F6A4DB-573C-2550-ACE0-115A9F31AC6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science.nasa.gov</a:t>
            </a:r>
            <a:r>
              <a:rPr lang="en-US" sz="1200" kern="1200" dirty="0">
                <a:solidFill>
                  <a:schemeClr val="tx1"/>
                </a:solidFill>
                <a:effectLst/>
                <a:latin typeface="+mn-lt"/>
                <a:ea typeface="+mn-ea"/>
                <a:cs typeface="+mn-cs"/>
              </a:rPr>
              <a:t>/missions/</a:t>
            </a:r>
            <a:r>
              <a:rPr lang="en-US" sz="1200" kern="1200" dirty="0" err="1">
                <a:solidFill>
                  <a:schemeClr val="tx1"/>
                </a:solidFill>
                <a:effectLst/>
                <a:latin typeface="+mn-lt"/>
                <a:ea typeface="+mn-ea"/>
                <a:cs typeface="+mn-cs"/>
              </a:rPr>
              <a:t>webb</a:t>
            </a:r>
            <a:r>
              <a:rPr lang="en-US" sz="1200" kern="1200" dirty="0">
                <a:solidFill>
                  <a:schemeClr val="tx1"/>
                </a:solidFill>
                <a:effectLst/>
                <a:latin typeface="+mn-lt"/>
                <a:ea typeface="+mn-ea"/>
                <a:cs typeface="+mn-cs"/>
              </a:rPr>
              <a:t>/nasa-webb-hubble-share-most-comprehensive-view-of-saturn-to-date/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Mientras</a:t>
            </a:r>
            <a:r>
              <a:rPr lang="en-US" dirty="0"/>
              <a:t> </a:t>
            </a:r>
            <a:r>
              <a:rPr lang="en-US" dirty="0" err="1"/>
              <a:t>que</a:t>
            </a:r>
            <a:r>
              <a:rPr lang="en-US" dirty="0"/>
              <a:t> </a:t>
            </a:r>
            <a:r>
              <a:rPr lang="en-US" dirty="0" err="1"/>
              <a:t>el</a:t>
            </a:r>
            <a:r>
              <a:rPr lang="en-US" dirty="0"/>
              <a:t> </a:t>
            </a:r>
            <a:r>
              <a:rPr lang="en-US" dirty="0" err="1"/>
              <a:t>telescopio</a:t>
            </a:r>
            <a:r>
              <a:rPr lang="en-US" dirty="0"/>
              <a:t> Hubble </a:t>
            </a:r>
            <a:r>
              <a:rPr lang="en-US" dirty="0" err="1"/>
              <a:t>observa</a:t>
            </a:r>
            <a:r>
              <a:rPr lang="en-US" dirty="0"/>
              <a:t> Saturno </a:t>
            </a:r>
            <a:r>
              <a:rPr lang="en-US" dirty="0" err="1"/>
              <a:t>en</a:t>
            </a:r>
            <a:r>
              <a:rPr lang="en-US" dirty="0"/>
              <a:t> luz visible y </a:t>
            </a:r>
            <a:r>
              <a:rPr lang="en-US" dirty="0" err="1"/>
              <a:t>nos</a:t>
            </a:r>
            <a:r>
              <a:rPr lang="en-US" dirty="0"/>
              <a:t> </a:t>
            </a:r>
            <a:r>
              <a:rPr lang="en-US" dirty="0" err="1"/>
              <a:t>muestra</a:t>
            </a:r>
            <a:r>
              <a:rPr lang="en-US" dirty="0"/>
              <a:t> </a:t>
            </a:r>
            <a:r>
              <a:rPr lang="en-US" dirty="0" err="1"/>
              <a:t>los</a:t>
            </a:r>
            <a:r>
              <a:rPr lang="en-US" dirty="0"/>
              <a:t> </a:t>
            </a:r>
            <a:r>
              <a:rPr lang="en-US" dirty="0" err="1"/>
              <a:t>colores</a:t>
            </a:r>
            <a:r>
              <a:rPr lang="en-US" dirty="0"/>
              <a:t>, </a:t>
            </a:r>
            <a:r>
              <a:rPr lang="en-US" dirty="0" err="1"/>
              <a:t>bandas</a:t>
            </a:r>
            <a:r>
              <a:rPr lang="en-US" dirty="0"/>
              <a:t> </a:t>
            </a:r>
            <a:r>
              <a:rPr lang="en-US" dirty="0" err="1"/>
              <a:t>nubosas</a:t>
            </a:r>
            <a:r>
              <a:rPr lang="en-US" dirty="0"/>
              <a:t> y </a:t>
            </a:r>
            <a:r>
              <a:rPr lang="en-US" dirty="0" err="1"/>
              <a:t>variaciones</a:t>
            </a:r>
            <a:r>
              <a:rPr lang="en-US" dirty="0"/>
              <a:t> </a:t>
            </a:r>
            <a:r>
              <a:rPr lang="en-US" dirty="0" err="1"/>
              <a:t>atmosféricas</a:t>
            </a:r>
            <a:r>
              <a:rPr lang="en-US" dirty="0"/>
              <a:t> de las </a:t>
            </a:r>
            <a:r>
              <a:rPr lang="en-US" dirty="0" err="1"/>
              <a:t>capas</a:t>
            </a:r>
            <a:r>
              <a:rPr lang="en-US" dirty="0"/>
              <a:t> </a:t>
            </a:r>
            <a:r>
              <a:rPr lang="en-US" dirty="0" err="1"/>
              <a:t>superiores</a:t>
            </a:r>
            <a:r>
              <a:rPr lang="en-US" dirty="0"/>
              <a:t>, </a:t>
            </a:r>
            <a:r>
              <a:rPr lang="en-US" dirty="0" err="1"/>
              <a:t>el</a:t>
            </a:r>
            <a:r>
              <a:rPr lang="en-US" dirty="0"/>
              <a:t> </a:t>
            </a:r>
            <a:r>
              <a:rPr lang="en-US" dirty="0" err="1"/>
              <a:t>telescopio</a:t>
            </a:r>
            <a:r>
              <a:rPr lang="en-US" dirty="0"/>
              <a:t> </a:t>
            </a:r>
            <a:r>
              <a:rPr lang="en-US" dirty="0" err="1"/>
              <a:t>espacial</a:t>
            </a:r>
            <a:r>
              <a:rPr lang="en-US" dirty="0"/>
              <a:t> James Webb, al </a:t>
            </a:r>
            <a:r>
              <a:rPr lang="en-US" dirty="0" err="1"/>
              <a:t>observar</a:t>
            </a:r>
            <a:r>
              <a:rPr lang="en-US" dirty="0"/>
              <a:t> </a:t>
            </a:r>
            <a:r>
              <a:rPr lang="en-US" dirty="0" err="1"/>
              <a:t>en</a:t>
            </a:r>
            <a:r>
              <a:rPr lang="en-US" dirty="0"/>
              <a:t> </a:t>
            </a:r>
            <a:r>
              <a:rPr lang="en-US" dirty="0" err="1"/>
              <a:t>el</a:t>
            </a:r>
            <a:r>
              <a:rPr lang="en-US" dirty="0"/>
              <a:t> </a:t>
            </a:r>
            <a:r>
              <a:rPr lang="en-US" dirty="0" err="1"/>
              <a:t>infrarrojo</a:t>
            </a:r>
            <a:r>
              <a:rPr lang="en-US" dirty="0"/>
              <a:t>, </a:t>
            </a:r>
            <a:r>
              <a:rPr lang="en-US" dirty="0" err="1"/>
              <a:t>permite</a:t>
            </a:r>
            <a:r>
              <a:rPr lang="en-US" dirty="0"/>
              <a:t> </a:t>
            </a:r>
            <a:r>
              <a:rPr lang="en-US" dirty="0" err="1"/>
              <a:t>penetrar</a:t>
            </a:r>
            <a:r>
              <a:rPr lang="en-US" dirty="0"/>
              <a:t> a </a:t>
            </a:r>
            <a:r>
              <a:rPr lang="en-US" dirty="0" err="1"/>
              <a:t>distintas</a:t>
            </a:r>
            <a:r>
              <a:rPr lang="en-US" dirty="0"/>
              <a:t> </a:t>
            </a:r>
            <a:r>
              <a:rPr lang="en-US" dirty="0" err="1"/>
              <a:t>profundidades</a:t>
            </a:r>
            <a:r>
              <a:rPr lang="en-US" dirty="0"/>
              <a:t> de la </a:t>
            </a:r>
            <a:r>
              <a:rPr lang="en-US" dirty="0" err="1"/>
              <a:t>atmósfera</a:t>
            </a:r>
            <a:r>
              <a:rPr lang="en-US" dirty="0"/>
              <a:t> y </a:t>
            </a:r>
            <a:r>
              <a:rPr lang="en-US" dirty="0" err="1"/>
              <a:t>revelar</a:t>
            </a:r>
            <a:r>
              <a:rPr lang="en-US" dirty="0"/>
              <a:t> </a:t>
            </a:r>
            <a:r>
              <a:rPr lang="en-US" dirty="0" err="1"/>
              <a:t>estructuras</a:t>
            </a:r>
            <a:r>
              <a:rPr lang="en-US" dirty="0"/>
              <a:t> invisibles para Hubble, </a:t>
            </a:r>
            <a:r>
              <a:rPr lang="en-US" dirty="0" err="1"/>
              <a:t>como</a:t>
            </a:r>
            <a:r>
              <a:rPr lang="en-US" dirty="0"/>
              <a:t> </a:t>
            </a:r>
            <a:r>
              <a:rPr lang="en-US" dirty="0" err="1"/>
              <a:t>corrientes</a:t>
            </a:r>
            <a:r>
              <a:rPr lang="en-US" dirty="0"/>
              <a:t> </a:t>
            </a:r>
            <a:r>
              <a:rPr lang="en-US" dirty="0" err="1"/>
              <a:t>en</a:t>
            </a:r>
            <a:r>
              <a:rPr lang="en-US" dirty="0"/>
              <a:t> </a:t>
            </a:r>
            <a:r>
              <a:rPr lang="en-US" dirty="0" err="1"/>
              <a:t>chorro</a:t>
            </a:r>
            <a:r>
              <a:rPr lang="en-US" dirty="0"/>
              <a:t>, </a:t>
            </a:r>
            <a:r>
              <a:rPr lang="en-US" dirty="0" err="1"/>
              <a:t>tormentas</a:t>
            </a:r>
            <a:r>
              <a:rPr lang="en-US" dirty="0"/>
              <a:t> </a:t>
            </a:r>
            <a:r>
              <a:rPr lang="en-US" dirty="0" err="1"/>
              <a:t>persistentes</a:t>
            </a:r>
            <a:r>
              <a:rPr lang="en-US" dirty="0"/>
              <a:t> y </a:t>
            </a:r>
            <a:r>
              <a:rPr lang="en-US" dirty="0" err="1"/>
              <a:t>posibles</a:t>
            </a:r>
            <a:r>
              <a:rPr lang="en-US" dirty="0"/>
              <a:t> </a:t>
            </a:r>
            <a:r>
              <a:rPr lang="en-US" dirty="0" err="1"/>
              <a:t>aerosoles</a:t>
            </a:r>
            <a:r>
              <a:rPr lang="en-US" dirty="0"/>
              <a:t> o </a:t>
            </a:r>
            <a:r>
              <a:rPr lang="en-US" dirty="0" err="1"/>
              <a:t>emisiones</a:t>
            </a:r>
            <a:r>
              <a:rPr lang="en-US" dirty="0"/>
              <a:t> </a:t>
            </a:r>
            <a:r>
              <a:rPr lang="en-US" dirty="0" err="1"/>
              <a:t>aurorales</a:t>
            </a:r>
            <a:r>
              <a:rPr lang="en-US" dirty="0"/>
              <a:t> </a:t>
            </a:r>
            <a:r>
              <a:rPr lang="en-US" dirty="0" err="1"/>
              <a:t>en</a:t>
            </a:r>
            <a:r>
              <a:rPr lang="en-US" dirty="0"/>
              <a:t> </a:t>
            </a:r>
            <a:r>
              <a:rPr lang="en-US" dirty="0" err="1"/>
              <a:t>los</a:t>
            </a:r>
            <a:r>
              <a:rPr lang="en-US" dirty="0"/>
              <a:t> polos. En conjunto, ambas </a:t>
            </a:r>
            <a:r>
              <a:rPr lang="en-US" dirty="0" err="1"/>
              <a:t>observaciones</a:t>
            </a:r>
            <a:r>
              <a:rPr lang="en-US" dirty="0"/>
              <a:t> </a:t>
            </a:r>
            <a:r>
              <a:rPr lang="en-US" dirty="0" err="1"/>
              <a:t>ofrecen</a:t>
            </a:r>
            <a:r>
              <a:rPr lang="en-US" dirty="0"/>
              <a:t> </a:t>
            </a:r>
            <a:r>
              <a:rPr lang="en-US" dirty="0" err="1"/>
              <a:t>una</a:t>
            </a:r>
            <a:r>
              <a:rPr lang="en-US" dirty="0"/>
              <a:t> </a:t>
            </a:r>
            <a:r>
              <a:rPr lang="en-US" dirty="0" err="1"/>
              <a:t>visión</a:t>
            </a:r>
            <a:r>
              <a:rPr lang="en-US" dirty="0"/>
              <a:t> tridimensional de Saturno, </a:t>
            </a:r>
            <a:r>
              <a:rPr lang="en-US" dirty="0" err="1"/>
              <a:t>combinando</a:t>
            </a:r>
            <a:r>
              <a:rPr lang="en-US" dirty="0"/>
              <a:t> la </a:t>
            </a:r>
            <a:r>
              <a:rPr lang="en-US" dirty="0" err="1"/>
              <a:t>apariencia</a:t>
            </a:r>
            <a:r>
              <a:rPr lang="en-US" dirty="0"/>
              <a:t> de sus </a:t>
            </a:r>
            <a:r>
              <a:rPr lang="en-US" dirty="0" err="1"/>
              <a:t>nubes</a:t>
            </a:r>
            <a:r>
              <a:rPr lang="en-US" dirty="0"/>
              <a:t> </a:t>
            </a:r>
            <a:r>
              <a:rPr lang="en-US" dirty="0" err="1"/>
              <a:t>superficiales</a:t>
            </a:r>
            <a:r>
              <a:rPr lang="en-US" dirty="0"/>
              <a:t> con la </a:t>
            </a:r>
            <a:r>
              <a:rPr lang="en-US" dirty="0" err="1"/>
              <a:t>estructura</a:t>
            </a:r>
            <a:r>
              <a:rPr lang="en-US" dirty="0"/>
              <a:t> y </a:t>
            </a:r>
            <a:r>
              <a:rPr lang="en-US" dirty="0" err="1"/>
              <a:t>dinámica</a:t>
            </a:r>
            <a:r>
              <a:rPr lang="en-US" dirty="0"/>
              <a:t> de las </a:t>
            </a:r>
            <a:r>
              <a:rPr lang="en-US" dirty="0" err="1"/>
              <a:t>capas</a:t>
            </a:r>
            <a:r>
              <a:rPr lang="en-US" dirty="0"/>
              <a:t> </a:t>
            </a:r>
            <a:r>
              <a:rPr lang="en-US" dirty="0" err="1"/>
              <a:t>más</a:t>
            </a:r>
            <a:r>
              <a:rPr lang="en-US" dirty="0"/>
              <a:t> </a:t>
            </a:r>
            <a:r>
              <a:rPr lang="en-US" dirty="0" err="1"/>
              <a:t>profundas</a:t>
            </a:r>
            <a:r>
              <a:rPr lang="en-US" dirty="0"/>
              <a:t> de </a:t>
            </a:r>
            <a:r>
              <a:rPr lang="en-US" dirty="0" err="1"/>
              <a:t>su</a:t>
            </a:r>
            <a:r>
              <a:rPr lang="en-US" dirty="0"/>
              <a:t> </a:t>
            </a:r>
            <a:r>
              <a:rPr lang="en-US" dirty="0" err="1"/>
              <a:t>atmósfera</a:t>
            </a:r>
            <a:r>
              <a:rPr lang="en-US" dirty="0"/>
              <a:t>.</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F33017F-D7DB-AA4C-22DE-E7D4787A83FD}"/>
              </a:ext>
            </a:extLst>
          </p:cNvPr>
          <p:cNvSpPr>
            <a:spLocks noGrp="1"/>
          </p:cNvSpPr>
          <p:nvPr>
            <p:ph type="sldNum" sz="quarter" idx="5"/>
          </p:nvPr>
        </p:nvSpPr>
        <p:spPr/>
        <p:txBody>
          <a:bodyPr/>
          <a:lstStyle/>
          <a:p>
            <a:fld id="{BD95282D-E246-B147-83F5-FC2E8825650F}" type="slidenum">
              <a:rPr lang="en-US" smtClean="0"/>
              <a:t>12</a:t>
            </a:fld>
            <a:endParaRPr lang="en-US"/>
          </a:p>
        </p:txBody>
      </p:sp>
    </p:spTree>
    <p:extLst>
      <p:ext uri="{BB962C8B-B14F-4D97-AF65-F5344CB8AC3E}">
        <p14:creationId xmlns:p14="http://schemas.microsoft.com/office/powerpoint/2010/main" val="2062470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AB4A2-80DB-92CE-6385-1D962DFA9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95FCE-1668-7680-C75D-DA9B770F0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DEDE3-B8EF-5C31-291E-57E44074AF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AURORAS DE URANO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Además</a:t>
            </a:r>
            <a:r>
              <a:rPr lang="en-US" dirty="0"/>
              <a:t> de </a:t>
            </a:r>
            <a:r>
              <a:rPr lang="en-US" dirty="0" err="1"/>
              <a:t>revelar</a:t>
            </a:r>
            <a:r>
              <a:rPr lang="en-US" dirty="0"/>
              <a:t> la </a:t>
            </a:r>
            <a:r>
              <a:rPr lang="en-US" dirty="0" err="1"/>
              <a:t>estructura</a:t>
            </a:r>
            <a:r>
              <a:rPr lang="en-US" dirty="0"/>
              <a:t> profunda de las </a:t>
            </a:r>
            <a:r>
              <a:rPr lang="en-US" dirty="0" err="1"/>
              <a:t>atmósferas</a:t>
            </a:r>
            <a:r>
              <a:rPr lang="en-US" dirty="0"/>
              <a:t> </a:t>
            </a:r>
            <a:r>
              <a:rPr lang="en-US" dirty="0" err="1"/>
              <a:t>planetarias</a:t>
            </a:r>
            <a:r>
              <a:rPr lang="en-US" dirty="0"/>
              <a:t>, </a:t>
            </a:r>
            <a:r>
              <a:rPr lang="en-US" dirty="0" err="1"/>
              <a:t>el</a:t>
            </a:r>
            <a:r>
              <a:rPr lang="en-US" dirty="0"/>
              <a:t> </a:t>
            </a:r>
            <a:r>
              <a:rPr lang="en-US" dirty="0" err="1"/>
              <a:t>telescopio</a:t>
            </a:r>
            <a:r>
              <a:rPr lang="en-US" dirty="0"/>
              <a:t> James Webb </a:t>
            </a:r>
            <a:r>
              <a:rPr lang="en-US" dirty="0" err="1"/>
              <a:t>está</a:t>
            </a:r>
            <a:r>
              <a:rPr lang="en-US" dirty="0"/>
              <a:t> </a:t>
            </a:r>
            <a:r>
              <a:rPr lang="en-US" dirty="0" err="1"/>
              <a:t>transformando</a:t>
            </a:r>
            <a:r>
              <a:rPr lang="en-US" dirty="0"/>
              <a:t> </a:t>
            </a:r>
            <a:r>
              <a:rPr lang="en-US" dirty="0" err="1"/>
              <a:t>nuestro</a:t>
            </a:r>
            <a:r>
              <a:rPr lang="en-US" dirty="0"/>
              <a:t> </a:t>
            </a:r>
            <a:r>
              <a:rPr lang="en-US" dirty="0" err="1"/>
              <a:t>conocimiento</a:t>
            </a:r>
            <a:r>
              <a:rPr lang="en-US" dirty="0"/>
              <a:t> de las auroras </a:t>
            </a:r>
            <a:r>
              <a:rPr lang="en-US" dirty="0" err="1"/>
              <a:t>en</a:t>
            </a:r>
            <a:r>
              <a:rPr lang="en-US" dirty="0"/>
              <a:t> </a:t>
            </a:r>
            <a:r>
              <a:rPr lang="en-US" dirty="0" err="1"/>
              <a:t>los</a:t>
            </a:r>
            <a:r>
              <a:rPr lang="en-US" dirty="0"/>
              <a:t> </a:t>
            </a:r>
            <a:r>
              <a:rPr lang="en-US" dirty="0" err="1"/>
              <a:t>gigantes</a:t>
            </a:r>
            <a:r>
              <a:rPr lang="en-US" dirty="0"/>
              <a:t> </a:t>
            </a:r>
            <a:r>
              <a:rPr lang="en-US" dirty="0" err="1"/>
              <a:t>exteriores</a:t>
            </a:r>
            <a:r>
              <a:rPr lang="en-US" dirty="0"/>
              <a:t>. Sus </a:t>
            </a:r>
            <a:r>
              <a:rPr lang="en-US" dirty="0" err="1"/>
              <a:t>observaciones</a:t>
            </a:r>
            <a:r>
              <a:rPr lang="en-US" dirty="0"/>
              <a:t> </a:t>
            </a:r>
            <a:r>
              <a:rPr lang="en-US" dirty="0" err="1"/>
              <a:t>infrarrojas</a:t>
            </a:r>
            <a:r>
              <a:rPr lang="en-US" dirty="0"/>
              <a:t> </a:t>
            </a:r>
            <a:r>
              <a:rPr lang="en-US" dirty="0" err="1"/>
              <a:t>han</a:t>
            </a:r>
            <a:r>
              <a:rPr lang="en-US" dirty="0"/>
              <a:t> </a:t>
            </a:r>
            <a:r>
              <a:rPr lang="en-US" dirty="0" err="1"/>
              <a:t>permitido</a:t>
            </a:r>
            <a:r>
              <a:rPr lang="en-US" dirty="0"/>
              <a:t> </a:t>
            </a:r>
            <a:r>
              <a:rPr lang="en-US" dirty="0" err="1"/>
              <a:t>estudiar</a:t>
            </a:r>
            <a:r>
              <a:rPr lang="en-US" dirty="0"/>
              <a:t> </a:t>
            </a:r>
            <a:r>
              <a:rPr lang="en-US" dirty="0" err="1"/>
              <a:t>en</a:t>
            </a:r>
            <a:r>
              <a:rPr lang="en-US" dirty="0"/>
              <a:t> </a:t>
            </a:r>
            <a:r>
              <a:rPr lang="en-US" dirty="0" err="1"/>
              <a:t>detalle</a:t>
            </a:r>
            <a:r>
              <a:rPr lang="en-US" dirty="0"/>
              <a:t> las auroras de Saturno, </a:t>
            </a:r>
            <a:r>
              <a:rPr lang="en-US" dirty="0" err="1"/>
              <a:t>cartografiar</a:t>
            </a:r>
            <a:r>
              <a:rPr lang="en-US" dirty="0"/>
              <a:t> </a:t>
            </a:r>
            <a:r>
              <a:rPr lang="en-US" dirty="0" err="1"/>
              <a:t>por</a:t>
            </a:r>
            <a:r>
              <a:rPr lang="en-US" dirty="0"/>
              <a:t> </a:t>
            </a:r>
            <a:r>
              <a:rPr lang="en-US" dirty="0" err="1"/>
              <a:t>primera</a:t>
            </a:r>
            <a:r>
              <a:rPr lang="en-US" dirty="0"/>
              <a:t> </a:t>
            </a:r>
            <a:r>
              <a:rPr lang="en-US" dirty="0" err="1"/>
              <a:t>vez</a:t>
            </a:r>
            <a:r>
              <a:rPr lang="en-US" dirty="0"/>
              <a:t> la </a:t>
            </a:r>
            <a:r>
              <a:rPr lang="en-US" dirty="0" err="1"/>
              <a:t>estructura</a:t>
            </a:r>
            <a:r>
              <a:rPr lang="en-US" dirty="0"/>
              <a:t> tridimensional de las auroras de Urano y </a:t>
            </a:r>
            <a:r>
              <a:rPr lang="en-US" dirty="0" err="1"/>
              <a:t>detectar</a:t>
            </a:r>
            <a:r>
              <a:rPr lang="en-US" dirty="0"/>
              <a:t> con </a:t>
            </a:r>
            <a:r>
              <a:rPr lang="en-US" dirty="0" err="1"/>
              <a:t>claridad</a:t>
            </a:r>
            <a:r>
              <a:rPr lang="en-US" dirty="0"/>
              <a:t> las de Neptuno, </a:t>
            </a:r>
            <a:r>
              <a:rPr lang="en-US" dirty="0" err="1"/>
              <a:t>completando</a:t>
            </a:r>
            <a:r>
              <a:rPr lang="en-US" dirty="0"/>
              <a:t> </a:t>
            </a:r>
            <a:r>
              <a:rPr lang="en-US" dirty="0" err="1"/>
              <a:t>así</a:t>
            </a:r>
            <a:r>
              <a:rPr lang="en-US" dirty="0"/>
              <a:t> </a:t>
            </a:r>
            <a:r>
              <a:rPr lang="en-US" dirty="0" err="1"/>
              <a:t>el</a:t>
            </a:r>
            <a:r>
              <a:rPr lang="en-US" dirty="0"/>
              <a:t> </a:t>
            </a:r>
            <a:r>
              <a:rPr lang="en-US" dirty="0" err="1"/>
              <a:t>estudio</a:t>
            </a:r>
            <a:r>
              <a:rPr lang="en-US" dirty="0"/>
              <a:t> auroral de </a:t>
            </a:r>
            <a:r>
              <a:rPr lang="en-US" dirty="0" err="1"/>
              <a:t>todos</a:t>
            </a:r>
            <a:r>
              <a:rPr lang="en-US" dirty="0"/>
              <a:t> </a:t>
            </a:r>
            <a:r>
              <a:rPr lang="en-US" dirty="0" err="1"/>
              <a:t>los</a:t>
            </a:r>
            <a:r>
              <a:rPr lang="en-US" dirty="0"/>
              <a:t> </a:t>
            </a:r>
            <a:r>
              <a:rPr lang="en-US" dirty="0" err="1"/>
              <a:t>gigantes</a:t>
            </a:r>
            <a:r>
              <a:rPr lang="en-US" dirty="0"/>
              <a:t> del Sistema Solar.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Esta imagen </a:t>
            </a:r>
            <a:r>
              <a:rPr lang="en-US" b="1" dirty="0" err="1"/>
              <a:t>obtenida</a:t>
            </a:r>
            <a:r>
              <a:rPr lang="en-US" b="1" dirty="0"/>
              <a:t> </a:t>
            </a:r>
            <a:r>
              <a:rPr lang="en-US" b="1" dirty="0" err="1"/>
              <a:t>por</a:t>
            </a:r>
            <a:r>
              <a:rPr lang="en-US" b="1" dirty="0"/>
              <a:t> </a:t>
            </a:r>
            <a:r>
              <a:rPr lang="en-US" b="1" dirty="0" err="1"/>
              <a:t>el</a:t>
            </a:r>
            <a:r>
              <a:rPr lang="en-US" b="1" dirty="0"/>
              <a:t> </a:t>
            </a:r>
            <a:r>
              <a:rPr lang="en-US" b="1" dirty="0" err="1"/>
              <a:t>telescopio</a:t>
            </a:r>
            <a:r>
              <a:rPr lang="en-US" b="1" dirty="0"/>
              <a:t> </a:t>
            </a:r>
            <a:r>
              <a:rPr lang="en-US" b="1" dirty="0" err="1"/>
              <a:t>espacial</a:t>
            </a:r>
            <a:r>
              <a:rPr lang="en-US" b="1" dirty="0"/>
              <a:t> James Webb </a:t>
            </a:r>
            <a:r>
              <a:rPr lang="en-US" b="1" dirty="0" err="1"/>
              <a:t>muestra</a:t>
            </a:r>
            <a:r>
              <a:rPr lang="en-US" b="1" dirty="0"/>
              <a:t> </a:t>
            </a:r>
            <a:r>
              <a:rPr lang="en-US" b="1" dirty="0" err="1"/>
              <a:t>por</a:t>
            </a:r>
            <a:r>
              <a:rPr lang="en-US" b="1" dirty="0"/>
              <a:t> </a:t>
            </a:r>
            <a:r>
              <a:rPr lang="en-US" b="1" dirty="0" err="1"/>
              <a:t>primera</a:t>
            </a:r>
            <a:r>
              <a:rPr lang="en-US" b="1" dirty="0"/>
              <a:t> </a:t>
            </a:r>
            <a:r>
              <a:rPr lang="en-US" b="1" dirty="0" err="1"/>
              <a:t>vez</a:t>
            </a:r>
            <a:r>
              <a:rPr lang="en-US" b="1" dirty="0"/>
              <a:t> la </a:t>
            </a:r>
            <a:r>
              <a:rPr lang="en-US" b="1" dirty="0" err="1"/>
              <a:t>estructura</a:t>
            </a:r>
            <a:r>
              <a:rPr lang="en-US" b="1" dirty="0"/>
              <a:t> vertical de la </a:t>
            </a:r>
            <a:r>
              <a:rPr lang="en-US" b="1" dirty="0" err="1"/>
              <a:t>ionosfera</a:t>
            </a:r>
            <a:r>
              <a:rPr lang="en-US" b="1" dirty="0"/>
              <a:t> de Urano y las regiones </a:t>
            </a:r>
            <a:r>
              <a:rPr lang="en-US" b="1" dirty="0" err="1"/>
              <a:t>donde</a:t>
            </a:r>
            <a:r>
              <a:rPr lang="en-US" b="1" dirty="0"/>
              <a:t> se </a:t>
            </a:r>
            <a:r>
              <a:rPr lang="en-US" b="1" dirty="0" err="1"/>
              <a:t>generan</a:t>
            </a:r>
            <a:r>
              <a:rPr lang="en-US" b="1" dirty="0"/>
              <a:t> sus auroras. Gracias a </a:t>
            </a:r>
            <a:r>
              <a:rPr lang="en-US" b="1" dirty="0" err="1"/>
              <a:t>estas</a:t>
            </a:r>
            <a:r>
              <a:rPr lang="en-US" b="1" dirty="0"/>
              <a:t> </a:t>
            </a:r>
            <a:r>
              <a:rPr lang="en-US" b="1" dirty="0" err="1"/>
              <a:t>observaciones</a:t>
            </a:r>
            <a:r>
              <a:rPr lang="en-US" b="1" dirty="0"/>
              <a:t>, </a:t>
            </a:r>
            <a:r>
              <a:rPr lang="en-US" b="1" dirty="0" err="1"/>
              <a:t>podemos</a:t>
            </a:r>
            <a:r>
              <a:rPr lang="en-US" b="1" dirty="0"/>
              <a:t> </a:t>
            </a:r>
            <a:r>
              <a:rPr lang="en-US" b="1" dirty="0" err="1"/>
              <a:t>estudiar</a:t>
            </a:r>
            <a:r>
              <a:rPr lang="en-US" b="1" dirty="0"/>
              <a:t> </a:t>
            </a:r>
            <a:r>
              <a:rPr lang="en-US" b="1" dirty="0" err="1"/>
              <a:t>cómo</a:t>
            </a:r>
            <a:r>
              <a:rPr lang="en-US" b="1" dirty="0"/>
              <a:t> </a:t>
            </a:r>
            <a:r>
              <a:rPr lang="en-US" b="1" dirty="0" err="1"/>
              <a:t>el</a:t>
            </a:r>
            <a:r>
              <a:rPr lang="en-US" b="1" dirty="0"/>
              <a:t> peculiar campo </a:t>
            </a:r>
            <a:r>
              <a:rPr lang="en-US" b="1" dirty="0" err="1"/>
              <a:t>magnético</a:t>
            </a:r>
            <a:r>
              <a:rPr lang="en-US" b="1" dirty="0"/>
              <a:t> del </a:t>
            </a:r>
            <a:r>
              <a:rPr lang="en-US" b="1" dirty="0" err="1"/>
              <a:t>planeta</a:t>
            </a:r>
            <a:r>
              <a:rPr lang="en-US" b="1" dirty="0"/>
              <a:t> —</a:t>
            </a:r>
            <a:r>
              <a:rPr lang="en-US" b="1" dirty="0" err="1"/>
              <a:t>fuertemente</a:t>
            </a:r>
            <a:r>
              <a:rPr lang="en-US" b="1" dirty="0"/>
              <a:t> </a:t>
            </a:r>
            <a:r>
              <a:rPr lang="en-US" b="1" dirty="0" err="1"/>
              <a:t>inclinado</a:t>
            </a:r>
            <a:r>
              <a:rPr lang="en-US" b="1" dirty="0"/>
              <a:t> y </a:t>
            </a:r>
            <a:r>
              <a:rPr lang="en-US" b="1" dirty="0" err="1"/>
              <a:t>desplazado</a:t>
            </a:r>
            <a:r>
              <a:rPr lang="en-US" b="1" dirty="0"/>
              <a:t> </a:t>
            </a:r>
            <a:r>
              <a:rPr lang="en-US" b="1" dirty="0" err="1"/>
              <a:t>respecto</a:t>
            </a:r>
            <a:r>
              <a:rPr lang="en-US" b="1" dirty="0"/>
              <a:t> a </a:t>
            </a:r>
            <a:r>
              <a:rPr lang="en-US" b="1" dirty="0" err="1"/>
              <a:t>su</a:t>
            </a:r>
            <a:r>
              <a:rPr lang="en-US" b="1" dirty="0"/>
              <a:t> </a:t>
            </a:r>
            <a:r>
              <a:rPr lang="en-US" b="1" dirty="0" err="1"/>
              <a:t>eje</a:t>
            </a:r>
            <a:r>
              <a:rPr lang="en-US" b="1" dirty="0"/>
              <a:t> de </a:t>
            </a:r>
            <a:r>
              <a:rPr lang="en-US" b="1" dirty="0" err="1"/>
              <a:t>rotación</a:t>
            </a:r>
            <a:r>
              <a:rPr lang="en-US" b="1" dirty="0"/>
              <a:t>— </a:t>
            </a:r>
            <a:r>
              <a:rPr lang="en-US" b="1" dirty="0" err="1"/>
              <a:t>modela</a:t>
            </a:r>
            <a:r>
              <a:rPr lang="en-US" b="1" dirty="0"/>
              <a:t> la </a:t>
            </a:r>
            <a:r>
              <a:rPr lang="en-US" b="1" dirty="0" err="1"/>
              <a:t>actividad</a:t>
            </a:r>
            <a:r>
              <a:rPr lang="en-US" b="1" dirty="0"/>
              <a:t> auroral y la </a:t>
            </a:r>
            <a:r>
              <a:rPr lang="en-US" b="1" dirty="0" err="1"/>
              <a:t>atmósfera</a:t>
            </a:r>
            <a:r>
              <a:rPr lang="en-US" b="1" dirty="0"/>
              <a:t> superior, </a:t>
            </a:r>
            <a:r>
              <a:rPr lang="en-US" b="1" dirty="0" err="1"/>
              <a:t>proporcionando</a:t>
            </a:r>
            <a:r>
              <a:rPr lang="en-US" b="1" dirty="0"/>
              <a:t> </a:t>
            </a:r>
            <a:r>
              <a:rPr lang="en-US" b="1" dirty="0" err="1"/>
              <a:t>además</a:t>
            </a:r>
            <a:r>
              <a:rPr lang="en-US" b="1" dirty="0"/>
              <a:t> </a:t>
            </a:r>
            <a:r>
              <a:rPr lang="en-US" b="1" dirty="0" err="1"/>
              <a:t>nuevas</a:t>
            </a:r>
            <a:r>
              <a:rPr lang="en-US" b="1" dirty="0"/>
              <a:t> </a:t>
            </a:r>
            <a:r>
              <a:rPr lang="en-US" b="1" dirty="0" err="1"/>
              <a:t>pistas</a:t>
            </a:r>
            <a:r>
              <a:rPr lang="en-US" b="1" dirty="0"/>
              <a:t> </a:t>
            </a:r>
            <a:r>
              <a:rPr lang="en-US" b="1" dirty="0" err="1"/>
              <a:t>sobre</a:t>
            </a:r>
            <a:r>
              <a:rPr lang="en-US" b="1" dirty="0"/>
              <a:t> la </a:t>
            </a:r>
            <a:r>
              <a:rPr lang="en-US" b="1" dirty="0" err="1"/>
              <a:t>evolución</a:t>
            </a:r>
            <a:r>
              <a:rPr lang="en-US" b="1" dirty="0"/>
              <a:t> </a:t>
            </a:r>
            <a:r>
              <a:rPr lang="en-US" b="1" dirty="0" err="1"/>
              <a:t>térmica</a:t>
            </a:r>
            <a:r>
              <a:rPr lang="en-US" b="1" dirty="0"/>
              <a:t> de </a:t>
            </a:r>
            <a:r>
              <a:rPr lang="en-US" b="1" dirty="0" err="1"/>
              <a:t>este</a:t>
            </a:r>
            <a:r>
              <a:rPr lang="en-US" b="1" dirty="0"/>
              <a:t> </a:t>
            </a:r>
            <a:r>
              <a:rPr lang="en-US" b="1" dirty="0" err="1"/>
              <a:t>gigante</a:t>
            </a:r>
            <a:r>
              <a:rPr lang="en-US" b="1" dirty="0"/>
              <a:t> </a:t>
            </a:r>
            <a:r>
              <a:rPr lang="en-US" b="1" dirty="0" err="1"/>
              <a:t>helado</a:t>
            </a:r>
            <a:r>
              <a:rPr lang="en-US" b="1" dirty="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 </a:t>
            </a:r>
            <a:r>
              <a:rPr lang="en-US" dirty="0" err="1"/>
              <a:t>que</a:t>
            </a:r>
            <a:r>
              <a:rPr lang="en-US" dirty="0"/>
              <a:t> </a:t>
            </a:r>
            <a:r>
              <a:rPr lang="en-US" dirty="0" err="1"/>
              <a:t>vemos</a:t>
            </a:r>
            <a:r>
              <a:rPr lang="en-US" dirty="0"/>
              <a:t> </a:t>
            </a:r>
            <a:r>
              <a:rPr lang="en-US" dirty="0" err="1"/>
              <a:t>aquí</a:t>
            </a:r>
            <a:r>
              <a:rPr lang="en-US" dirty="0"/>
              <a:t> no es </a:t>
            </a:r>
            <a:r>
              <a:rPr lang="en-US" dirty="0" err="1"/>
              <a:t>una</a:t>
            </a:r>
            <a:r>
              <a:rPr lang="en-US" dirty="0"/>
              <a:t> imagen </a:t>
            </a:r>
            <a:r>
              <a:rPr lang="en-US" dirty="0" err="1"/>
              <a:t>convencional</a:t>
            </a:r>
            <a:r>
              <a:rPr lang="en-US" dirty="0"/>
              <a:t> de Urano, </a:t>
            </a:r>
            <a:r>
              <a:rPr lang="en-US" dirty="0" err="1"/>
              <a:t>sino</a:t>
            </a:r>
            <a:r>
              <a:rPr lang="en-US" dirty="0"/>
              <a:t> un </a:t>
            </a:r>
            <a:r>
              <a:rPr lang="en-US" dirty="0" err="1"/>
              <a:t>mapa</a:t>
            </a:r>
            <a:r>
              <a:rPr lang="en-US" dirty="0"/>
              <a:t> de </a:t>
            </a:r>
            <a:r>
              <a:rPr lang="en-US" dirty="0" err="1"/>
              <a:t>su</a:t>
            </a:r>
            <a:r>
              <a:rPr lang="en-US" dirty="0"/>
              <a:t> </a:t>
            </a:r>
            <a:r>
              <a:rPr lang="en-US" dirty="0" err="1"/>
              <a:t>ionosfera</a:t>
            </a:r>
            <a:r>
              <a:rPr lang="en-US" dirty="0"/>
              <a:t>, la </a:t>
            </a:r>
            <a:r>
              <a:rPr lang="en-US" dirty="0" err="1"/>
              <a:t>capa</a:t>
            </a:r>
            <a:r>
              <a:rPr lang="en-US" dirty="0"/>
              <a:t> </a:t>
            </a:r>
            <a:r>
              <a:rPr lang="en-US" dirty="0" err="1"/>
              <a:t>más</a:t>
            </a:r>
            <a:r>
              <a:rPr lang="en-US" dirty="0"/>
              <a:t> </a:t>
            </a:r>
            <a:r>
              <a:rPr lang="en-US" dirty="0" err="1"/>
              <a:t>alta</a:t>
            </a:r>
            <a:r>
              <a:rPr lang="en-US" dirty="0"/>
              <a:t> de la </a:t>
            </a:r>
            <a:r>
              <a:rPr lang="en-US" dirty="0" err="1"/>
              <a:t>atmósfera</a:t>
            </a:r>
            <a:r>
              <a:rPr lang="en-US" dirty="0"/>
              <a:t> </a:t>
            </a:r>
            <a:r>
              <a:rPr lang="en-US" dirty="0" err="1"/>
              <a:t>donde</a:t>
            </a:r>
            <a:r>
              <a:rPr lang="en-US" dirty="0"/>
              <a:t> </a:t>
            </a:r>
            <a:r>
              <a:rPr lang="en-US" dirty="0" err="1"/>
              <a:t>el</a:t>
            </a:r>
            <a:r>
              <a:rPr lang="en-US" dirty="0"/>
              <a:t> gas </a:t>
            </a:r>
            <a:r>
              <a:rPr lang="en-US" dirty="0" err="1"/>
              <a:t>ionizado</a:t>
            </a:r>
            <a:r>
              <a:rPr lang="en-US" dirty="0"/>
              <a:t> </a:t>
            </a:r>
            <a:r>
              <a:rPr lang="en-US" dirty="0" err="1"/>
              <a:t>interactúa</a:t>
            </a:r>
            <a:r>
              <a:rPr lang="en-US" dirty="0"/>
              <a:t> con </a:t>
            </a:r>
            <a:r>
              <a:rPr lang="en-US" dirty="0" err="1"/>
              <a:t>el</a:t>
            </a:r>
            <a:r>
              <a:rPr lang="en-US" dirty="0"/>
              <a:t> campo </a:t>
            </a:r>
            <a:r>
              <a:rPr lang="en-US" dirty="0" err="1"/>
              <a:t>magnético</a:t>
            </a:r>
            <a:r>
              <a:rPr lang="en-US" dirty="0"/>
              <a:t>. Las regiones </a:t>
            </a:r>
            <a:r>
              <a:rPr lang="en-US" dirty="0" err="1"/>
              <a:t>más</a:t>
            </a:r>
            <a:r>
              <a:rPr lang="en-US" dirty="0"/>
              <a:t> </a:t>
            </a:r>
            <a:r>
              <a:rPr lang="en-US" dirty="0" err="1"/>
              <a:t>brillantes</a:t>
            </a:r>
            <a:r>
              <a:rPr lang="en-US" dirty="0"/>
              <a:t> </a:t>
            </a:r>
            <a:r>
              <a:rPr lang="en-US" dirty="0" err="1"/>
              <a:t>señalan</a:t>
            </a:r>
            <a:r>
              <a:rPr lang="en-US" dirty="0"/>
              <a:t> las zonas </a:t>
            </a:r>
            <a:r>
              <a:rPr lang="en-US" dirty="0" err="1"/>
              <a:t>asociadas</a:t>
            </a:r>
            <a:r>
              <a:rPr lang="en-US" dirty="0"/>
              <a:t> a la </a:t>
            </a:r>
            <a:r>
              <a:rPr lang="en-US" dirty="0" err="1"/>
              <a:t>actividad</a:t>
            </a:r>
            <a:r>
              <a:rPr lang="en-US" dirty="0"/>
              <a:t> auroral y </a:t>
            </a:r>
            <a:r>
              <a:rPr lang="en-US" dirty="0" err="1"/>
              <a:t>permiten</a:t>
            </a:r>
            <a:r>
              <a:rPr lang="en-US" dirty="0"/>
              <a:t> </a:t>
            </a:r>
            <a:r>
              <a:rPr lang="en-US" dirty="0" err="1"/>
              <a:t>seguir</a:t>
            </a:r>
            <a:r>
              <a:rPr lang="en-US" dirty="0"/>
              <a:t> la </a:t>
            </a:r>
            <a:r>
              <a:rPr lang="en-US" dirty="0" err="1"/>
              <a:t>influencia</a:t>
            </a:r>
            <a:r>
              <a:rPr lang="en-US" dirty="0"/>
              <a:t> de la </a:t>
            </a:r>
            <a:r>
              <a:rPr lang="en-US" dirty="0" err="1"/>
              <a:t>compleja</a:t>
            </a:r>
            <a:r>
              <a:rPr lang="en-US" dirty="0"/>
              <a:t> </a:t>
            </a:r>
            <a:r>
              <a:rPr lang="en-US" dirty="0" err="1"/>
              <a:t>magnetosfera</a:t>
            </a:r>
            <a:r>
              <a:rPr lang="en-US" dirty="0"/>
              <a:t> del </a:t>
            </a:r>
            <a:r>
              <a:rPr lang="en-US" dirty="0" err="1"/>
              <a:t>planeta</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Urano </a:t>
            </a:r>
            <a:r>
              <a:rPr lang="en-US" dirty="0" err="1"/>
              <a:t>posee</a:t>
            </a:r>
            <a:r>
              <a:rPr lang="en-US" dirty="0"/>
              <a:t> la </a:t>
            </a:r>
            <a:r>
              <a:rPr lang="en-US" dirty="0" err="1"/>
              <a:t>magnetosfera</a:t>
            </a:r>
            <a:r>
              <a:rPr lang="en-US" dirty="0"/>
              <a:t> </a:t>
            </a:r>
            <a:r>
              <a:rPr lang="en-US" dirty="0" err="1"/>
              <a:t>más</a:t>
            </a:r>
            <a:r>
              <a:rPr lang="en-US" dirty="0"/>
              <a:t> singular del Sistema Solar. Su campo </a:t>
            </a:r>
            <a:r>
              <a:rPr lang="en-US" dirty="0" err="1"/>
              <a:t>magnético</a:t>
            </a:r>
            <a:r>
              <a:rPr lang="en-US" dirty="0"/>
              <a:t> </a:t>
            </a:r>
            <a:r>
              <a:rPr lang="en-US" dirty="0" err="1"/>
              <a:t>está</a:t>
            </a:r>
            <a:r>
              <a:rPr lang="en-US" dirty="0"/>
              <a:t> </a:t>
            </a:r>
            <a:r>
              <a:rPr lang="en-US" dirty="0" err="1"/>
              <a:t>fuertemente</a:t>
            </a:r>
            <a:r>
              <a:rPr lang="en-US" dirty="0"/>
              <a:t> </a:t>
            </a:r>
            <a:r>
              <a:rPr lang="en-US" dirty="0" err="1"/>
              <a:t>inclinado</a:t>
            </a:r>
            <a:r>
              <a:rPr lang="en-US" dirty="0"/>
              <a:t> y </a:t>
            </a:r>
            <a:r>
              <a:rPr lang="en-US" dirty="0" err="1"/>
              <a:t>desplazado</a:t>
            </a:r>
            <a:r>
              <a:rPr lang="en-US" dirty="0"/>
              <a:t> </a:t>
            </a:r>
            <a:r>
              <a:rPr lang="en-US" dirty="0" err="1"/>
              <a:t>respecto</a:t>
            </a:r>
            <a:r>
              <a:rPr lang="en-US" dirty="0"/>
              <a:t> al </a:t>
            </a:r>
            <a:r>
              <a:rPr lang="en-US" dirty="0" err="1"/>
              <a:t>eje</a:t>
            </a:r>
            <a:r>
              <a:rPr lang="en-US" dirty="0"/>
              <a:t> de </a:t>
            </a:r>
            <a:r>
              <a:rPr lang="en-US" dirty="0" err="1"/>
              <a:t>rotación</a:t>
            </a:r>
            <a:r>
              <a:rPr lang="en-US" dirty="0"/>
              <a:t> del </a:t>
            </a:r>
            <a:r>
              <a:rPr lang="en-US" dirty="0" err="1"/>
              <a:t>planeta</a:t>
            </a:r>
            <a:r>
              <a:rPr lang="en-US" dirty="0"/>
              <a:t>, </a:t>
            </a:r>
            <a:r>
              <a:rPr lang="en-US" dirty="0" err="1"/>
              <a:t>que</a:t>
            </a:r>
            <a:r>
              <a:rPr lang="en-US" dirty="0"/>
              <a:t> </a:t>
            </a:r>
            <a:r>
              <a:rPr lang="en-US" dirty="0" err="1"/>
              <a:t>además</a:t>
            </a:r>
            <a:r>
              <a:rPr lang="en-US" dirty="0"/>
              <a:t> </a:t>
            </a:r>
            <a:r>
              <a:rPr lang="en-US" dirty="0" err="1"/>
              <a:t>gira</a:t>
            </a:r>
            <a:r>
              <a:rPr lang="en-US" dirty="0"/>
              <a:t> </a:t>
            </a:r>
            <a:r>
              <a:rPr lang="en-US" dirty="0" err="1"/>
              <a:t>prácticamente</a:t>
            </a:r>
            <a:r>
              <a:rPr lang="en-US" dirty="0"/>
              <a:t> </a:t>
            </a:r>
            <a:r>
              <a:rPr lang="en-US" dirty="0" err="1"/>
              <a:t>tumbado</a:t>
            </a:r>
            <a:r>
              <a:rPr lang="en-US" dirty="0"/>
              <a:t> </a:t>
            </a:r>
            <a:r>
              <a:rPr lang="en-US" dirty="0" err="1"/>
              <a:t>sobre</a:t>
            </a:r>
            <a:r>
              <a:rPr lang="en-US" dirty="0"/>
              <a:t> </a:t>
            </a:r>
            <a:r>
              <a:rPr lang="en-US" dirty="0" err="1"/>
              <a:t>su</a:t>
            </a:r>
            <a:r>
              <a:rPr lang="en-US" dirty="0"/>
              <a:t> </a:t>
            </a:r>
            <a:r>
              <a:rPr lang="en-US" dirty="0" err="1"/>
              <a:t>órbita</a:t>
            </a:r>
            <a:r>
              <a:rPr lang="en-US" dirty="0"/>
              <a:t>. Como </a:t>
            </a:r>
            <a:r>
              <a:rPr lang="en-US" dirty="0" err="1"/>
              <a:t>consecuencia</a:t>
            </a:r>
            <a:r>
              <a:rPr lang="en-US" dirty="0"/>
              <a:t>, las auroras </a:t>
            </a:r>
            <a:r>
              <a:rPr lang="en-US" dirty="0" err="1"/>
              <a:t>aparecen</a:t>
            </a:r>
            <a:r>
              <a:rPr lang="en-US" dirty="0"/>
              <a:t> </a:t>
            </a:r>
            <a:r>
              <a:rPr lang="en-US" dirty="0" err="1"/>
              <a:t>en</a:t>
            </a:r>
            <a:r>
              <a:rPr lang="en-US" dirty="0"/>
              <a:t> </a:t>
            </a:r>
            <a:r>
              <a:rPr lang="en-US" dirty="0" err="1"/>
              <a:t>posiciones</a:t>
            </a:r>
            <a:r>
              <a:rPr lang="en-US" dirty="0"/>
              <a:t> </a:t>
            </a:r>
            <a:r>
              <a:rPr lang="en-US" dirty="0" err="1"/>
              <a:t>muy</a:t>
            </a:r>
            <a:r>
              <a:rPr lang="en-US" dirty="0"/>
              <a:t> variables y </a:t>
            </a:r>
            <a:r>
              <a:rPr lang="en-US" dirty="0" err="1"/>
              <a:t>siguen</a:t>
            </a:r>
            <a:r>
              <a:rPr lang="en-US" dirty="0"/>
              <a:t> </a:t>
            </a:r>
            <a:r>
              <a:rPr lang="en-US" dirty="0" err="1"/>
              <a:t>patrones</a:t>
            </a:r>
            <a:r>
              <a:rPr lang="en-US" dirty="0"/>
              <a:t> </a:t>
            </a:r>
            <a:r>
              <a:rPr lang="en-US" dirty="0" err="1"/>
              <a:t>mucho</a:t>
            </a:r>
            <a:r>
              <a:rPr lang="en-US" dirty="0"/>
              <a:t> </a:t>
            </a:r>
            <a:r>
              <a:rPr lang="en-US" dirty="0" err="1"/>
              <a:t>más</a:t>
            </a:r>
            <a:r>
              <a:rPr lang="en-US" dirty="0"/>
              <a:t> </a:t>
            </a:r>
            <a:r>
              <a:rPr lang="en-US" dirty="0" err="1"/>
              <a:t>complejos</a:t>
            </a:r>
            <a:r>
              <a:rPr lang="en-US" dirty="0"/>
              <a:t> </a:t>
            </a:r>
            <a:r>
              <a:rPr lang="en-US" dirty="0" err="1"/>
              <a:t>que</a:t>
            </a:r>
            <a:r>
              <a:rPr lang="en-US" dirty="0"/>
              <a:t> </a:t>
            </a:r>
            <a:r>
              <a:rPr lang="en-US" dirty="0" err="1"/>
              <a:t>en</a:t>
            </a:r>
            <a:r>
              <a:rPr lang="en-US" dirty="0"/>
              <a:t> la Tierra o </a:t>
            </a:r>
            <a:r>
              <a:rPr lang="en-US" dirty="0" err="1"/>
              <a:t>en</a:t>
            </a:r>
            <a:r>
              <a:rPr lang="en-US" dirty="0"/>
              <a:t> </a:t>
            </a:r>
            <a:r>
              <a:rPr lang="en-US" dirty="0" err="1"/>
              <a:t>los</a:t>
            </a:r>
            <a:r>
              <a:rPr lang="en-US" dirty="0"/>
              <a:t> </a:t>
            </a:r>
            <a:r>
              <a:rPr lang="en-US" dirty="0" err="1"/>
              <a:t>demás</a:t>
            </a:r>
            <a:r>
              <a:rPr lang="en-US" dirty="0"/>
              <a:t> </a:t>
            </a:r>
            <a:r>
              <a:rPr lang="en-US" dirty="0" err="1"/>
              <a:t>planetas</a:t>
            </a:r>
            <a:r>
              <a:rPr lang="en-US" dirty="0"/>
              <a:t> </a:t>
            </a:r>
            <a:r>
              <a:rPr lang="en-US" dirty="0" err="1"/>
              <a:t>gigantes</a:t>
            </a:r>
            <a:r>
              <a:rPr lang="en-US" dirty="0"/>
              <a:t>. </a:t>
            </a:r>
            <a:r>
              <a:rPr lang="en-US" dirty="0" err="1"/>
              <a:t>Comprender</a:t>
            </a:r>
            <a:r>
              <a:rPr lang="en-US" dirty="0"/>
              <a:t> </a:t>
            </a:r>
            <a:r>
              <a:rPr lang="en-US" dirty="0" err="1"/>
              <a:t>este</a:t>
            </a:r>
            <a:r>
              <a:rPr lang="en-US" dirty="0"/>
              <a:t> </a:t>
            </a:r>
            <a:r>
              <a:rPr lang="en-US" dirty="0" err="1"/>
              <a:t>comportamiento</a:t>
            </a:r>
            <a:r>
              <a:rPr lang="en-US" dirty="0"/>
              <a:t> </a:t>
            </a:r>
            <a:r>
              <a:rPr lang="en-US" dirty="0" err="1"/>
              <a:t>nos</a:t>
            </a:r>
            <a:r>
              <a:rPr lang="en-US" dirty="0"/>
              <a:t> </a:t>
            </a:r>
            <a:r>
              <a:rPr lang="en-US" dirty="0" err="1"/>
              <a:t>ayuda</a:t>
            </a:r>
            <a:r>
              <a:rPr lang="en-US" dirty="0"/>
              <a:t> a </a:t>
            </a:r>
            <a:r>
              <a:rPr lang="en-US" dirty="0" err="1"/>
              <a:t>entender</a:t>
            </a:r>
            <a:r>
              <a:rPr lang="en-US" dirty="0"/>
              <a:t> </a:t>
            </a:r>
            <a:r>
              <a:rPr lang="en-US" dirty="0" err="1"/>
              <a:t>mejor</a:t>
            </a:r>
            <a:r>
              <a:rPr lang="en-US" dirty="0"/>
              <a:t> la </a:t>
            </a:r>
            <a:r>
              <a:rPr lang="en-US" dirty="0" err="1"/>
              <a:t>física</a:t>
            </a:r>
            <a:r>
              <a:rPr lang="en-US" dirty="0"/>
              <a:t> de </a:t>
            </a:r>
            <a:r>
              <a:rPr lang="en-US" dirty="0" err="1"/>
              <a:t>los</a:t>
            </a:r>
            <a:r>
              <a:rPr lang="en-US" dirty="0"/>
              <a:t> </a:t>
            </a:r>
            <a:r>
              <a:rPr lang="en-US" dirty="0" err="1"/>
              <a:t>gigantes</a:t>
            </a:r>
            <a:r>
              <a:rPr lang="en-US" dirty="0"/>
              <a:t> </a:t>
            </a:r>
            <a:r>
              <a:rPr lang="en-US" dirty="0" err="1"/>
              <a:t>helados</a:t>
            </a:r>
            <a:r>
              <a:rPr lang="en-US" dirty="0"/>
              <a:t> y de </a:t>
            </a:r>
            <a:r>
              <a:rPr lang="en-US" dirty="0" err="1"/>
              <a:t>muchos</a:t>
            </a:r>
            <a:r>
              <a:rPr lang="en-US" dirty="0"/>
              <a:t> </a:t>
            </a:r>
            <a:r>
              <a:rPr lang="en-US" dirty="0" err="1"/>
              <a:t>exoplanetas</a:t>
            </a:r>
            <a:r>
              <a:rPr lang="en-US" dirty="0"/>
              <a:t> </a:t>
            </a:r>
            <a:r>
              <a:rPr lang="en-US" dirty="0" err="1"/>
              <a:t>gigantes</a:t>
            </a:r>
            <a:r>
              <a:rPr lang="en-US" dirty="0"/>
              <a:t> </a:t>
            </a:r>
            <a:r>
              <a:rPr lang="en-US" dirty="0" err="1"/>
              <a:t>observados</a:t>
            </a:r>
            <a:r>
              <a:rPr lang="en-US" dirty="0"/>
              <a:t> </a:t>
            </a:r>
            <a:r>
              <a:rPr lang="en-US" dirty="0" err="1"/>
              <a:t>alrededor</a:t>
            </a:r>
            <a:r>
              <a:rPr lang="en-US" dirty="0"/>
              <a:t> de </a:t>
            </a:r>
            <a:r>
              <a:rPr lang="en-US" dirty="0" err="1"/>
              <a:t>otras</a:t>
            </a:r>
            <a:r>
              <a:rPr lang="en-US" dirty="0"/>
              <a:t> </a:t>
            </a:r>
            <a:r>
              <a:rPr lang="en-US" dirty="0" err="1"/>
              <a:t>estrellas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www.space.com</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uranus</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saturn</a:t>
            </a:r>
            <a:r>
              <a:rPr lang="en-US" sz="1200" kern="1200" dirty="0">
                <a:solidFill>
                  <a:schemeClr val="tx1"/>
                </a:solidFill>
                <a:effectLst/>
                <a:latin typeface="+mn-lt"/>
                <a:ea typeface="+mn-ea"/>
                <a:cs typeface="+mn-cs"/>
              </a:rPr>
              <a:t>-auroras-</a:t>
            </a:r>
            <a:r>
              <a:rPr lang="en-US" sz="1200" kern="1200" dirty="0" err="1">
                <a:solidFill>
                  <a:schemeClr val="tx1"/>
                </a:solidFill>
                <a:effectLst/>
                <a:latin typeface="+mn-lt"/>
                <a:ea typeface="+mn-ea"/>
                <a:cs typeface="+mn-cs"/>
              </a:rPr>
              <a:t>james</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webb</a:t>
            </a:r>
            <a:r>
              <a:rPr lang="en-US" sz="1200" kern="1200" dirty="0">
                <a:solidFill>
                  <a:schemeClr val="tx1"/>
                </a:solidFill>
                <a:effectLst/>
                <a:latin typeface="+mn-lt"/>
                <a:ea typeface="+mn-ea"/>
                <a:cs typeface="+mn-cs"/>
              </a:rPr>
              <a:t>-space-telescope</a:t>
            </a:r>
          </a:p>
        </p:txBody>
      </p:sp>
      <p:sp>
        <p:nvSpPr>
          <p:cNvPr id="4" name="Slide Number Placeholder 3">
            <a:extLst>
              <a:ext uri="{FF2B5EF4-FFF2-40B4-BE49-F238E27FC236}">
                <a16:creationId xmlns:a16="http://schemas.microsoft.com/office/drawing/2014/main" id="{56C221C1-90F6-E595-0BCB-9C8424C884A2}"/>
              </a:ext>
            </a:extLst>
          </p:cNvPr>
          <p:cNvSpPr>
            <a:spLocks noGrp="1"/>
          </p:cNvSpPr>
          <p:nvPr>
            <p:ph type="sldNum" sz="quarter" idx="5"/>
          </p:nvPr>
        </p:nvSpPr>
        <p:spPr/>
        <p:txBody>
          <a:bodyPr/>
          <a:lstStyle/>
          <a:p>
            <a:fld id="{BD95282D-E246-B147-83F5-FC2E8825650F}" type="slidenum">
              <a:rPr lang="en-US" smtClean="0"/>
              <a:t>13</a:t>
            </a:fld>
            <a:endParaRPr lang="en-US"/>
          </a:p>
        </p:txBody>
      </p:sp>
    </p:spTree>
    <p:extLst>
      <p:ext uri="{BB962C8B-B14F-4D97-AF65-F5344CB8AC3E}">
        <p14:creationId xmlns:p14="http://schemas.microsoft.com/office/powerpoint/2010/main" val="1792795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0D5C7D-7CD2-DF40-947E-0BF77FD67569}" type="slidenum">
              <a:rPr lang="en-US" smtClean="0"/>
              <a:t>15</a:t>
            </a:fld>
            <a:endParaRPr lang="en-US"/>
          </a:p>
        </p:txBody>
      </p:sp>
    </p:spTree>
    <p:extLst>
      <p:ext uri="{BB962C8B-B14F-4D97-AF65-F5344CB8AC3E}">
        <p14:creationId xmlns:p14="http://schemas.microsoft.com/office/powerpoint/2010/main" val="4051383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82AA4-34A4-888A-A020-1AD7F614B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A9206-470F-AD2E-C747-4F56DBBB9B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1DDDB-947D-DB6E-D751-C67DB2CD26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38944E-8C55-0CA5-3205-2EAB5E3FB644}"/>
              </a:ext>
            </a:extLst>
          </p:cNvPr>
          <p:cNvSpPr>
            <a:spLocks noGrp="1"/>
          </p:cNvSpPr>
          <p:nvPr>
            <p:ph type="sldNum" sz="quarter" idx="5"/>
          </p:nvPr>
        </p:nvSpPr>
        <p:spPr/>
        <p:txBody>
          <a:bodyPr/>
          <a:lstStyle/>
          <a:p>
            <a:fld id="{3C0D5C7D-7CD2-DF40-947E-0BF77FD67569}" type="slidenum">
              <a:rPr lang="en-US" smtClean="0"/>
              <a:t>21</a:t>
            </a:fld>
            <a:endParaRPr lang="en-US"/>
          </a:p>
        </p:txBody>
      </p:sp>
    </p:spTree>
    <p:extLst>
      <p:ext uri="{BB962C8B-B14F-4D97-AF65-F5344CB8AC3E}">
        <p14:creationId xmlns:p14="http://schemas.microsoft.com/office/powerpoint/2010/main" val="1946235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0D5C7D-7CD2-DF40-947E-0BF77FD67569}" type="slidenum">
              <a:rPr lang="en-US" smtClean="0"/>
              <a:t>22</a:t>
            </a:fld>
            <a:endParaRPr lang="en-US"/>
          </a:p>
        </p:txBody>
      </p:sp>
    </p:spTree>
    <p:extLst>
      <p:ext uri="{BB962C8B-B14F-4D97-AF65-F5344CB8AC3E}">
        <p14:creationId xmlns:p14="http://schemas.microsoft.com/office/powerpoint/2010/main" val="413087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 Webb </a:t>
            </a:r>
            <a:r>
              <a:rPr lang="en-US" b="1" dirty="0" err="1"/>
              <a:t>nos</a:t>
            </a:r>
            <a:r>
              <a:rPr lang="en-US" b="1" dirty="0"/>
              <a:t> </a:t>
            </a:r>
            <a:r>
              <a:rPr lang="en-US" b="1" dirty="0" err="1"/>
              <a:t>está</a:t>
            </a:r>
            <a:r>
              <a:rPr lang="en-US" b="1" dirty="0"/>
              <a:t> </a:t>
            </a:r>
            <a:r>
              <a:rPr lang="en-US" b="1" dirty="0" err="1"/>
              <a:t>permitiendo</a:t>
            </a:r>
            <a:r>
              <a:rPr lang="en-US" b="1" dirty="0"/>
              <a:t> </a:t>
            </a:r>
            <a:r>
              <a:rPr lang="en-US" b="1" dirty="0" err="1"/>
              <a:t>ver</a:t>
            </a:r>
            <a:r>
              <a:rPr lang="en-US" b="1" dirty="0"/>
              <a:t> </a:t>
            </a:r>
            <a:r>
              <a:rPr lang="en-US" b="1" dirty="0" err="1"/>
              <a:t>más</a:t>
            </a:r>
            <a:r>
              <a:rPr lang="en-US" b="1" dirty="0"/>
              <a:t> </a:t>
            </a:r>
            <a:r>
              <a:rPr lang="en-US" b="1" dirty="0" err="1"/>
              <a:t>allá</a:t>
            </a:r>
            <a:r>
              <a:rPr lang="en-US" b="1" dirty="0"/>
              <a:t> de la </a:t>
            </a:r>
            <a:r>
              <a:rPr lang="en-US" b="1" dirty="0" err="1"/>
              <a:t>superficie</a:t>
            </a:r>
            <a:r>
              <a:rPr lang="en-US" b="1" dirty="0"/>
              <a:t> de </a:t>
            </a:r>
            <a:r>
              <a:rPr lang="en-US" b="1" dirty="0" err="1"/>
              <a:t>los</a:t>
            </a:r>
            <a:r>
              <a:rPr lang="en-US" b="1" dirty="0"/>
              <a:t> </a:t>
            </a:r>
            <a:r>
              <a:rPr lang="en-US" b="1" dirty="0" err="1"/>
              <a:t>mundos</a:t>
            </a:r>
            <a:r>
              <a:rPr lang="en-US" b="1" dirty="0"/>
              <a:t> del Sistema Solar: </a:t>
            </a:r>
            <a:r>
              <a:rPr lang="en-US" b="1" dirty="0" err="1"/>
              <a:t>revelar</a:t>
            </a:r>
            <a:r>
              <a:rPr lang="en-US" b="1" dirty="0"/>
              <a:t> las </a:t>
            </a:r>
            <a:r>
              <a:rPr lang="en-US" b="1" dirty="0" err="1"/>
              <a:t>capas</a:t>
            </a:r>
            <a:r>
              <a:rPr lang="en-US" b="1" dirty="0"/>
              <a:t> </a:t>
            </a:r>
            <a:r>
              <a:rPr lang="en-US" b="1" dirty="0" err="1"/>
              <a:t>profundas</a:t>
            </a:r>
            <a:r>
              <a:rPr lang="en-US" b="1" dirty="0"/>
              <a:t> de Saturno, </a:t>
            </a:r>
            <a:r>
              <a:rPr lang="en-US" b="1" dirty="0" err="1"/>
              <a:t>seguir</a:t>
            </a:r>
            <a:r>
              <a:rPr lang="en-US" b="1" dirty="0"/>
              <a:t> las auroras de Urano, </a:t>
            </a:r>
            <a:r>
              <a:rPr lang="en-US" b="1" dirty="0" err="1"/>
              <a:t>desentrañar</a:t>
            </a:r>
            <a:r>
              <a:rPr lang="en-US" b="1" dirty="0"/>
              <a:t> la </a:t>
            </a:r>
            <a:r>
              <a:rPr lang="en-US" b="1" dirty="0" err="1"/>
              <a:t>compleja</a:t>
            </a:r>
            <a:r>
              <a:rPr lang="en-US" b="1" dirty="0"/>
              <a:t> </a:t>
            </a:r>
            <a:r>
              <a:rPr lang="en-US" b="1" dirty="0" err="1"/>
              <a:t>atmósfera</a:t>
            </a:r>
            <a:r>
              <a:rPr lang="en-US" b="1" dirty="0"/>
              <a:t> de </a:t>
            </a:r>
            <a:r>
              <a:rPr lang="en-US" b="1" dirty="0" err="1"/>
              <a:t>Plutón</a:t>
            </a:r>
            <a:r>
              <a:rPr lang="en-US" b="1" dirty="0"/>
              <a:t> o </a:t>
            </a:r>
            <a:r>
              <a:rPr lang="en-US" b="1" dirty="0" err="1"/>
              <a:t>descubrir</a:t>
            </a:r>
            <a:r>
              <a:rPr lang="en-US" b="1" dirty="0"/>
              <a:t> la </a:t>
            </a:r>
            <a:r>
              <a:rPr lang="en-US" b="1" dirty="0" err="1"/>
              <a:t>inesperada</a:t>
            </a:r>
            <a:r>
              <a:rPr lang="en-US" b="1" dirty="0"/>
              <a:t> </a:t>
            </a:r>
            <a:r>
              <a:rPr lang="en-US" b="1" dirty="0" err="1"/>
              <a:t>actividad</a:t>
            </a:r>
            <a:r>
              <a:rPr lang="en-US" b="1" dirty="0"/>
              <a:t> de </a:t>
            </a:r>
            <a:r>
              <a:rPr lang="en-US" b="1" dirty="0" err="1"/>
              <a:t>Quirón</a:t>
            </a:r>
            <a:r>
              <a:rPr lang="en-US" b="1" dirty="0"/>
              <a:t>. En </a:t>
            </a:r>
            <a:r>
              <a:rPr lang="en-US" b="1" dirty="0" err="1"/>
              <a:t>definitiva</a:t>
            </a:r>
            <a:r>
              <a:rPr lang="en-US" b="1" dirty="0"/>
              <a:t>, </a:t>
            </a:r>
            <a:r>
              <a:rPr lang="en-US" b="1" dirty="0" err="1"/>
              <a:t>está</a:t>
            </a:r>
            <a:r>
              <a:rPr lang="en-US" b="1" dirty="0"/>
              <a:t> </a:t>
            </a:r>
            <a:r>
              <a:rPr lang="en-US" b="1" dirty="0" err="1"/>
              <a:t>convirtiendo</a:t>
            </a:r>
            <a:r>
              <a:rPr lang="en-US" b="1" dirty="0"/>
              <a:t> </a:t>
            </a:r>
            <a:r>
              <a:rPr lang="en-US" b="1" dirty="0" err="1"/>
              <a:t>en</a:t>
            </a:r>
            <a:r>
              <a:rPr lang="en-US" b="1" dirty="0"/>
              <a:t> observable lo </a:t>
            </a:r>
            <a:r>
              <a:rPr lang="en-US" b="1" dirty="0" err="1"/>
              <a:t>que</a:t>
            </a:r>
            <a:r>
              <a:rPr lang="en-US" b="1" dirty="0"/>
              <a:t> hasta </a:t>
            </a:r>
            <a:r>
              <a:rPr lang="en-US" b="1" dirty="0" err="1"/>
              <a:t>hace</a:t>
            </a:r>
            <a:r>
              <a:rPr lang="en-US" b="1" dirty="0"/>
              <a:t> poco </a:t>
            </a:r>
            <a:r>
              <a:rPr lang="en-US" b="1" dirty="0" err="1"/>
              <a:t>permanecía</a:t>
            </a:r>
            <a:r>
              <a:rPr lang="en-US" b="1" dirty="0"/>
              <a:t> invisible.</a:t>
            </a:r>
            <a:endParaRPr lang="en-US" dirty="0"/>
          </a:p>
          <a:p>
            <a:endParaRPr lang="en-US" dirty="0"/>
          </a:p>
        </p:txBody>
      </p:sp>
      <p:sp>
        <p:nvSpPr>
          <p:cNvPr id="4" name="Slide Number Placeholder 3"/>
          <p:cNvSpPr>
            <a:spLocks noGrp="1"/>
          </p:cNvSpPr>
          <p:nvPr>
            <p:ph type="sldNum" sz="quarter" idx="5"/>
          </p:nvPr>
        </p:nvSpPr>
        <p:spPr/>
        <p:txBody>
          <a:bodyPr/>
          <a:lstStyle/>
          <a:p>
            <a:fld id="{3C0D5C7D-7CD2-DF40-947E-0BF77FD67569}" type="slidenum">
              <a:rPr lang="en-US" smtClean="0"/>
              <a:t>33</a:t>
            </a:fld>
            <a:endParaRPr lang="en-US"/>
          </a:p>
        </p:txBody>
      </p:sp>
    </p:spTree>
    <p:extLst>
      <p:ext uri="{BB962C8B-B14F-4D97-AF65-F5344CB8AC3E}">
        <p14:creationId xmlns:p14="http://schemas.microsoft.com/office/powerpoint/2010/main" val="4011148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DB861-28D6-4926-7894-C9C111DE2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048AE-375B-C454-737A-8E96AE6893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C117A-721E-2081-01AF-B61FB6B354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 Webb </a:t>
            </a:r>
            <a:r>
              <a:rPr lang="en-US" b="1" dirty="0" err="1"/>
              <a:t>nos</a:t>
            </a:r>
            <a:r>
              <a:rPr lang="en-US" b="1" dirty="0"/>
              <a:t> </a:t>
            </a:r>
            <a:r>
              <a:rPr lang="en-US" b="1" dirty="0" err="1"/>
              <a:t>está</a:t>
            </a:r>
            <a:r>
              <a:rPr lang="en-US" b="1" dirty="0"/>
              <a:t> </a:t>
            </a:r>
            <a:r>
              <a:rPr lang="en-US" b="1" dirty="0" err="1"/>
              <a:t>permitiendo</a:t>
            </a:r>
            <a:r>
              <a:rPr lang="en-US" b="1" dirty="0"/>
              <a:t> </a:t>
            </a:r>
            <a:r>
              <a:rPr lang="en-US" b="1" dirty="0" err="1"/>
              <a:t>ver</a:t>
            </a:r>
            <a:r>
              <a:rPr lang="en-US" b="1" dirty="0"/>
              <a:t> </a:t>
            </a:r>
            <a:r>
              <a:rPr lang="en-US" b="1" dirty="0" err="1"/>
              <a:t>más</a:t>
            </a:r>
            <a:r>
              <a:rPr lang="en-US" b="1" dirty="0"/>
              <a:t> </a:t>
            </a:r>
            <a:r>
              <a:rPr lang="en-US" b="1" dirty="0" err="1"/>
              <a:t>allá</a:t>
            </a:r>
            <a:r>
              <a:rPr lang="en-US" b="1" dirty="0"/>
              <a:t> de la </a:t>
            </a:r>
            <a:r>
              <a:rPr lang="en-US" b="1" dirty="0" err="1"/>
              <a:t>superficie</a:t>
            </a:r>
            <a:r>
              <a:rPr lang="en-US" b="1" dirty="0"/>
              <a:t> de </a:t>
            </a:r>
            <a:r>
              <a:rPr lang="en-US" b="1" dirty="0" err="1"/>
              <a:t>los</a:t>
            </a:r>
            <a:r>
              <a:rPr lang="en-US" b="1" dirty="0"/>
              <a:t> </a:t>
            </a:r>
            <a:r>
              <a:rPr lang="en-US" b="1" dirty="0" err="1"/>
              <a:t>mundos</a:t>
            </a:r>
            <a:r>
              <a:rPr lang="en-US" b="1" dirty="0"/>
              <a:t> del Sistema Solar: </a:t>
            </a:r>
            <a:r>
              <a:rPr lang="en-US" b="1" dirty="0" err="1"/>
              <a:t>revelar</a:t>
            </a:r>
            <a:r>
              <a:rPr lang="en-US" b="1" dirty="0"/>
              <a:t> las </a:t>
            </a:r>
            <a:r>
              <a:rPr lang="en-US" b="1" dirty="0" err="1"/>
              <a:t>capas</a:t>
            </a:r>
            <a:r>
              <a:rPr lang="en-US" b="1" dirty="0"/>
              <a:t> </a:t>
            </a:r>
            <a:r>
              <a:rPr lang="en-US" b="1" dirty="0" err="1"/>
              <a:t>profundas</a:t>
            </a:r>
            <a:r>
              <a:rPr lang="en-US" b="1" dirty="0"/>
              <a:t> de Saturno, </a:t>
            </a:r>
            <a:r>
              <a:rPr lang="en-US" b="1" dirty="0" err="1"/>
              <a:t>seguir</a:t>
            </a:r>
            <a:r>
              <a:rPr lang="en-US" b="1" dirty="0"/>
              <a:t> las auroras de Urano, </a:t>
            </a:r>
            <a:r>
              <a:rPr lang="en-US" b="1" dirty="0" err="1"/>
              <a:t>desentrañar</a:t>
            </a:r>
            <a:r>
              <a:rPr lang="en-US" b="1" dirty="0"/>
              <a:t> la </a:t>
            </a:r>
            <a:r>
              <a:rPr lang="en-US" b="1" dirty="0" err="1"/>
              <a:t>compleja</a:t>
            </a:r>
            <a:r>
              <a:rPr lang="en-US" b="1" dirty="0"/>
              <a:t> </a:t>
            </a:r>
            <a:r>
              <a:rPr lang="en-US" b="1" dirty="0" err="1"/>
              <a:t>atmósfera</a:t>
            </a:r>
            <a:r>
              <a:rPr lang="en-US" b="1" dirty="0"/>
              <a:t> de </a:t>
            </a:r>
            <a:r>
              <a:rPr lang="en-US" b="1" dirty="0" err="1"/>
              <a:t>Plutón</a:t>
            </a:r>
            <a:r>
              <a:rPr lang="en-US" b="1" dirty="0"/>
              <a:t> o </a:t>
            </a:r>
            <a:r>
              <a:rPr lang="en-US" b="1" dirty="0" err="1"/>
              <a:t>descubrir</a:t>
            </a:r>
            <a:r>
              <a:rPr lang="en-US" b="1" dirty="0"/>
              <a:t> la </a:t>
            </a:r>
            <a:r>
              <a:rPr lang="en-US" b="1" dirty="0" err="1"/>
              <a:t>inesperada</a:t>
            </a:r>
            <a:r>
              <a:rPr lang="en-US" b="1" dirty="0"/>
              <a:t> </a:t>
            </a:r>
            <a:r>
              <a:rPr lang="en-US" b="1" dirty="0" err="1"/>
              <a:t>actividad</a:t>
            </a:r>
            <a:r>
              <a:rPr lang="en-US" b="1" dirty="0"/>
              <a:t> de </a:t>
            </a:r>
            <a:r>
              <a:rPr lang="en-US" b="1" dirty="0" err="1"/>
              <a:t>Quirón</a:t>
            </a:r>
            <a:r>
              <a:rPr lang="en-US" b="1" dirty="0"/>
              <a:t>. En </a:t>
            </a:r>
            <a:r>
              <a:rPr lang="en-US" b="1" dirty="0" err="1"/>
              <a:t>definitiva</a:t>
            </a:r>
            <a:r>
              <a:rPr lang="en-US" b="1" dirty="0"/>
              <a:t>, </a:t>
            </a:r>
            <a:r>
              <a:rPr lang="en-US" b="1" dirty="0" err="1"/>
              <a:t>está</a:t>
            </a:r>
            <a:r>
              <a:rPr lang="en-US" b="1" dirty="0"/>
              <a:t> </a:t>
            </a:r>
            <a:r>
              <a:rPr lang="en-US" b="1" dirty="0" err="1"/>
              <a:t>convirtiendo</a:t>
            </a:r>
            <a:r>
              <a:rPr lang="en-US" b="1" dirty="0"/>
              <a:t> </a:t>
            </a:r>
            <a:r>
              <a:rPr lang="en-US" b="1" dirty="0" err="1"/>
              <a:t>en</a:t>
            </a:r>
            <a:r>
              <a:rPr lang="en-US" b="1" dirty="0"/>
              <a:t> observable lo </a:t>
            </a:r>
            <a:r>
              <a:rPr lang="en-US" b="1" dirty="0" err="1"/>
              <a:t>que</a:t>
            </a:r>
            <a:r>
              <a:rPr lang="en-US" b="1" dirty="0"/>
              <a:t> hasta </a:t>
            </a:r>
            <a:r>
              <a:rPr lang="en-US" b="1" dirty="0" err="1"/>
              <a:t>hace</a:t>
            </a:r>
            <a:r>
              <a:rPr lang="en-US" b="1" dirty="0"/>
              <a:t> poco </a:t>
            </a:r>
            <a:r>
              <a:rPr lang="en-US" b="1" dirty="0" err="1"/>
              <a:t>permanecía</a:t>
            </a:r>
            <a:r>
              <a:rPr lang="en-US" b="1" dirty="0"/>
              <a:t> invisible.</a:t>
            </a:r>
            <a:endParaRPr lang="en-US" dirty="0"/>
          </a:p>
          <a:p>
            <a:endParaRPr lang="en-US" dirty="0"/>
          </a:p>
        </p:txBody>
      </p:sp>
      <p:sp>
        <p:nvSpPr>
          <p:cNvPr id="4" name="Slide Number Placeholder 3">
            <a:extLst>
              <a:ext uri="{FF2B5EF4-FFF2-40B4-BE49-F238E27FC236}">
                <a16:creationId xmlns:a16="http://schemas.microsoft.com/office/drawing/2014/main" id="{0CEBDB54-FFD7-E11B-A487-4023956472A5}"/>
              </a:ext>
            </a:extLst>
          </p:cNvPr>
          <p:cNvSpPr>
            <a:spLocks noGrp="1"/>
          </p:cNvSpPr>
          <p:nvPr>
            <p:ph type="sldNum" sz="quarter" idx="5"/>
          </p:nvPr>
        </p:nvSpPr>
        <p:spPr/>
        <p:txBody>
          <a:bodyPr/>
          <a:lstStyle/>
          <a:p>
            <a:fld id="{3C0D5C7D-7CD2-DF40-947E-0BF77FD67569}" type="slidenum">
              <a:rPr lang="en-US" smtClean="0"/>
              <a:t>34</a:t>
            </a:fld>
            <a:endParaRPr lang="en-US"/>
          </a:p>
        </p:txBody>
      </p:sp>
    </p:spTree>
    <p:extLst>
      <p:ext uri="{BB962C8B-B14F-4D97-AF65-F5344CB8AC3E}">
        <p14:creationId xmlns:p14="http://schemas.microsoft.com/office/powerpoint/2010/main" val="1885587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97647-C1F6-69C4-AA32-50CBA22A4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1D3A0C-95F1-8125-2DAF-6CA4ECC4AC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A6296-EA1D-34BC-3B60-0A71A053AD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 Webb </a:t>
            </a:r>
            <a:r>
              <a:rPr lang="en-US" b="1" dirty="0" err="1"/>
              <a:t>nos</a:t>
            </a:r>
            <a:r>
              <a:rPr lang="en-US" b="1" dirty="0"/>
              <a:t> </a:t>
            </a:r>
            <a:r>
              <a:rPr lang="en-US" b="1" dirty="0" err="1"/>
              <a:t>está</a:t>
            </a:r>
            <a:r>
              <a:rPr lang="en-US" b="1" dirty="0"/>
              <a:t> </a:t>
            </a:r>
            <a:r>
              <a:rPr lang="en-US" b="1" dirty="0" err="1"/>
              <a:t>permitiendo</a:t>
            </a:r>
            <a:r>
              <a:rPr lang="en-US" b="1" dirty="0"/>
              <a:t> </a:t>
            </a:r>
            <a:r>
              <a:rPr lang="en-US" b="1" dirty="0" err="1"/>
              <a:t>ver</a:t>
            </a:r>
            <a:r>
              <a:rPr lang="en-US" b="1" dirty="0"/>
              <a:t> </a:t>
            </a:r>
            <a:r>
              <a:rPr lang="en-US" b="1" dirty="0" err="1"/>
              <a:t>más</a:t>
            </a:r>
            <a:r>
              <a:rPr lang="en-US" b="1" dirty="0"/>
              <a:t> </a:t>
            </a:r>
            <a:r>
              <a:rPr lang="en-US" b="1" dirty="0" err="1"/>
              <a:t>allá</a:t>
            </a:r>
            <a:r>
              <a:rPr lang="en-US" b="1" dirty="0"/>
              <a:t> de la </a:t>
            </a:r>
            <a:r>
              <a:rPr lang="en-US" b="1" dirty="0" err="1"/>
              <a:t>superficie</a:t>
            </a:r>
            <a:r>
              <a:rPr lang="en-US" b="1" dirty="0"/>
              <a:t> de </a:t>
            </a:r>
            <a:r>
              <a:rPr lang="en-US" b="1" dirty="0" err="1"/>
              <a:t>los</a:t>
            </a:r>
            <a:r>
              <a:rPr lang="en-US" b="1" dirty="0"/>
              <a:t> </a:t>
            </a:r>
            <a:r>
              <a:rPr lang="en-US" b="1" dirty="0" err="1"/>
              <a:t>mundos</a:t>
            </a:r>
            <a:r>
              <a:rPr lang="en-US" b="1" dirty="0"/>
              <a:t> del Sistema Solar: </a:t>
            </a:r>
            <a:r>
              <a:rPr lang="en-US" b="1" dirty="0" err="1"/>
              <a:t>revelar</a:t>
            </a:r>
            <a:r>
              <a:rPr lang="en-US" b="1" dirty="0"/>
              <a:t> las </a:t>
            </a:r>
            <a:r>
              <a:rPr lang="en-US" b="1" dirty="0" err="1"/>
              <a:t>capas</a:t>
            </a:r>
            <a:r>
              <a:rPr lang="en-US" b="1" dirty="0"/>
              <a:t> </a:t>
            </a:r>
            <a:r>
              <a:rPr lang="en-US" b="1" dirty="0" err="1"/>
              <a:t>profundas</a:t>
            </a:r>
            <a:r>
              <a:rPr lang="en-US" b="1" dirty="0"/>
              <a:t> de Saturno, </a:t>
            </a:r>
            <a:r>
              <a:rPr lang="en-US" b="1" dirty="0" err="1"/>
              <a:t>seguir</a:t>
            </a:r>
            <a:r>
              <a:rPr lang="en-US" b="1" dirty="0"/>
              <a:t> las auroras de Urano, </a:t>
            </a:r>
            <a:r>
              <a:rPr lang="en-US" b="1" dirty="0" err="1"/>
              <a:t>desentrañar</a:t>
            </a:r>
            <a:r>
              <a:rPr lang="en-US" b="1" dirty="0"/>
              <a:t> la </a:t>
            </a:r>
            <a:r>
              <a:rPr lang="en-US" b="1" dirty="0" err="1"/>
              <a:t>compleja</a:t>
            </a:r>
            <a:r>
              <a:rPr lang="en-US" b="1" dirty="0"/>
              <a:t> </a:t>
            </a:r>
            <a:r>
              <a:rPr lang="en-US" b="1" dirty="0" err="1"/>
              <a:t>atmósfera</a:t>
            </a:r>
            <a:r>
              <a:rPr lang="en-US" b="1" dirty="0"/>
              <a:t> de </a:t>
            </a:r>
            <a:r>
              <a:rPr lang="en-US" b="1" dirty="0" err="1"/>
              <a:t>Plutón</a:t>
            </a:r>
            <a:r>
              <a:rPr lang="en-US" b="1" dirty="0"/>
              <a:t> o </a:t>
            </a:r>
            <a:r>
              <a:rPr lang="en-US" b="1" dirty="0" err="1"/>
              <a:t>descubrir</a:t>
            </a:r>
            <a:r>
              <a:rPr lang="en-US" b="1" dirty="0"/>
              <a:t> la </a:t>
            </a:r>
            <a:r>
              <a:rPr lang="en-US" b="1" dirty="0" err="1"/>
              <a:t>inesperada</a:t>
            </a:r>
            <a:r>
              <a:rPr lang="en-US" b="1" dirty="0"/>
              <a:t> </a:t>
            </a:r>
            <a:r>
              <a:rPr lang="en-US" b="1" dirty="0" err="1"/>
              <a:t>actividad</a:t>
            </a:r>
            <a:r>
              <a:rPr lang="en-US" b="1" dirty="0"/>
              <a:t> de </a:t>
            </a:r>
            <a:r>
              <a:rPr lang="en-US" b="1" dirty="0" err="1"/>
              <a:t>Quirón</a:t>
            </a:r>
            <a:r>
              <a:rPr lang="en-US" b="1" dirty="0"/>
              <a:t>. En </a:t>
            </a:r>
            <a:r>
              <a:rPr lang="en-US" b="1" dirty="0" err="1"/>
              <a:t>definitiva</a:t>
            </a:r>
            <a:r>
              <a:rPr lang="en-US" b="1" dirty="0"/>
              <a:t>, </a:t>
            </a:r>
            <a:r>
              <a:rPr lang="en-US" b="1" dirty="0" err="1"/>
              <a:t>está</a:t>
            </a:r>
            <a:r>
              <a:rPr lang="en-US" b="1" dirty="0"/>
              <a:t> </a:t>
            </a:r>
            <a:r>
              <a:rPr lang="en-US" b="1" dirty="0" err="1"/>
              <a:t>convirtiendo</a:t>
            </a:r>
            <a:r>
              <a:rPr lang="en-US" b="1" dirty="0"/>
              <a:t> </a:t>
            </a:r>
            <a:r>
              <a:rPr lang="en-US" b="1" dirty="0" err="1"/>
              <a:t>en</a:t>
            </a:r>
            <a:r>
              <a:rPr lang="en-US" b="1" dirty="0"/>
              <a:t> observable lo </a:t>
            </a:r>
            <a:r>
              <a:rPr lang="en-US" b="1" dirty="0" err="1"/>
              <a:t>que</a:t>
            </a:r>
            <a:r>
              <a:rPr lang="en-US" b="1" dirty="0"/>
              <a:t> hasta </a:t>
            </a:r>
            <a:r>
              <a:rPr lang="en-US" b="1" dirty="0" err="1"/>
              <a:t>hace</a:t>
            </a:r>
            <a:r>
              <a:rPr lang="en-US" b="1" dirty="0"/>
              <a:t> poco </a:t>
            </a:r>
            <a:r>
              <a:rPr lang="en-US" b="1" dirty="0" err="1"/>
              <a:t>permanecía</a:t>
            </a:r>
            <a:r>
              <a:rPr lang="en-US" b="1" dirty="0"/>
              <a:t> invisible.</a:t>
            </a:r>
            <a:endParaRPr lang="en-US" dirty="0"/>
          </a:p>
          <a:p>
            <a:endParaRPr lang="en-US" dirty="0"/>
          </a:p>
        </p:txBody>
      </p:sp>
      <p:sp>
        <p:nvSpPr>
          <p:cNvPr id="4" name="Slide Number Placeholder 3">
            <a:extLst>
              <a:ext uri="{FF2B5EF4-FFF2-40B4-BE49-F238E27FC236}">
                <a16:creationId xmlns:a16="http://schemas.microsoft.com/office/drawing/2014/main" id="{69FAF81A-7C45-733D-E016-64C8364E9451}"/>
              </a:ext>
            </a:extLst>
          </p:cNvPr>
          <p:cNvSpPr>
            <a:spLocks noGrp="1"/>
          </p:cNvSpPr>
          <p:nvPr>
            <p:ph type="sldNum" sz="quarter" idx="5"/>
          </p:nvPr>
        </p:nvSpPr>
        <p:spPr/>
        <p:txBody>
          <a:bodyPr/>
          <a:lstStyle/>
          <a:p>
            <a:fld id="{3C0D5C7D-7CD2-DF40-947E-0BF77FD67569}" type="slidenum">
              <a:rPr lang="en-US" smtClean="0"/>
              <a:t>35</a:t>
            </a:fld>
            <a:endParaRPr lang="en-US"/>
          </a:p>
        </p:txBody>
      </p:sp>
    </p:spTree>
    <p:extLst>
      <p:ext uri="{BB962C8B-B14F-4D97-AF65-F5344CB8AC3E}">
        <p14:creationId xmlns:p14="http://schemas.microsoft.com/office/powerpoint/2010/main" val="2440197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ADE18-C6B6-D834-8F08-857C4CB9A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42A06-4830-D32C-9B35-FC21D9A014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C8935-EF89-1A0E-8903-43F7AA65F3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 Webb </a:t>
            </a:r>
            <a:r>
              <a:rPr lang="en-US" b="1" dirty="0" err="1"/>
              <a:t>nos</a:t>
            </a:r>
            <a:r>
              <a:rPr lang="en-US" b="1" dirty="0"/>
              <a:t> </a:t>
            </a:r>
            <a:r>
              <a:rPr lang="en-US" b="1" dirty="0" err="1"/>
              <a:t>está</a:t>
            </a:r>
            <a:r>
              <a:rPr lang="en-US" b="1" dirty="0"/>
              <a:t> </a:t>
            </a:r>
            <a:r>
              <a:rPr lang="en-US" b="1" dirty="0" err="1"/>
              <a:t>permitiendo</a:t>
            </a:r>
            <a:r>
              <a:rPr lang="en-US" b="1" dirty="0"/>
              <a:t> </a:t>
            </a:r>
            <a:r>
              <a:rPr lang="en-US" b="1" dirty="0" err="1"/>
              <a:t>ver</a:t>
            </a:r>
            <a:r>
              <a:rPr lang="en-US" b="1" dirty="0"/>
              <a:t> </a:t>
            </a:r>
            <a:r>
              <a:rPr lang="en-US" b="1" dirty="0" err="1"/>
              <a:t>más</a:t>
            </a:r>
            <a:r>
              <a:rPr lang="en-US" b="1" dirty="0"/>
              <a:t> </a:t>
            </a:r>
            <a:r>
              <a:rPr lang="en-US" b="1" dirty="0" err="1"/>
              <a:t>allá</a:t>
            </a:r>
            <a:r>
              <a:rPr lang="en-US" b="1" dirty="0"/>
              <a:t> de la </a:t>
            </a:r>
            <a:r>
              <a:rPr lang="en-US" b="1" dirty="0" err="1"/>
              <a:t>superficie</a:t>
            </a:r>
            <a:r>
              <a:rPr lang="en-US" b="1" dirty="0"/>
              <a:t> de </a:t>
            </a:r>
            <a:r>
              <a:rPr lang="en-US" b="1" dirty="0" err="1"/>
              <a:t>los</a:t>
            </a:r>
            <a:r>
              <a:rPr lang="en-US" b="1" dirty="0"/>
              <a:t> </a:t>
            </a:r>
            <a:r>
              <a:rPr lang="en-US" b="1" dirty="0" err="1"/>
              <a:t>mundos</a:t>
            </a:r>
            <a:r>
              <a:rPr lang="en-US" b="1" dirty="0"/>
              <a:t> del Sistema Solar: </a:t>
            </a:r>
            <a:r>
              <a:rPr lang="en-US" b="1" dirty="0" err="1"/>
              <a:t>revelar</a:t>
            </a:r>
            <a:r>
              <a:rPr lang="en-US" b="1" dirty="0"/>
              <a:t> las </a:t>
            </a:r>
            <a:r>
              <a:rPr lang="en-US" b="1" dirty="0" err="1"/>
              <a:t>capas</a:t>
            </a:r>
            <a:r>
              <a:rPr lang="en-US" b="1" dirty="0"/>
              <a:t> </a:t>
            </a:r>
            <a:r>
              <a:rPr lang="en-US" b="1" dirty="0" err="1"/>
              <a:t>profundas</a:t>
            </a:r>
            <a:r>
              <a:rPr lang="en-US" b="1" dirty="0"/>
              <a:t> de Saturno, </a:t>
            </a:r>
            <a:r>
              <a:rPr lang="en-US" b="1" dirty="0" err="1"/>
              <a:t>seguir</a:t>
            </a:r>
            <a:r>
              <a:rPr lang="en-US" b="1" dirty="0"/>
              <a:t> las auroras de Urano, </a:t>
            </a:r>
            <a:r>
              <a:rPr lang="en-US" b="1" dirty="0" err="1"/>
              <a:t>desentrañar</a:t>
            </a:r>
            <a:r>
              <a:rPr lang="en-US" b="1" dirty="0"/>
              <a:t> la </a:t>
            </a:r>
            <a:r>
              <a:rPr lang="en-US" b="1" dirty="0" err="1"/>
              <a:t>compleja</a:t>
            </a:r>
            <a:r>
              <a:rPr lang="en-US" b="1" dirty="0"/>
              <a:t> </a:t>
            </a:r>
            <a:r>
              <a:rPr lang="en-US" b="1" dirty="0" err="1"/>
              <a:t>atmósfera</a:t>
            </a:r>
            <a:r>
              <a:rPr lang="en-US" b="1" dirty="0"/>
              <a:t> de </a:t>
            </a:r>
            <a:r>
              <a:rPr lang="en-US" b="1" dirty="0" err="1"/>
              <a:t>Plutón</a:t>
            </a:r>
            <a:r>
              <a:rPr lang="en-US" b="1" dirty="0"/>
              <a:t> o </a:t>
            </a:r>
            <a:r>
              <a:rPr lang="en-US" b="1" dirty="0" err="1"/>
              <a:t>descubrir</a:t>
            </a:r>
            <a:r>
              <a:rPr lang="en-US" b="1" dirty="0"/>
              <a:t> la </a:t>
            </a:r>
            <a:r>
              <a:rPr lang="en-US" b="1" dirty="0" err="1"/>
              <a:t>inesperada</a:t>
            </a:r>
            <a:r>
              <a:rPr lang="en-US" b="1" dirty="0"/>
              <a:t> </a:t>
            </a:r>
            <a:r>
              <a:rPr lang="en-US" b="1" dirty="0" err="1"/>
              <a:t>actividad</a:t>
            </a:r>
            <a:r>
              <a:rPr lang="en-US" b="1" dirty="0"/>
              <a:t> de </a:t>
            </a:r>
            <a:r>
              <a:rPr lang="en-US" b="1" dirty="0" err="1"/>
              <a:t>Quirón</a:t>
            </a:r>
            <a:r>
              <a:rPr lang="en-US" b="1" dirty="0"/>
              <a:t>. En </a:t>
            </a:r>
            <a:r>
              <a:rPr lang="en-US" b="1" dirty="0" err="1"/>
              <a:t>definitiva</a:t>
            </a:r>
            <a:r>
              <a:rPr lang="en-US" b="1" dirty="0"/>
              <a:t>, </a:t>
            </a:r>
            <a:r>
              <a:rPr lang="en-US" b="1" dirty="0" err="1"/>
              <a:t>está</a:t>
            </a:r>
            <a:r>
              <a:rPr lang="en-US" b="1" dirty="0"/>
              <a:t> </a:t>
            </a:r>
            <a:r>
              <a:rPr lang="en-US" b="1" dirty="0" err="1"/>
              <a:t>convirtiendo</a:t>
            </a:r>
            <a:r>
              <a:rPr lang="en-US" b="1" dirty="0"/>
              <a:t> </a:t>
            </a:r>
            <a:r>
              <a:rPr lang="en-US" b="1" dirty="0" err="1"/>
              <a:t>en</a:t>
            </a:r>
            <a:r>
              <a:rPr lang="en-US" b="1" dirty="0"/>
              <a:t> observable lo </a:t>
            </a:r>
            <a:r>
              <a:rPr lang="en-US" b="1" dirty="0" err="1"/>
              <a:t>que</a:t>
            </a:r>
            <a:r>
              <a:rPr lang="en-US" b="1" dirty="0"/>
              <a:t> hasta </a:t>
            </a:r>
            <a:r>
              <a:rPr lang="en-US" b="1" dirty="0" err="1"/>
              <a:t>hace</a:t>
            </a:r>
            <a:r>
              <a:rPr lang="en-US" b="1" dirty="0"/>
              <a:t> poco </a:t>
            </a:r>
            <a:r>
              <a:rPr lang="en-US" b="1" dirty="0" err="1"/>
              <a:t>permanecía</a:t>
            </a:r>
            <a:r>
              <a:rPr lang="en-US" b="1" dirty="0"/>
              <a:t> invisible.</a:t>
            </a:r>
            <a:endParaRPr lang="en-US" dirty="0"/>
          </a:p>
          <a:p>
            <a:endParaRPr lang="en-US" dirty="0"/>
          </a:p>
        </p:txBody>
      </p:sp>
      <p:sp>
        <p:nvSpPr>
          <p:cNvPr id="4" name="Slide Number Placeholder 3">
            <a:extLst>
              <a:ext uri="{FF2B5EF4-FFF2-40B4-BE49-F238E27FC236}">
                <a16:creationId xmlns:a16="http://schemas.microsoft.com/office/drawing/2014/main" id="{CA827DC8-B898-5A2E-476B-923FDEF6D410}"/>
              </a:ext>
            </a:extLst>
          </p:cNvPr>
          <p:cNvSpPr>
            <a:spLocks noGrp="1"/>
          </p:cNvSpPr>
          <p:nvPr>
            <p:ph type="sldNum" sz="quarter" idx="5"/>
          </p:nvPr>
        </p:nvSpPr>
        <p:spPr/>
        <p:txBody>
          <a:bodyPr/>
          <a:lstStyle/>
          <a:p>
            <a:fld id="{3C0D5C7D-7CD2-DF40-947E-0BF77FD67569}" type="slidenum">
              <a:rPr lang="en-US" smtClean="0"/>
              <a:t>36</a:t>
            </a:fld>
            <a:endParaRPr lang="en-US"/>
          </a:p>
        </p:txBody>
      </p:sp>
    </p:spTree>
    <p:extLst>
      <p:ext uri="{BB962C8B-B14F-4D97-AF65-F5344CB8AC3E}">
        <p14:creationId xmlns:p14="http://schemas.microsoft.com/office/powerpoint/2010/main" val="423410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We’ve shown you a few of the objects that are closer to Earth, but what about those that are very far away? What do the earliest galaxies in the universe look like?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view stands out among the rest: The Hubble Deep Field, which was produced in 1995 and has led to a series of deep fields by Hubble and other observatories, including Chandra, in the decades since.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 screen, we have the Hubble Ultra Deep Field, taken in 2014.</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image contains approximately 10,000 galaxies that extend back in time to within a few hundred million years of the big bang.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1995, the first Hubble Deep Field was captured when researchers pointed the telescope at a single, nearly empty patch of the sky for more than 10 days.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image combines data from many observations of that same patch of sky, equivalent to 25 days (or 600 hours) of observing time.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we look out at space, we are looking back in time. The light arriving at Earth from the farthest objects in the universe is light that left those objects billions of years ago. We see those objects not as they are today, but as they appeared long ago.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want to see even more of that light—to see the first galaxies. But that requires we switch back to gathering infrared light—and a new, great observatory: NASA’s James Webb Space Telescope.</a:t>
            </a:r>
          </a:p>
          <a:p>
            <a:r>
              <a:rPr lang="en-US" sz="1200" kern="1200" dirty="0">
                <a:solidFill>
                  <a:schemeClr val="tx1"/>
                </a:solidFill>
                <a:effectLst/>
                <a:latin typeface="+mn-lt"/>
                <a:ea typeface="+mn-ea"/>
                <a:cs typeface="+mn-cs"/>
              </a:rPr>
              <a:t>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Article, “Hubble Deep Fields”: </a:t>
            </a:r>
            <a:r>
              <a:rPr lang="en-US" sz="1200" u="sng" kern="1200" dirty="0">
                <a:solidFill>
                  <a:schemeClr val="tx1"/>
                </a:solidFill>
                <a:effectLst/>
                <a:latin typeface="+mn-lt"/>
                <a:ea typeface="+mn-ea"/>
                <a:cs typeface="+mn-cs"/>
                <a:hlinkClick r:id="rId3"/>
              </a:rPr>
              <a:t>https://hubblesite.org/contents/articles/hubble-deep-fields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Hubble Ultra Deep Field explainer video, “Looking out into Space, Looking Back into Time”:</a:t>
            </a:r>
          </a:p>
          <a:p>
            <a:r>
              <a:rPr lang="en-US" sz="1200" u="sng" kern="1200" dirty="0">
                <a:solidFill>
                  <a:schemeClr val="tx1"/>
                </a:solidFill>
                <a:effectLst/>
                <a:latin typeface="+mn-lt"/>
                <a:ea typeface="+mn-ea"/>
                <a:cs typeface="+mn-cs"/>
                <a:hlinkClick r:id="rId4"/>
              </a:rPr>
              <a:t>https://hubblesite.org/contents/media/videos/1310-Video</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Hubble Ultra Deep Field 2014 news release: </a:t>
            </a:r>
            <a:r>
              <a:rPr lang="en-US" sz="1200" u="sng" kern="1200" dirty="0">
                <a:solidFill>
                  <a:schemeClr val="tx1"/>
                </a:solidFill>
                <a:effectLst/>
                <a:latin typeface="+mn-lt"/>
                <a:ea typeface="+mn-ea"/>
                <a:cs typeface="+mn-cs"/>
                <a:hlinkClick r:id="rId5"/>
              </a:rPr>
              <a:t>https://hubblesite.org/contents/media/images/2014/27/3380-Image.html?news=true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Chandra Deep Field-South 2017 news release: </a:t>
            </a:r>
            <a:r>
              <a:rPr lang="en-US" sz="1200" u="sng" kern="1200" dirty="0">
                <a:solidFill>
                  <a:schemeClr val="tx1"/>
                </a:solidFill>
                <a:effectLst/>
                <a:latin typeface="+mn-lt"/>
                <a:ea typeface="+mn-ea"/>
                <a:cs typeface="+mn-cs"/>
                <a:hlinkClick r:id="rId6"/>
              </a:rPr>
              <a:t>https://chandra.harvard.edu/photo/2017/cdfs/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Hubble Extreme Deep Field “fly through” video without narration: </a:t>
            </a:r>
            <a:r>
              <a:rPr lang="en-US" sz="1200" u="sng" kern="1200" dirty="0">
                <a:solidFill>
                  <a:schemeClr val="tx1"/>
                </a:solidFill>
                <a:effectLst/>
                <a:latin typeface="+mn-lt"/>
                <a:ea typeface="+mn-ea"/>
                <a:cs typeface="+mn-cs"/>
                <a:hlinkClick r:id="rId7"/>
              </a:rPr>
              <a:t>https://hubblesite.org/contents/media/videos/22-Video</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“Galaxies Through Time”: </a:t>
            </a:r>
            <a:r>
              <a:rPr lang="en-US" sz="1200" u="sng" kern="1200" dirty="0">
                <a:solidFill>
                  <a:schemeClr val="tx1"/>
                </a:solidFill>
                <a:effectLst/>
                <a:latin typeface="+mn-lt"/>
                <a:ea typeface="+mn-ea"/>
                <a:cs typeface="+mn-cs"/>
                <a:hlinkClick r:id="rId8"/>
              </a:rPr>
              <a:t>https://webbtelescope.org/contents/media/videos/2020/49/1290-Video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Credit: NASA, ESA, H. </a:t>
            </a:r>
            <a:r>
              <a:rPr lang="en-US" sz="1200" kern="1200" dirty="0" err="1">
                <a:solidFill>
                  <a:schemeClr val="tx1"/>
                </a:solidFill>
                <a:effectLst/>
                <a:latin typeface="+mn-lt"/>
                <a:ea typeface="+mn-ea"/>
                <a:cs typeface="+mn-cs"/>
              </a:rPr>
              <a:t>Teplitz</a:t>
            </a:r>
            <a:r>
              <a:rPr lang="en-US" sz="1200" kern="1200" dirty="0">
                <a:solidFill>
                  <a:schemeClr val="tx1"/>
                </a:solidFill>
                <a:effectLst/>
                <a:latin typeface="+mn-lt"/>
                <a:ea typeface="+mn-ea"/>
                <a:cs typeface="+mn-cs"/>
              </a:rPr>
              <a:t> and M. </a:t>
            </a:r>
            <a:r>
              <a:rPr lang="en-US" sz="1200" kern="1200" dirty="0" err="1">
                <a:solidFill>
                  <a:schemeClr val="tx1"/>
                </a:solidFill>
                <a:effectLst/>
                <a:latin typeface="+mn-lt"/>
                <a:ea typeface="+mn-ea"/>
                <a:cs typeface="+mn-cs"/>
              </a:rPr>
              <a:t>Rafelski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IPAC</a:t>
            </a:r>
            <a:r>
              <a:rPr lang="en-US" sz="1200" kern="1200" dirty="0">
                <a:solidFill>
                  <a:schemeClr val="tx1"/>
                </a:solidFill>
                <a:effectLst/>
                <a:latin typeface="+mn-lt"/>
                <a:ea typeface="+mn-ea"/>
                <a:cs typeface="+mn-cs"/>
              </a:rPr>
              <a:t>/Caltech), A. </a:t>
            </a:r>
            <a:r>
              <a:rPr lang="en-US" sz="1200" kern="1200" dirty="0" err="1">
                <a:solidFill>
                  <a:schemeClr val="tx1"/>
                </a:solidFill>
                <a:effectLst/>
                <a:latin typeface="+mn-lt"/>
                <a:ea typeface="+mn-ea"/>
                <a:cs typeface="+mn-cs"/>
              </a:rPr>
              <a:t>Koekemoer</a:t>
            </a:r>
            <a:r>
              <a:rPr lang="en-US" sz="1200" kern="1200" dirty="0">
                <a:solidFill>
                  <a:schemeClr val="tx1"/>
                </a:solidFill>
                <a:effectLst/>
                <a:latin typeface="+mn-lt"/>
                <a:ea typeface="+mn-ea"/>
                <a:cs typeface="+mn-cs"/>
              </a:rPr>
              <a:t> (STScI), R. Windhorst (Arizona State University), and Z. </a:t>
            </a:r>
            <a:r>
              <a:rPr lang="en-US" sz="1200" kern="1200" dirty="0" err="1">
                <a:solidFill>
                  <a:schemeClr val="tx1"/>
                </a:solidFill>
                <a:effectLst/>
                <a:latin typeface="+mn-lt"/>
                <a:ea typeface="+mn-ea"/>
                <a:cs typeface="+mn-cs"/>
              </a:rPr>
              <a:t>Levay</a:t>
            </a:r>
            <a:r>
              <a:rPr lang="en-US" sz="1200" kern="1200" dirty="0">
                <a:solidFill>
                  <a:schemeClr val="tx1"/>
                </a:solidFill>
                <a:effectLst/>
                <a:latin typeface="+mn-lt"/>
                <a:ea typeface="+mn-ea"/>
                <a:cs typeface="+mn-cs"/>
              </a:rPr>
              <a:t> (STScI)</a:t>
            </a:r>
          </a:p>
          <a:p>
            <a:r>
              <a:rPr lang="en-US" sz="1200" u="sng" kern="1200" dirty="0">
                <a:solidFill>
                  <a:schemeClr val="tx1"/>
                </a:solidFill>
                <a:effectLst/>
                <a:latin typeface="+mn-lt"/>
                <a:ea typeface="+mn-ea"/>
                <a:cs typeface="+mn-cs"/>
                <a:hlinkClick r:id="" action="ppaction://noaction"/>
              </a:rPr>
              <a:t>https://hubblesite.org/contents/media/images/2014/27/3380-Image.html</a:t>
            </a:r>
          </a:p>
          <a:p>
            <a:r>
              <a:rPr lang="en-US" sz="1200" u="sng" kern="1200" dirty="0">
                <a:solidFill>
                  <a:schemeClr val="tx1"/>
                </a:solidFill>
                <a:effectLst/>
                <a:latin typeface="+mn-lt"/>
                <a:ea typeface="+mn-ea"/>
                <a:cs typeface="+mn-cs"/>
                <a:hlinkClick r:id="" action="ppaction://noaction"/>
              </a:rPr>
              <a:t>----- Notas de la reunión (11/12/21 16:13) -----</a:t>
            </a:r>
          </a:p>
          <a:p>
            <a:r>
              <a:rPr lang="en-US" sz="1200" u="sng" kern="1200" dirty="0">
                <a:solidFill>
                  <a:schemeClr val="tx1"/>
                </a:solidFill>
                <a:effectLst/>
                <a:latin typeface="+mn-lt"/>
                <a:ea typeface="+mn-ea"/>
                <a:cs typeface="+mn-cs"/>
                <a:hlinkClick r:id="" action="ppaction://noaction"/>
              </a:rPr>
              <a:t>Approximately 10,000 galaxies that extend back in time to within a few hundred million years of the big bang.</a:t>
            </a:r>
          </a:p>
          <a:p>
            <a:r>
              <a:rPr lang="en-US" sz="1200" u="sng" kern="1200" dirty="0">
                <a:solidFill>
                  <a:schemeClr val="tx1"/>
                </a:solidFill>
                <a:effectLst/>
                <a:latin typeface="+mn-lt"/>
                <a:ea typeface="+mn-ea"/>
                <a:cs typeface="+mn-cs"/>
                <a:hlinkClick r:id="" action="ppaction://noaction"/>
              </a:rPr>
              <a:t>----- Notas de la reunión (11/12/21 16:14) -----</a:t>
            </a:r>
          </a:p>
          <a:p>
            <a:endParaRPr lang="en-US" sz="1200" u="sng" kern="1200" dirty="0">
              <a:solidFill>
                <a:schemeClr val="tx1"/>
              </a:solidFill>
              <a:effectLst/>
              <a:latin typeface="+mn-lt"/>
              <a:ea typeface="+mn-ea"/>
              <a:cs typeface="+mn-cs"/>
              <a:hlinkClick r:id="" action="ppaction://noaction"/>
            </a:endParaRPr>
          </a:p>
          <a:p>
            <a:r>
              <a:rPr lang="en-US" sz="1200" u="sng" kern="1200" dirty="0">
                <a:solidFill>
                  <a:schemeClr val="tx1"/>
                </a:solidFill>
                <a:effectLst/>
                <a:latin typeface="+mn-lt"/>
                <a:ea typeface="+mn-ea"/>
                <a:cs typeface="+mn-cs"/>
                <a:hlinkClick r:id="" action="ppaction://noaction"/>
              </a:rPr>
              <a:t>When we look out at space, we are looking back in time. The light arriving at Earth from the farthest objects in the universe is light that left those objects billions of years ago</a:t>
            </a:r>
            <a:endParaRPr lang="en-US" dirty="0"/>
          </a:p>
        </p:txBody>
      </p:sp>
      <p:sp>
        <p:nvSpPr>
          <p:cNvPr id="4" name="Slide Number Placeholder 3"/>
          <p:cNvSpPr>
            <a:spLocks noGrp="1"/>
          </p:cNvSpPr>
          <p:nvPr>
            <p:ph type="sldNum" sz="quarter" idx="5"/>
          </p:nvPr>
        </p:nvSpPr>
        <p:spPr/>
        <p:txBody>
          <a:bodyPr/>
          <a:lstStyle/>
          <a:p>
            <a:fld id="{BD95282D-E246-B147-83F5-FC2E8825650F}" type="slidenum">
              <a:rPr lang="en-US" smtClean="0"/>
              <a:t>3</a:t>
            </a:fld>
            <a:endParaRPr lang="en-US"/>
          </a:p>
        </p:txBody>
      </p:sp>
    </p:spTree>
    <p:extLst>
      <p:ext uri="{BB962C8B-B14F-4D97-AF65-F5344CB8AC3E}">
        <p14:creationId xmlns:p14="http://schemas.microsoft.com/office/powerpoint/2010/main" val="3290298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9EB06-9CE7-29AF-D69C-EA85426B25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11B91-ACDA-6B04-2631-4299DD946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3A60C8-8AF5-E5E6-3509-8E5BD47723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 Webb </a:t>
            </a:r>
            <a:r>
              <a:rPr lang="en-US" b="1" dirty="0" err="1"/>
              <a:t>nos</a:t>
            </a:r>
            <a:r>
              <a:rPr lang="en-US" b="1" dirty="0"/>
              <a:t> </a:t>
            </a:r>
            <a:r>
              <a:rPr lang="en-US" b="1" dirty="0" err="1"/>
              <a:t>está</a:t>
            </a:r>
            <a:r>
              <a:rPr lang="en-US" b="1" dirty="0"/>
              <a:t> </a:t>
            </a:r>
            <a:r>
              <a:rPr lang="en-US" b="1" dirty="0" err="1"/>
              <a:t>permitiendo</a:t>
            </a:r>
            <a:r>
              <a:rPr lang="en-US" b="1" dirty="0"/>
              <a:t> </a:t>
            </a:r>
            <a:r>
              <a:rPr lang="en-US" b="1" dirty="0" err="1"/>
              <a:t>ver</a:t>
            </a:r>
            <a:r>
              <a:rPr lang="en-US" b="1" dirty="0"/>
              <a:t> </a:t>
            </a:r>
            <a:r>
              <a:rPr lang="en-US" b="1" dirty="0" err="1"/>
              <a:t>más</a:t>
            </a:r>
            <a:r>
              <a:rPr lang="en-US" b="1" dirty="0"/>
              <a:t> </a:t>
            </a:r>
            <a:r>
              <a:rPr lang="en-US" b="1" dirty="0" err="1"/>
              <a:t>allá</a:t>
            </a:r>
            <a:r>
              <a:rPr lang="en-US" b="1" dirty="0"/>
              <a:t> de la </a:t>
            </a:r>
            <a:r>
              <a:rPr lang="en-US" b="1" dirty="0" err="1"/>
              <a:t>superficie</a:t>
            </a:r>
            <a:r>
              <a:rPr lang="en-US" b="1" dirty="0"/>
              <a:t> de </a:t>
            </a:r>
            <a:r>
              <a:rPr lang="en-US" b="1" dirty="0" err="1"/>
              <a:t>los</a:t>
            </a:r>
            <a:r>
              <a:rPr lang="en-US" b="1" dirty="0"/>
              <a:t> </a:t>
            </a:r>
            <a:r>
              <a:rPr lang="en-US" b="1" dirty="0" err="1"/>
              <a:t>mundos</a:t>
            </a:r>
            <a:r>
              <a:rPr lang="en-US" b="1" dirty="0"/>
              <a:t> del Sistema Solar: </a:t>
            </a:r>
            <a:r>
              <a:rPr lang="en-US" b="1" dirty="0" err="1"/>
              <a:t>revelar</a:t>
            </a:r>
            <a:r>
              <a:rPr lang="en-US" b="1" dirty="0"/>
              <a:t> las </a:t>
            </a:r>
            <a:r>
              <a:rPr lang="en-US" b="1" dirty="0" err="1"/>
              <a:t>capas</a:t>
            </a:r>
            <a:r>
              <a:rPr lang="en-US" b="1" dirty="0"/>
              <a:t> </a:t>
            </a:r>
            <a:r>
              <a:rPr lang="en-US" b="1" dirty="0" err="1"/>
              <a:t>profundas</a:t>
            </a:r>
            <a:r>
              <a:rPr lang="en-US" b="1" dirty="0"/>
              <a:t> de Saturno, </a:t>
            </a:r>
            <a:r>
              <a:rPr lang="en-US" b="1" dirty="0" err="1"/>
              <a:t>seguir</a:t>
            </a:r>
            <a:r>
              <a:rPr lang="en-US" b="1" dirty="0"/>
              <a:t> las auroras de Urano, </a:t>
            </a:r>
            <a:r>
              <a:rPr lang="en-US" b="1" dirty="0" err="1"/>
              <a:t>desentrañar</a:t>
            </a:r>
            <a:r>
              <a:rPr lang="en-US" b="1" dirty="0"/>
              <a:t> la </a:t>
            </a:r>
            <a:r>
              <a:rPr lang="en-US" b="1" dirty="0" err="1"/>
              <a:t>compleja</a:t>
            </a:r>
            <a:r>
              <a:rPr lang="en-US" b="1" dirty="0"/>
              <a:t> </a:t>
            </a:r>
            <a:r>
              <a:rPr lang="en-US" b="1" dirty="0" err="1"/>
              <a:t>atmósfera</a:t>
            </a:r>
            <a:r>
              <a:rPr lang="en-US" b="1" dirty="0"/>
              <a:t> de </a:t>
            </a:r>
            <a:r>
              <a:rPr lang="en-US" b="1" dirty="0" err="1"/>
              <a:t>Plutón</a:t>
            </a:r>
            <a:r>
              <a:rPr lang="en-US" b="1" dirty="0"/>
              <a:t> o </a:t>
            </a:r>
            <a:r>
              <a:rPr lang="en-US" b="1" dirty="0" err="1"/>
              <a:t>descubrir</a:t>
            </a:r>
            <a:r>
              <a:rPr lang="en-US" b="1" dirty="0"/>
              <a:t> la </a:t>
            </a:r>
            <a:r>
              <a:rPr lang="en-US" b="1" dirty="0" err="1"/>
              <a:t>inesperada</a:t>
            </a:r>
            <a:r>
              <a:rPr lang="en-US" b="1" dirty="0"/>
              <a:t> </a:t>
            </a:r>
            <a:r>
              <a:rPr lang="en-US" b="1" dirty="0" err="1"/>
              <a:t>actividad</a:t>
            </a:r>
            <a:r>
              <a:rPr lang="en-US" b="1" dirty="0"/>
              <a:t> de </a:t>
            </a:r>
            <a:r>
              <a:rPr lang="en-US" b="1" dirty="0" err="1"/>
              <a:t>Quirón</a:t>
            </a:r>
            <a:r>
              <a:rPr lang="en-US" b="1" dirty="0"/>
              <a:t>. En </a:t>
            </a:r>
            <a:r>
              <a:rPr lang="en-US" b="1" dirty="0" err="1"/>
              <a:t>definitiva</a:t>
            </a:r>
            <a:r>
              <a:rPr lang="en-US" b="1" dirty="0"/>
              <a:t>, </a:t>
            </a:r>
            <a:r>
              <a:rPr lang="en-US" b="1" dirty="0" err="1"/>
              <a:t>está</a:t>
            </a:r>
            <a:r>
              <a:rPr lang="en-US" b="1" dirty="0"/>
              <a:t> </a:t>
            </a:r>
            <a:r>
              <a:rPr lang="en-US" b="1" dirty="0" err="1"/>
              <a:t>convirtiendo</a:t>
            </a:r>
            <a:r>
              <a:rPr lang="en-US" b="1" dirty="0"/>
              <a:t> </a:t>
            </a:r>
            <a:r>
              <a:rPr lang="en-US" b="1" dirty="0" err="1"/>
              <a:t>en</a:t>
            </a:r>
            <a:r>
              <a:rPr lang="en-US" b="1" dirty="0"/>
              <a:t> observable lo </a:t>
            </a:r>
            <a:r>
              <a:rPr lang="en-US" b="1" dirty="0" err="1"/>
              <a:t>que</a:t>
            </a:r>
            <a:r>
              <a:rPr lang="en-US" b="1" dirty="0"/>
              <a:t> hasta </a:t>
            </a:r>
            <a:r>
              <a:rPr lang="en-US" b="1" dirty="0" err="1"/>
              <a:t>hace</a:t>
            </a:r>
            <a:r>
              <a:rPr lang="en-US" b="1" dirty="0"/>
              <a:t> poco </a:t>
            </a:r>
            <a:r>
              <a:rPr lang="en-US" b="1" dirty="0" err="1"/>
              <a:t>permanecía</a:t>
            </a:r>
            <a:r>
              <a:rPr lang="en-US" b="1" dirty="0"/>
              <a:t> invisible.</a:t>
            </a:r>
            <a:endParaRPr lang="en-US" dirty="0"/>
          </a:p>
          <a:p>
            <a:endParaRPr lang="en-US" dirty="0"/>
          </a:p>
        </p:txBody>
      </p:sp>
      <p:sp>
        <p:nvSpPr>
          <p:cNvPr id="4" name="Slide Number Placeholder 3">
            <a:extLst>
              <a:ext uri="{FF2B5EF4-FFF2-40B4-BE49-F238E27FC236}">
                <a16:creationId xmlns:a16="http://schemas.microsoft.com/office/drawing/2014/main" id="{EA21929B-DFDF-8523-E554-318158E21E71}"/>
              </a:ext>
            </a:extLst>
          </p:cNvPr>
          <p:cNvSpPr>
            <a:spLocks noGrp="1"/>
          </p:cNvSpPr>
          <p:nvPr>
            <p:ph type="sldNum" sz="quarter" idx="5"/>
          </p:nvPr>
        </p:nvSpPr>
        <p:spPr/>
        <p:txBody>
          <a:bodyPr/>
          <a:lstStyle/>
          <a:p>
            <a:fld id="{3C0D5C7D-7CD2-DF40-947E-0BF77FD67569}" type="slidenum">
              <a:rPr lang="en-US" smtClean="0"/>
              <a:t>37</a:t>
            </a:fld>
            <a:endParaRPr lang="en-US"/>
          </a:p>
        </p:txBody>
      </p:sp>
    </p:spTree>
    <p:extLst>
      <p:ext uri="{BB962C8B-B14F-4D97-AF65-F5344CB8AC3E}">
        <p14:creationId xmlns:p14="http://schemas.microsoft.com/office/powerpoint/2010/main" val="3097133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6F292-5798-2B54-A8E3-DC654B5A8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70623-FAB5-75D9-CAA1-4D39A7574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0CF11D-09EC-7300-4384-DE8CF98858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El Webb </a:t>
            </a:r>
            <a:r>
              <a:rPr lang="en-US" b="1" dirty="0" err="1"/>
              <a:t>nos</a:t>
            </a:r>
            <a:r>
              <a:rPr lang="en-US" b="1" dirty="0"/>
              <a:t> </a:t>
            </a:r>
            <a:r>
              <a:rPr lang="en-US" b="1" dirty="0" err="1"/>
              <a:t>está</a:t>
            </a:r>
            <a:r>
              <a:rPr lang="en-US" b="1" dirty="0"/>
              <a:t> </a:t>
            </a:r>
            <a:r>
              <a:rPr lang="en-US" b="1" dirty="0" err="1"/>
              <a:t>permitiendo</a:t>
            </a:r>
            <a:r>
              <a:rPr lang="en-US" b="1" dirty="0"/>
              <a:t> </a:t>
            </a:r>
            <a:r>
              <a:rPr lang="en-US" b="1" dirty="0" err="1"/>
              <a:t>ver</a:t>
            </a:r>
            <a:r>
              <a:rPr lang="en-US" b="1" dirty="0"/>
              <a:t> </a:t>
            </a:r>
            <a:r>
              <a:rPr lang="en-US" b="1" dirty="0" err="1"/>
              <a:t>más</a:t>
            </a:r>
            <a:r>
              <a:rPr lang="en-US" b="1" dirty="0"/>
              <a:t> </a:t>
            </a:r>
            <a:r>
              <a:rPr lang="en-US" b="1" dirty="0" err="1"/>
              <a:t>allá</a:t>
            </a:r>
            <a:r>
              <a:rPr lang="en-US" b="1" dirty="0"/>
              <a:t> de la </a:t>
            </a:r>
            <a:r>
              <a:rPr lang="en-US" b="1" dirty="0" err="1"/>
              <a:t>superficie</a:t>
            </a:r>
            <a:r>
              <a:rPr lang="en-US" b="1" dirty="0"/>
              <a:t> de </a:t>
            </a:r>
            <a:r>
              <a:rPr lang="en-US" b="1" dirty="0" err="1"/>
              <a:t>los</a:t>
            </a:r>
            <a:r>
              <a:rPr lang="en-US" b="1" dirty="0"/>
              <a:t> </a:t>
            </a:r>
            <a:r>
              <a:rPr lang="en-US" b="1" dirty="0" err="1"/>
              <a:t>mundos</a:t>
            </a:r>
            <a:r>
              <a:rPr lang="en-US" b="1" dirty="0"/>
              <a:t> del Sistema Solar: </a:t>
            </a:r>
            <a:r>
              <a:rPr lang="en-US" b="1" dirty="0" err="1"/>
              <a:t>revelar</a:t>
            </a:r>
            <a:r>
              <a:rPr lang="en-US" b="1" dirty="0"/>
              <a:t> las </a:t>
            </a:r>
            <a:r>
              <a:rPr lang="en-US" b="1" dirty="0" err="1"/>
              <a:t>capas</a:t>
            </a:r>
            <a:r>
              <a:rPr lang="en-US" b="1" dirty="0"/>
              <a:t> </a:t>
            </a:r>
            <a:r>
              <a:rPr lang="en-US" b="1" dirty="0" err="1"/>
              <a:t>profundas</a:t>
            </a:r>
            <a:r>
              <a:rPr lang="en-US" b="1" dirty="0"/>
              <a:t> de Saturno, </a:t>
            </a:r>
            <a:r>
              <a:rPr lang="en-US" b="1" dirty="0" err="1"/>
              <a:t>seguir</a:t>
            </a:r>
            <a:r>
              <a:rPr lang="en-US" b="1" dirty="0"/>
              <a:t> las auroras de Urano, </a:t>
            </a:r>
            <a:r>
              <a:rPr lang="en-US" b="1" dirty="0" err="1"/>
              <a:t>desentrañar</a:t>
            </a:r>
            <a:r>
              <a:rPr lang="en-US" b="1" dirty="0"/>
              <a:t> la </a:t>
            </a:r>
            <a:r>
              <a:rPr lang="en-US" b="1" dirty="0" err="1"/>
              <a:t>compleja</a:t>
            </a:r>
            <a:r>
              <a:rPr lang="en-US" b="1" dirty="0"/>
              <a:t> </a:t>
            </a:r>
            <a:r>
              <a:rPr lang="en-US" b="1" dirty="0" err="1"/>
              <a:t>atmósfera</a:t>
            </a:r>
            <a:r>
              <a:rPr lang="en-US" b="1" dirty="0"/>
              <a:t> de </a:t>
            </a:r>
            <a:r>
              <a:rPr lang="en-US" b="1" dirty="0" err="1"/>
              <a:t>Plutón</a:t>
            </a:r>
            <a:r>
              <a:rPr lang="en-US" b="1" dirty="0"/>
              <a:t> o </a:t>
            </a:r>
            <a:r>
              <a:rPr lang="en-US" b="1" dirty="0" err="1"/>
              <a:t>descubrir</a:t>
            </a:r>
            <a:r>
              <a:rPr lang="en-US" b="1" dirty="0"/>
              <a:t> la </a:t>
            </a:r>
            <a:r>
              <a:rPr lang="en-US" b="1" dirty="0" err="1"/>
              <a:t>inesperada</a:t>
            </a:r>
            <a:r>
              <a:rPr lang="en-US" b="1" dirty="0"/>
              <a:t> </a:t>
            </a:r>
            <a:r>
              <a:rPr lang="en-US" b="1" dirty="0" err="1"/>
              <a:t>actividad</a:t>
            </a:r>
            <a:r>
              <a:rPr lang="en-US" b="1" dirty="0"/>
              <a:t> de </a:t>
            </a:r>
            <a:r>
              <a:rPr lang="en-US" b="1" dirty="0" err="1"/>
              <a:t>Quirón</a:t>
            </a:r>
            <a:r>
              <a:rPr lang="en-US" b="1" dirty="0"/>
              <a:t>. En </a:t>
            </a:r>
            <a:r>
              <a:rPr lang="en-US" b="1" dirty="0" err="1"/>
              <a:t>definitiva</a:t>
            </a:r>
            <a:r>
              <a:rPr lang="en-US" b="1" dirty="0"/>
              <a:t>, </a:t>
            </a:r>
            <a:r>
              <a:rPr lang="en-US" b="1" dirty="0" err="1"/>
              <a:t>está</a:t>
            </a:r>
            <a:r>
              <a:rPr lang="en-US" b="1" dirty="0"/>
              <a:t> </a:t>
            </a:r>
            <a:r>
              <a:rPr lang="en-US" b="1" dirty="0" err="1"/>
              <a:t>convirtiendo</a:t>
            </a:r>
            <a:r>
              <a:rPr lang="en-US" b="1" dirty="0"/>
              <a:t> </a:t>
            </a:r>
            <a:r>
              <a:rPr lang="en-US" b="1" dirty="0" err="1"/>
              <a:t>en</a:t>
            </a:r>
            <a:r>
              <a:rPr lang="en-US" b="1" dirty="0"/>
              <a:t> observable lo </a:t>
            </a:r>
            <a:r>
              <a:rPr lang="en-US" b="1" dirty="0" err="1"/>
              <a:t>que</a:t>
            </a:r>
            <a:r>
              <a:rPr lang="en-US" b="1" dirty="0"/>
              <a:t> hasta </a:t>
            </a:r>
            <a:r>
              <a:rPr lang="en-US" b="1" dirty="0" err="1"/>
              <a:t>hace</a:t>
            </a:r>
            <a:r>
              <a:rPr lang="en-US" b="1" dirty="0"/>
              <a:t> poco </a:t>
            </a:r>
            <a:r>
              <a:rPr lang="en-US" b="1" dirty="0" err="1"/>
              <a:t>permanecía</a:t>
            </a:r>
            <a:r>
              <a:rPr lang="en-US" b="1" dirty="0"/>
              <a:t> invisible.</a:t>
            </a:r>
            <a:endParaRPr lang="en-US" dirty="0"/>
          </a:p>
          <a:p>
            <a:endParaRPr lang="en-US" dirty="0"/>
          </a:p>
        </p:txBody>
      </p:sp>
      <p:sp>
        <p:nvSpPr>
          <p:cNvPr id="4" name="Slide Number Placeholder 3">
            <a:extLst>
              <a:ext uri="{FF2B5EF4-FFF2-40B4-BE49-F238E27FC236}">
                <a16:creationId xmlns:a16="http://schemas.microsoft.com/office/drawing/2014/main" id="{60D2135F-B75F-35B2-E417-4F4AB6C4E5B1}"/>
              </a:ext>
            </a:extLst>
          </p:cNvPr>
          <p:cNvSpPr>
            <a:spLocks noGrp="1"/>
          </p:cNvSpPr>
          <p:nvPr>
            <p:ph type="sldNum" sz="quarter" idx="5"/>
          </p:nvPr>
        </p:nvSpPr>
        <p:spPr/>
        <p:txBody>
          <a:bodyPr/>
          <a:lstStyle/>
          <a:p>
            <a:fld id="{3C0D5C7D-7CD2-DF40-947E-0BF77FD67569}" type="slidenum">
              <a:rPr lang="en-US" smtClean="0"/>
              <a:t>38</a:t>
            </a:fld>
            <a:endParaRPr lang="en-US"/>
          </a:p>
        </p:txBody>
      </p:sp>
    </p:spTree>
    <p:extLst>
      <p:ext uri="{BB962C8B-B14F-4D97-AF65-F5344CB8AC3E}">
        <p14:creationId xmlns:p14="http://schemas.microsoft.com/office/powerpoint/2010/main" val="98309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64573-9EEE-8B02-64F4-EA7F7EC82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8E8EF-A93A-1D46-6E06-5D5BF5BA0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50932-6F86-9AF7-E564-B0F3CFCC1406}"/>
              </a:ext>
            </a:extLst>
          </p:cNvPr>
          <p:cNvSpPr>
            <a:spLocks noGrp="1"/>
          </p:cNvSpPr>
          <p:nvPr>
            <p:ph type="body" idx="1"/>
          </p:nvPr>
        </p:nvSpPr>
        <p:spPr/>
        <p:txBody>
          <a:bodyPr/>
          <a:lstStyle/>
          <a:p>
            <a:r>
              <a:rPr lang="en-US" sz="1200" b="1" i="0" u="none" strike="noStrike" kern="1200" cap="all" dirty="0">
                <a:solidFill>
                  <a:schemeClr val="tx1"/>
                </a:solidFill>
                <a:effectLst/>
                <a:latin typeface="+mn-lt"/>
                <a:ea typeface="+mn-ea"/>
                <a:cs typeface="+mn-cs"/>
              </a:rPr>
              <a:t>CREDIT</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NASA, ESA, CSA, STScI, Christina Williams (NSF's </a:t>
            </a:r>
            <a:r>
              <a:rPr lang="en-US" sz="1200" b="1" i="0" u="none" strike="noStrike" kern="1200" dirty="0" err="1">
                <a:solidFill>
                  <a:schemeClr val="tx1"/>
                </a:solidFill>
                <a:effectLst/>
                <a:latin typeface="+mn-lt"/>
                <a:ea typeface="+mn-ea"/>
                <a:cs typeface="+mn-cs"/>
              </a:rPr>
              <a:t>NOIRLab</a:t>
            </a:r>
            <a:r>
              <a:rPr lang="en-US" sz="1200" b="1" i="0" u="none" strike="noStrike" kern="1200" dirty="0">
                <a:solidFill>
                  <a:schemeClr val="tx1"/>
                </a:solidFill>
                <a:effectLst/>
                <a:latin typeface="+mn-lt"/>
                <a:ea typeface="+mn-ea"/>
                <a:cs typeface="+mn-cs"/>
              </a:rPr>
              <a:t>), Sandro </a:t>
            </a:r>
            <a:r>
              <a:rPr lang="en-US" sz="1200" b="1" i="0" u="none" strike="noStrike" kern="1200" dirty="0" err="1">
                <a:solidFill>
                  <a:schemeClr val="tx1"/>
                </a:solidFill>
                <a:effectLst/>
                <a:latin typeface="+mn-lt"/>
                <a:ea typeface="+mn-ea"/>
                <a:cs typeface="+mn-cs"/>
              </a:rPr>
              <a:t>Tacchella</a:t>
            </a:r>
            <a:r>
              <a:rPr lang="en-US" sz="1200" b="1" i="0" u="none" strike="noStrike" kern="1200" dirty="0">
                <a:solidFill>
                  <a:schemeClr val="tx1"/>
                </a:solidFill>
                <a:effectLst/>
                <a:latin typeface="+mn-lt"/>
                <a:ea typeface="+mn-ea"/>
                <a:cs typeface="+mn-cs"/>
              </a:rPr>
              <a:t> (Cambridge), Michael Maseda (UW-Madison); Image Processing: Joseph DePasquale (STScI)</a:t>
            </a:r>
          </a:p>
          <a:p>
            <a:r>
              <a:rPr lang="en-US" sz="1200" b="0" i="0" u="none" strike="noStrike" kern="1200" dirty="0">
                <a:solidFill>
                  <a:schemeClr val="tx1"/>
                </a:solidFill>
                <a:effectLst/>
                <a:latin typeface="+mn-lt"/>
                <a:ea typeface="+mn-ea"/>
                <a:cs typeface="+mn-cs"/>
              </a:rPr>
              <a:t>These images are a composite of separate exposures acquired by the James Webb Space Telescope using the MIRI instrument. Several filters were used to sample wide wavelength ranges. The color results from assigning different hues (colors) to each monochromatic (grayscale) image associated with an individual filter. In this case, the assigned colors are: Blue: F182M, Cyan: F210M, Green: F430M, Orange: F460M, Red: F480M</a:t>
            </a:r>
          </a:p>
          <a:p>
            <a:r>
              <a:rPr lang="en-US" sz="1200" b="0" i="0" u="none" strike="noStrike" kern="1200" dirty="0">
                <a:solidFill>
                  <a:schemeClr val="tx1"/>
                </a:solidFill>
                <a:effectLst/>
                <a:latin typeface="+mn-lt"/>
                <a:ea typeface="+mn-ea"/>
                <a:cs typeface="+mn-cs"/>
              </a:rPr>
              <a:t>The capabilities of NASA’s James Webb Space Telescope’s Near-Infrared Camera are on full display in this comparison between Hubble’s and Webb’s observation of the Hubble Ultra Deep Field. The left, which demonstrates Hubble’s observation with its Wide Field Camera 3, required an exposure time of 11.3 days, while the right only took 0.83 days. Several areas within the Webb image reveal previously invisible, red galaxies.</a:t>
            </a:r>
          </a:p>
          <a:p>
            <a:endParaRPr lang="en-US" sz="1200" b="1"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image of the Hubble Ultra Deep Field was taken by the Near-Infrared Camera on NASA’s James Webb Space Telescope. The Webb image observes the field at depths comparable to Hubble – revealing galaxies of similar faintness – in just one-tenth as much observing time. It includes 1.8-micron light shown in blue, 2.1-micron light shown in green, 4.3-micron light shown in yellow, 4.6-micron light shown in orange, and 4.8-micron light shown in red (filters F182M, F210M, F430M, F460M, and F480M)</a:t>
            </a:r>
          </a:p>
          <a:p>
            <a:r>
              <a:rPr lang="en-US" sz="1200" b="1" i="0" u="none" strike="noStrike" kern="1200" dirty="0">
                <a:solidFill>
                  <a:schemeClr val="tx1"/>
                </a:solidFill>
                <a:effectLst/>
                <a:latin typeface="+mn-lt"/>
                <a:ea typeface="+mn-ea"/>
                <a:cs typeface="+mn-cs"/>
              </a:rPr>
              <a:t>https://</a:t>
            </a:r>
            <a:r>
              <a:rPr lang="en-US" sz="1200" b="1" i="0" u="none" strike="noStrike" kern="1200" dirty="0" err="1">
                <a:solidFill>
                  <a:schemeClr val="tx1"/>
                </a:solidFill>
                <a:effectLst/>
                <a:latin typeface="+mn-lt"/>
                <a:ea typeface="+mn-ea"/>
                <a:cs typeface="+mn-cs"/>
              </a:rPr>
              <a:t>science.nasa.gov</a:t>
            </a:r>
            <a:r>
              <a:rPr lang="en-US" sz="1200" b="1" i="0" u="none" strike="noStrike" kern="1200" dirty="0">
                <a:solidFill>
                  <a:schemeClr val="tx1"/>
                </a:solidFill>
                <a:effectLst/>
                <a:latin typeface="+mn-lt"/>
                <a:ea typeface="+mn-ea"/>
                <a:cs typeface="+mn-cs"/>
              </a:rPr>
              <a:t>/blogs/</a:t>
            </a:r>
            <a:r>
              <a:rPr lang="en-US" sz="1200" b="1" i="0" u="none" strike="noStrike" kern="1200" dirty="0" err="1">
                <a:solidFill>
                  <a:schemeClr val="tx1"/>
                </a:solidFill>
                <a:effectLst/>
                <a:latin typeface="+mn-lt"/>
                <a:ea typeface="+mn-ea"/>
                <a:cs typeface="+mn-cs"/>
              </a:rPr>
              <a:t>webb</a:t>
            </a:r>
            <a:r>
              <a:rPr lang="en-US" sz="1200" b="1" i="0" u="none" strike="noStrike" kern="1200" dirty="0">
                <a:solidFill>
                  <a:schemeClr val="tx1"/>
                </a:solidFill>
                <a:effectLst/>
                <a:latin typeface="+mn-lt"/>
                <a:ea typeface="+mn-ea"/>
                <a:cs typeface="+mn-cs"/>
              </a:rPr>
              <a:t>/2023/04/12/</a:t>
            </a:r>
            <a:r>
              <a:rPr lang="en-US" sz="1200" b="1" i="0" u="none" strike="noStrike" kern="1200" dirty="0" err="1">
                <a:solidFill>
                  <a:schemeClr val="tx1"/>
                </a:solidFill>
                <a:effectLst/>
                <a:latin typeface="+mn-lt"/>
                <a:ea typeface="+mn-ea"/>
                <a:cs typeface="+mn-cs"/>
              </a:rPr>
              <a:t>webb</a:t>
            </a:r>
            <a:r>
              <a:rPr lang="en-US" sz="1200" b="1" i="0" u="none" strike="noStrike" kern="1200" dirty="0">
                <a:solidFill>
                  <a:schemeClr val="tx1"/>
                </a:solidFill>
                <a:effectLst/>
                <a:latin typeface="+mn-lt"/>
                <a:ea typeface="+mn-ea"/>
                <a:cs typeface="+mn-cs"/>
              </a:rPr>
              <a:t>-shows-areas-of-new-star-formation-and-galactic-evolution/</a:t>
            </a:r>
          </a:p>
          <a:p>
            <a:endParaRPr lang="en-US" dirty="0"/>
          </a:p>
        </p:txBody>
      </p:sp>
      <p:sp>
        <p:nvSpPr>
          <p:cNvPr id="4" name="Slide Number Placeholder 3">
            <a:extLst>
              <a:ext uri="{FF2B5EF4-FFF2-40B4-BE49-F238E27FC236}">
                <a16:creationId xmlns:a16="http://schemas.microsoft.com/office/drawing/2014/main" id="{4673F0DB-E5C3-3CFE-03F3-12D1CDFBF74A}"/>
              </a:ext>
            </a:extLst>
          </p:cNvPr>
          <p:cNvSpPr>
            <a:spLocks noGrp="1"/>
          </p:cNvSpPr>
          <p:nvPr>
            <p:ph type="sldNum" sz="quarter" idx="5"/>
          </p:nvPr>
        </p:nvSpPr>
        <p:spPr/>
        <p:txBody>
          <a:bodyPr/>
          <a:lstStyle/>
          <a:p>
            <a:fld id="{BD95282D-E246-B147-83F5-FC2E8825650F}" type="slidenum">
              <a:rPr lang="en-US" smtClean="0"/>
              <a:t>4</a:t>
            </a:fld>
            <a:endParaRPr lang="en-US"/>
          </a:p>
        </p:txBody>
      </p:sp>
    </p:spTree>
    <p:extLst>
      <p:ext uri="{BB962C8B-B14F-4D97-AF65-F5344CB8AC3E}">
        <p14:creationId xmlns:p14="http://schemas.microsoft.com/office/powerpoint/2010/main" val="1493788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ECA83-6242-3482-34C8-6BA5AC935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6EDA7-FF4C-A324-F141-523EBA6472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29AA3-2449-93FB-D518-D163D0209CCE}"/>
              </a:ext>
            </a:extLst>
          </p:cNvPr>
          <p:cNvSpPr>
            <a:spLocks noGrp="1"/>
          </p:cNvSpPr>
          <p:nvPr>
            <p:ph type="body" idx="1"/>
          </p:nvPr>
        </p:nvSpPr>
        <p:spPr/>
        <p:txBody>
          <a:bodyPr/>
          <a:lstStyle/>
          <a:p>
            <a:r>
              <a:rPr lang="en-US" sz="1200" b="1" i="0" u="none" strike="noStrike" kern="1200" cap="all" dirty="0">
                <a:solidFill>
                  <a:schemeClr val="tx1"/>
                </a:solidFill>
                <a:effectLst/>
                <a:latin typeface="+mn-lt"/>
                <a:ea typeface="+mn-ea"/>
                <a:cs typeface="+mn-cs"/>
              </a:rPr>
              <a:t>CREDIT</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NASA, ESA, CSA, STScI, Christina Williams (NSF's </a:t>
            </a:r>
            <a:r>
              <a:rPr lang="en-US" sz="1200" b="1" i="0" u="none" strike="noStrike" kern="1200" dirty="0" err="1">
                <a:solidFill>
                  <a:schemeClr val="tx1"/>
                </a:solidFill>
                <a:effectLst/>
                <a:latin typeface="+mn-lt"/>
                <a:ea typeface="+mn-ea"/>
                <a:cs typeface="+mn-cs"/>
              </a:rPr>
              <a:t>NOIRLab</a:t>
            </a:r>
            <a:r>
              <a:rPr lang="en-US" sz="1200" b="1" i="0" u="none" strike="noStrike" kern="1200" dirty="0">
                <a:solidFill>
                  <a:schemeClr val="tx1"/>
                </a:solidFill>
                <a:effectLst/>
                <a:latin typeface="+mn-lt"/>
                <a:ea typeface="+mn-ea"/>
                <a:cs typeface="+mn-cs"/>
              </a:rPr>
              <a:t>), Sandro </a:t>
            </a:r>
            <a:r>
              <a:rPr lang="en-US" sz="1200" b="1" i="0" u="none" strike="noStrike" kern="1200" dirty="0" err="1">
                <a:solidFill>
                  <a:schemeClr val="tx1"/>
                </a:solidFill>
                <a:effectLst/>
                <a:latin typeface="+mn-lt"/>
                <a:ea typeface="+mn-ea"/>
                <a:cs typeface="+mn-cs"/>
              </a:rPr>
              <a:t>Tacchella</a:t>
            </a:r>
            <a:r>
              <a:rPr lang="en-US" sz="1200" b="1" i="0" u="none" strike="noStrike" kern="1200" dirty="0">
                <a:solidFill>
                  <a:schemeClr val="tx1"/>
                </a:solidFill>
                <a:effectLst/>
                <a:latin typeface="+mn-lt"/>
                <a:ea typeface="+mn-ea"/>
                <a:cs typeface="+mn-cs"/>
              </a:rPr>
              <a:t> (Cambridge), Michael Maseda (UW-Madison); Image Processing: Joseph DePasquale (STScI)</a:t>
            </a:r>
          </a:p>
          <a:p>
            <a:r>
              <a:rPr lang="en-US" sz="1200" b="0" i="0" u="none" strike="noStrike" kern="1200" dirty="0">
                <a:solidFill>
                  <a:schemeClr val="tx1"/>
                </a:solidFill>
                <a:effectLst/>
                <a:latin typeface="+mn-lt"/>
                <a:ea typeface="+mn-ea"/>
                <a:cs typeface="+mn-cs"/>
              </a:rPr>
              <a:t>These images are a composite of separate exposures acquired by the James Webb Space Telescope using the MIRI instrument. Several filters were used to sample wide wavelength ranges. The color results from assigning different hues (colors) to each monochromatic (grayscale) image associated with an individual filter. In this case, the assigned colors are: Blue: F182M, Cyan: F210M, Green: F430M, Orange: F460M, Red: F480M</a:t>
            </a:r>
          </a:p>
          <a:p>
            <a:r>
              <a:rPr lang="en-US" sz="1200" b="0" i="0" u="none" strike="noStrike" kern="1200" dirty="0">
                <a:solidFill>
                  <a:schemeClr val="tx1"/>
                </a:solidFill>
                <a:effectLst/>
                <a:latin typeface="+mn-lt"/>
                <a:ea typeface="+mn-ea"/>
                <a:cs typeface="+mn-cs"/>
              </a:rPr>
              <a:t>The capabilities of NASA’s James Webb Space Telescope’s Near-Infrared Camera are on full display in this comparison between Hubble’s and Webb’s observation of the Hubble Ultra Deep Field. The left, which demonstrates Hubble’s observation with its Wide Field Camera 3, required an exposure time of 11.3 days, while the right only took 0.83 days. Several areas within the Webb image reveal previously invisible, red galaxies.</a:t>
            </a:r>
          </a:p>
          <a:p>
            <a:endParaRPr lang="en-US" sz="1200" b="1"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image of the Hubble Ultra Deep Field was taken by the Near-Infrared Camera on NASA’s James Webb Space Telescope. The Webb image observes the field at depths comparable to Hubble – revealing galaxies of similar faintness – in just one-tenth as much observing time. It includes 1.8-micron light shown in blue, 2.1-micron light shown in green, 4.3-micron light shown in yellow, 4.6-micron light shown in orange, and 4.8-micron light shown in red (filters F182M, F210M, F430M, F460M, and F480M)</a:t>
            </a:r>
          </a:p>
          <a:p>
            <a:r>
              <a:rPr lang="en-US" sz="1200" b="1" i="0" u="none" strike="noStrike" kern="1200" dirty="0">
                <a:solidFill>
                  <a:schemeClr val="tx1"/>
                </a:solidFill>
                <a:effectLst/>
                <a:latin typeface="+mn-lt"/>
                <a:ea typeface="+mn-ea"/>
                <a:cs typeface="+mn-cs"/>
              </a:rPr>
              <a:t>https://</a:t>
            </a:r>
            <a:r>
              <a:rPr lang="en-US" sz="1200" b="1" i="0" u="none" strike="noStrike" kern="1200" dirty="0" err="1">
                <a:solidFill>
                  <a:schemeClr val="tx1"/>
                </a:solidFill>
                <a:effectLst/>
                <a:latin typeface="+mn-lt"/>
                <a:ea typeface="+mn-ea"/>
                <a:cs typeface="+mn-cs"/>
              </a:rPr>
              <a:t>science.nasa.gov</a:t>
            </a:r>
            <a:r>
              <a:rPr lang="en-US" sz="1200" b="1" i="0" u="none" strike="noStrike" kern="1200" dirty="0">
                <a:solidFill>
                  <a:schemeClr val="tx1"/>
                </a:solidFill>
                <a:effectLst/>
                <a:latin typeface="+mn-lt"/>
                <a:ea typeface="+mn-ea"/>
                <a:cs typeface="+mn-cs"/>
              </a:rPr>
              <a:t>/blogs/</a:t>
            </a:r>
            <a:r>
              <a:rPr lang="en-US" sz="1200" b="1" i="0" u="none" strike="noStrike" kern="1200" dirty="0" err="1">
                <a:solidFill>
                  <a:schemeClr val="tx1"/>
                </a:solidFill>
                <a:effectLst/>
                <a:latin typeface="+mn-lt"/>
                <a:ea typeface="+mn-ea"/>
                <a:cs typeface="+mn-cs"/>
              </a:rPr>
              <a:t>webb</a:t>
            </a:r>
            <a:r>
              <a:rPr lang="en-US" sz="1200" b="1" i="0" u="none" strike="noStrike" kern="1200" dirty="0">
                <a:solidFill>
                  <a:schemeClr val="tx1"/>
                </a:solidFill>
                <a:effectLst/>
                <a:latin typeface="+mn-lt"/>
                <a:ea typeface="+mn-ea"/>
                <a:cs typeface="+mn-cs"/>
              </a:rPr>
              <a:t>/2023/04/12/</a:t>
            </a:r>
            <a:r>
              <a:rPr lang="en-US" sz="1200" b="1" i="0" u="none" strike="noStrike" kern="1200" dirty="0" err="1">
                <a:solidFill>
                  <a:schemeClr val="tx1"/>
                </a:solidFill>
                <a:effectLst/>
                <a:latin typeface="+mn-lt"/>
                <a:ea typeface="+mn-ea"/>
                <a:cs typeface="+mn-cs"/>
              </a:rPr>
              <a:t>webb</a:t>
            </a:r>
            <a:r>
              <a:rPr lang="en-US" sz="1200" b="1" i="0" u="none" strike="noStrike" kern="1200" dirty="0">
                <a:solidFill>
                  <a:schemeClr val="tx1"/>
                </a:solidFill>
                <a:effectLst/>
                <a:latin typeface="+mn-lt"/>
                <a:ea typeface="+mn-ea"/>
                <a:cs typeface="+mn-cs"/>
              </a:rPr>
              <a:t>-shows-areas-of-new-star-formation-and-galactic-evolution/</a:t>
            </a:r>
          </a:p>
          <a:p>
            <a:endParaRPr lang="en-US" dirty="0"/>
          </a:p>
        </p:txBody>
      </p:sp>
      <p:sp>
        <p:nvSpPr>
          <p:cNvPr id="4" name="Slide Number Placeholder 3">
            <a:extLst>
              <a:ext uri="{FF2B5EF4-FFF2-40B4-BE49-F238E27FC236}">
                <a16:creationId xmlns:a16="http://schemas.microsoft.com/office/drawing/2014/main" id="{829F8913-D694-3DB1-2675-1D1E09218A8D}"/>
              </a:ext>
            </a:extLst>
          </p:cNvPr>
          <p:cNvSpPr>
            <a:spLocks noGrp="1"/>
          </p:cNvSpPr>
          <p:nvPr>
            <p:ph type="sldNum" sz="quarter" idx="5"/>
          </p:nvPr>
        </p:nvSpPr>
        <p:spPr/>
        <p:txBody>
          <a:bodyPr/>
          <a:lstStyle/>
          <a:p>
            <a:fld id="{BD95282D-E246-B147-83F5-FC2E8825650F}" type="slidenum">
              <a:rPr lang="en-US" smtClean="0"/>
              <a:t>5</a:t>
            </a:fld>
            <a:endParaRPr lang="en-US"/>
          </a:p>
        </p:txBody>
      </p:sp>
    </p:spTree>
    <p:extLst>
      <p:ext uri="{BB962C8B-B14F-4D97-AF65-F5344CB8AC3E}">
        <p14:creationId xmlns:p14="http://schemas.microsoft.com/office/powerpoint/2010/main" val="17906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specializing in infrared light, Webb will be able to see what’s behind the dust we see everywhere in the universe!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Eagle Nebula’s Pillars of Creation were captured by the Hubble Space Telescope in visible light (left) and near-infrared light (middle), and the Spitzer Space Telescope in the mid-infrared light (right).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Like Spitzer, Webb will be able to see through the dust in regions like this—but at high resolution, like Hubble.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does each type of light show?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visible light, forming stars are inside dense cocoons of gas and dust, which block their visible light from reaching the telescope.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Near-infrared light shines through all but the densest dust, revealing many stars inside and around the pillars.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Mid-infrared light shows the eroded pillars of gas and dust glow with heat from bright young stars.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Webb’s images help us see past dust clouds—and figure out what’s going on in these dense regions in great detail for the first time.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Now that we know why infrared light is so valuable, let’s look at what Webb will study.</a:t>
            </a:r>
          </a:p>
          <a:p>
            <a:r>
              <a:rPr lang="en-US" sz="1200" kern="1200" dirty="0">
                <a:solidFill>
                  <a:schemeClr val="tx1"/>
                </a:solidFill>
                <a:effectLst/>
                <a:latin typeface="+mn-lt"/>
                <a:ea typeface="+mn-ea"/>
                <a:cs typeface="+mn-cs"/>
              </a:rPr>
              <a:t>__________________________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Clickable </a:t>
            </a:r>
            <a:r>
              <a:rPr lang="en-US" sz="1200" kern="1200" dirty="0" err="1">
                <a:solidFill>
                  <a:schemeClr val="tx1"/>
                </a:solidFill>
                <a:effectLst/>
                <a:latin typeface="+mn-lt"/>
                <a:ea typeface="+mn-ea"/>
                <a:cs typeface="+mn-cs"/>
              </a:rPr>
              <a:t>ViewSpace</a:t>
            </a:r>
            <a:r>
              <a:rPr lang="en-US" sz="1200" kern="1200" dirty="0">
                <a:solidFill>
                  <a:schemeClr val="tx1"/>
                </a:solidFill>
                <a:effectLst/>
                <a:latin typeface="+mn-lt"/>
                <a:ea typeface="+mn-ea"/>
                <a:cs typeface="+mn-cs"/>
              </a:rPr>
              <a:t> interactive: </a:t>
            </a:r>
          </a:p>
          <a:p>
            <a:r>
              <a:rPr lang="en-US" sz="1200" kern="1200" dirty="0">
                <a:solidFill>
                  <a:schemeClr val="tx1"/>
                </a:solidFill>
                <a:effectLst/>
                <a:latin typeface="+mn-lt"/>
                <a:ea typeface="+mn-ea"/>
                <a:cs typeface="+mn-cs"/>
                <a:hlinkClick r:id="rId3"/>
              </a:rPr>
              <a:t>https://viewspace.org/interactives/unveiling_invisible_universe/star_formation/eagle_nebula</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Credits: Hubble visible light image: NASA, ESA, and the Hubble Heritage Team (STScI/AURA) </a:t>
            </a:r>
            <a:r>
              <a:rPr lang="en-US" sz="1200" kern="1200" dirty="0">
                <a:solidFill>
                  <a:schemeClr val="tx1"/>
                </a:solidFill>
                <a:effectLst/>
                <a:latin typeface="+mn-lt"/>
                <a:ea typeface="+mn-ea"/>
                <a:cs typeface="+mn-cs"/>
                <a:hlinkClick r:id="rId4"/>
              </a:rPr>
              <a:t>https://hubblesite.org/contents/media/images/2015/01/3470-Image.html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Hubble near-infrared light image: NASA, ESA, and the Hubble Heritage Team (STScI/AURA) </a:t>
            </a:r>
          </a:p>
          <a:p>
            <a:r>
              <a:rPr lang="en-US" sz="1200" kern="1200" dirty="0">
                <a:solidFill>
                  <a:schemeClr val="tx1"/>
                </a:solidFill>
                <a:effectLst/>
                <a:latin typeface="+mn-lt"/>
                <a:ea typeface="+mn-ea"/>
                <a:cs typeface="+mn-cs"/>
                <a:hlinkClick r:id="rId5"/>
              </a:rPr>
              <a:t>https://hubblesite.org/contents/media/images/2015/01/3475-Image.html</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Spitzer mid-infrared image: NASA/JPL-Caltech/N. </a:t>
            </a:r>
            <a:r>
              <a:rPr lang="en-US" sz="1200" kern="1200" dirty="0" err="1">
                <a:solidFill>
                  <a:schemeClr val="tx1"/>
                </a:solidFill>
                <a:effectLst/>
                <a:latin typeface="+mn-lt"/>
                <a:ea typeface="+mn-ea"/>
                <a:cs typeface="+mn-cs"/>
              </a:rPr>
              <a:t>Flagey</a:t>
            </a:r>
            <a:r>
              <a:rPr lang="en-US" sz="1200" kern="1200" dirty="0">
                <a:solidFill>
                  <a:schemeClr val="tx1"/>
                </a:solidFill>
                <a:effectLst/>
                <a:latin typeface="+mn-lt"/>
                <a:ea typeface="+mn-ea"/>
                <a:cs typeface="+mn-cs"/>
              </a:rPr>
              <a:t> (IAS/SSC &amp; A. Noriega-Crespo (SSC/Caltech)</a:t>
            </a:r>
          </a:p>
          <a:p>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6"/>
              </a:rPr>
              <a:t>http://www.spitzer.caltech.edu/images/1710-ssc2007-01a1-The-Infrared-Eagle-Nebula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D95282D-E246-B147-83F5-FC2E8825650F}" type="slidenum">
              <a:rPr lang="en-US" smtClean="0"/>
              <a:t>6</a:t>
            </a:fld>
            <a:endParaRPr lang="en-US"/>
          </a:p>
        </p:txBody>
      </p:sp>
    </p:spTree>
    <p:extLst>
      <p:ext uri="{BB962C8B-B14F-4D97-AF65-F5344CB8AC3E}">
        <p14:creationId xmlns:p14="http://schemas.microsoft.com/office/powerpoint/2010/main" val="1663282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AE702-D309-F9C2-C355-65D1C3488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2ECF2-A31B-B330-ABA8-0B09A37F2B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F81F98-FDD5-C111-F726-941F37FC7DB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Webb has a 6.6-meter (21.7-foot) diameter primary mirror. It’s quite large—and that’s for several reasons.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context, Hubble's mirror is much smaller, at 2.4 meters (7.8 feet) in diameter.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 has to have a bigger mirror to capture high-resolution, Hubble-like details in infrared light.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mirror also needs to be stable at very cold temperatures—40 K (roughly –</a:t>
            </a:r>
            <a:r>
              <a:rPr lang="en-US" sz="1200" kern="1200" dirty="0" err="1">
                <a:solidFill>
                  <a:schemeClr val="tx1"/>
                </a:solidFill>
                <a:effectLst/>
                <a:latin typeface="+mn-lt"/>
                <a:ea typeface="+mn-ea"/>
                <a:cs typeface="+mn-cs"/>
              </a:rPr>
              <a:t>390°F</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235°C</a:t>
            </a:r>
            <a:r>
              <a:rPr lang="en-US" sz="1200" kern="1200" dirty="0">
                <a:solidFill>
                  <a:schemeClr val="tx1"/>
                </a:solidFill>
                <a:effectLst/>
                <a:latin typeface="+mn-lt"/>
                <a:ea typeface="+mn-ea"/>
                <a:cs typeface="+mn-cs"/>
              </a:rPr>
              <a:t>), which is why it is made of beryllium, which is six times stronger than steel and two-thirds the density of aluminum.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18 hexagonal segments. They are hexagons so the mirrors can be adjusted to align without gaps and form a circular shape.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segment is coated in a very thin layer of gold—about 1,000 atoms thick! Gold was selected because it is the best reflector of infrared light.</a:t>
            </a:r>
          </a:p>
          <a:p>
            <a:r>
              <a:rPr lang="en-US" sz="1200" kern="1200" dirty="0">
                <a:solidFill>
                  <a:schemeClr val="tx1"/>
                </a:solidFill>
                <a:effectLst/>
                <a:latin typeface="+mn-lt"/>
                <a:ea typeface="+mn-ea"/>
                <a:cs typeface="+mn-cs"/>
              </a:rPr>
              <a:t>__________________________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Webb’s mirrors: </a:t>
            </a:r>
            <a:r>
              <a:rPr lang="en-US" sz="1200" kern="1200" dirty="0">
                <a:solidFill>
                  <a:schemeClr val="tx1"/>
                </a:solidFill>
                <a:effectLst/>
                <a:latin typeface="+mn-lt"/>
                <a:ea typeface="+mn-ea"/>
                <a:cs typeface="+mn-cs"/>
                <a:hlinkClick r:id="rId3"/>
              </a:rPr>
              <a:t>https://webbtelescope.org/news/webb-science-writers-guide/telescope-overview</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Hubble’s mirrors: </a:t>
            </a:r>
            <a:r>
              <a:rPr lang="en-US" sz="1200" kern="1200" dirty="0">
                <a:solidFill>
                  <a:schemeClr val="tx1"/>
                </a:solidFill>
                <a:effectLst/>
                <a:latin typeface="+mn-lt"/>
                <a:ea typeface="+mn-ea"/>
                <a:cs typeface="+mn-cs"/>
                <a:hlinkClick r:id="rId4"/>
              </a:rPr>
              <a:t>https://hubblesite.org/mission-and-telescope/the-telescope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Article about aligning Webb’s mirrors: </a:t>
            </a:r>
            <a:r>
              <a:rPr lang="en-US" sz="1200" kern="1200" dirty="0">
                <a:solidFill>
                  <a:schemeClr val="tx1"/>
                </a:solidFill>
                <a:effectLst/>
                <a:latin typeface="+mn-lt"/>
                <a:ea typeface="+mn-ea"/>
                <a:cs typeface="+mn-cs"/>
                <a:hlinkClick r:id="rId5"/>
              </a:rPr>
              <a:t>https://www.nasa.gov/feature/goddard/2017/aligning-the-primary-mirror-segments-of-nasa-s-james-webb-space-telescope-with-light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comparing Webb and Hubble’s mirrors: </a:t>
            </a:r>
            <a:r>
              <a:rPr lang="en-US" sz="1200" kern="1200" dirty="0">
                <a:solidFill>
                  <a:schemeClr val="tx1"/>
                </a:solidFill>
                <a:effectLst/>
                <a:latin typeface="+mn-lt"/>
                <a:ea typeface="+mn-ea"/>
                <a:cs typeface="+mn-cs"/>
                <a:hlinkClick r:id="rId6"/>
              </a:rPr>
              <a:t>https://svs.gsfc.nasa.gov/13521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of the alignment of Webb’s primary mirror segments: </a:t>
            </a:r>
            <a:r>
              <a:rPr lang="en-US" sz="1200" kern="1200" dirty="0">
                <a:solidFill>
                  <a:schemeClr val="tx1"/>
                </a:solidFill>
                <a:effectLst/>
                <a:latin typeface="+mn-lt"/>
                <a:ea typeface="+mn-ea"/>
                <a:cs typeface="+mn-cs"/>
                <a:hlinkClick r:id="rId7"/>
              </a:rPr>
              <a:t>https://svs.gsfc.nasa.gov/12895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Similar illustration: </a:t>
            </a:r>
            <a:r>
              <a:rPr lang="en-US" sz="1200" kern="1200" dirty="0">
                <a:solidFill>
                  <a:schemeClr val="tx1"/>
                </a:solidFill>
                <a:effectLst/>
                <a:latin typeface="+mn-lt"/>
                <a:ea typeface="+mn-ea"/>
                <a:cs typeface="+mn-cs"/>
                <a:hlinkClick r:id="rId8"/>
              </a:rPr>
              <a:t>https://webbtelescope.org/contents/media/images/4181-Image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Illustration Credit: NASA, ESA, and J. Kang (STScI)</a:t>
            </a:r>
          </a:p>
        </p:txBody>
      </p:sp>
      <p:sp>
        <p:nvSpPr>
          <p:cNvPr id="4" name="Slide Number Placeholder 3">
            <a:extLst>
              <a:ext uri="{FF2B5EF4-FFF2-40B4-BE49-F238E27FC236}">
                <a16:creationId xmlns:a16="http://schemas.microsoft.com/office/drawing/2014/main" id="{B9E2F967-86A5-336F-9807-FF85E9BD0CB6}"/>
              </a:ext>
            </a:extLst>
          </p:cNvPr>
          <p:cNvSpPr>
            <a:spLocks noGrp="1"/>
          </p:cNvSpPr>
          <p:nvPr>
            <p:ph type="sldNum" sz="quarter" idx="5"/>
          </p:nvPr>
        </p:nvSpPr>
        <p:spPr/>
        <p:txBody>
          <a:bodyPr/>
          <a:lstStyle/>
          <a:p>
            <a:fld id="{BD95282D-E246-B147-83F5-FC2E8825650F}" type="slidenum">
              <a:rPr lang="en-US" smtClean="0"/>
              <a:t>7</a:t>
            </a:fld>
            <a:endParaRPr lang="en-US"/>
          </a:p>
        </p:txBody>
      </p:sp>
    </p:spTree>
    <p:extLst>
      <p:ext uri="{BB962C8B-B14F-4D97-AF65-F5344CB8AC3E}">
        <p14:creationId xmlns:p14="http://schemas.microsoft.com/office/powerpoint/2010/main" val="2228192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68AC3-8751-D96C-799C-2CC1AAB59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35A60-6BB0-9AC3-3B5C-8897C8CF9B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A8964-EFB5-8383-DF3F-68851464592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Webb has a 6.6-meter (21.7-foot) diameter primary mirror. It’s quite large—and that’s for several reasons.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context, Hubble's mirror is much smaller, at 2.4 meters (7.8 feet) in diameter.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 has to have a bigger mirror to capture high-resolution, Hubble-like details in infrared light.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mirror also needs to be stable at very cold temperatures—40 K (roughly –</a:t>
            </a:r>
            <a:r>
              <a:rPr lang="en-US" sz="1200" kern="1200" dirty="0" err="1">
                <a:solidFill>
                  <a:schemeClr val="tx1"/>
                </a:solidFill>
                <a:effectLst/>
                <a:latin typeface="+mn-lt"/>
                <a:ea typeface="+mn-ea"/>
                <a:cs typeface="+mn-cs"/>
              </a:rPr>
              <a:t>390°F</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235°C</a:t>
            </a:r>
            <a:r>
              <a:rPr lang="en-US" sz="1200" kern="1200" dirty="0">
                <a:solidFill>
                  <a:schemeClr val="tx1"/>
                </a:solidFill>
                <a:effectLst/>
                <a:latin typeface="+mn-lt"/>
                <a:ea typeface="+mn-ea"/>
                <a:cs typeface="+mn-cs"/>
              </a:rPr>
              <a:t>), which is why it is made of beryllium, which is six times stronger than steel and two-thirds the density of aluminum.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18 hexagonal segments. They are hexagons so the mirrors can be adjusted to align without gaps and form a circular shape.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segment is coated in a very thin layer of gold—about 1,000 atoms thick! Gold was selected because it is the best reflector of infrared light.</a:t>
            </a:r>
          </a:p>
          <a:p>
            <a:r>
              <a:rPr lang="en-US" sz="1200" kern="1200" dirty="0">
                <a:solidFill>
                  <a:schemeClr val="tx1"/>
                </a:solidFill>
                <a:effectLst/>
                <a:latin typeface="+mn-lt"/>
                <a:ea typeface="+mn-ea"/>
                <a:cs typeface="+mn-cs"/>
              </a:rPr>
              <a:t>__________________________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Webb’s mirrors: </a:t>
            </a:r>
            <a:r>
              <a:rPr lang="en-US" sz="1200" kern="1200" dirty="0">
                <a:solidFill>
                  <a:schemeClr val="tx1"/>
                </a:solidFill>
                <a:effectLst/>
                <a:latin typeface="+mn-lt"/>
                <a:ea typeface="+mn-ea"/>
                <a:cs typeface="+mn-cs"/>
                <a:hlinkClick r:id="rId3"/>
              </a:rPr>
              <a:t>https://webbtelescope.org/news/webb-science-writers-guide/telescope-overview</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Hubble’s mirrors: </a:t>
            </a:r>
            <a:r>
              <a:rPr lang="en-US" sz="1200" kern="1200" dirty="0">
                <a:solidFill>
                  <a:schemeClr val="tx1"/>
                </a:solidFill>
                <a:effectLst/>
                <a:latin typeface="+mn-lt"/>
                <a:ea typeface="+mn-ea"/>
                <a:cs typeface="+mn-cs"/>
                <a:hlinkClick r:id="rId4"/>
              </a:rPr>
              <a:t>https://hubblesite.org/mission-and-telescope/the-telescope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Article about aligning Webb’s mirrors: </a:t>
            </a:r>
            <a:r>
              <a:rPr lang="en-US" sz="1200" kern="1200" dirty="0">
                <a:solidFill>
                  <a:schemeClr val="tx1"/>
                </a:solidFill>
                <a:effectLst/>
                <a:latin typeface="+mn-lt"/>
                <a:ea typeface="+mn-ea"/>
                <a:cs typeface="+mn-cs"/>
                <a:hlinkClick r:id="rId5"/>
              </a:rPr>
              <a:t>https://www.nasa.gov/feature/goddard/2017/aligning-the-primary-mirror-segments-of-nasa-s-james-webb-space-telescope-with-light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comparing Webb and Hubble’s mirrors: </a:t>
            </a:r>
            <a:r>
              <a:rPr lang="en-US" sz="1200" kern="1200" dirty="0">
                <a:solidFill>
                  <a:schemeClr val="tx1"/>
                </a:solidFill>
                <a:effectLst/>
                <a:latin typeface="+mn-lt"/>
                <a:ea typeface="+mn-ea"/>
                <a:cs typeface="+mn-cs"/>
                <a:hlinkClick r:id="rId6"/>
              </a:rPr>
              <a:t>https://svs.gsfc.nasa.gov/13521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of the alignment of Webb’s primary mirror segments: </a:t>
            </a:r>
            <a:r>
              <a:rPr lang="en-US" sz="1200" kern="1200" dirty="0">
                <a:solidFill>
                  <a:schemeClr val="tx1"/>
                </a:solidFill>
                <a:effectLst/>
                <a:latin typeface="+mn-lt"/>
                <a:ea typeface="+mn-ea"/>
                <a:cs typeface="+mn-cs"/>
                <a:hlinkClick r:id="rId7"/>
              </a:rPr>
              <a:t>https://svs.gsfc.nasa.gov/12895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Similar illustration: </a:t>
            </a:r>
            <a:r>
              <a:rPr lang="en-US" sz="1200" kern="1200" dirty="0">
                <a:solidFill>
                  <a:schemeClr val="tx1"/>
                </a:solidFill>
                <a:effectLst/>
                <a:latin typeface="+mn-lt"/>
                <a:ea typeface="+mn-ea"/>
                <a:cs typeface="+mn-cs"/>
                <a:hlinkClick r:id="rId8"/>
              </a:rPr>
              <a:t>https://webbtelescope.org/contents/media/images/4181-Image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Illustration Credit: NASA, ESA, and J. Kang (STScI)</a:t>
            </a:r>
          </a:p>
        </p:txBody>
      </p:sp>
      <p:sp>
        <p:nvSpPr>
          <p:cNvPr id="4" name="Slide Number Placeholder 3">
            <a:extLst>
              <a:ext uri="{FF2B5EF4-FFF2-40B4-BE49-F238E27FC236}">
                <a16:creationId xmlns:a16="http://schemas.microsoft.com/office/drawing/2014/main" id="{6C3F3170-87B9-10BD-C4D5-0224F02DECE8}"/>
              </a:ext>
            </a:extLst>
          </p:cNvPr>
          <p:cNvSpPr>
            <a:spLocks noGrp="1"/>
          </p:cNvSpPr>
          <p:nvPr>
            <p:ph type="sldNum" sz="quarter" idx="5"/>
          </p:nvPr>
        </p:nvSpPr>
        <p:spPr/>
        <p:txBody>
          <a:bodyPr/>
          <a:lstStyle/>
          <a:p>
            <a:fld id="{BD95282D-E246-B147-83F5-FC2E8825650F}" type="slidenum">
              <a:rPr lang="en-US" smtClean="0"/>
              <a:t>8</a:t>
            </a:fld>
            <a:endParaRPr lang="en-US"/>
          </a:p>
        </p:txBody>
      </p:sp>
    </p:spTree>
    <p:extLst>
      <p:ext uri="{BB962C8B-B14F-4D97-AF65-F5344CB8AC3E}">
        <p14:creationId xmlns:p14="http://schemas.microsoft.com/office/powerpoint/2010/main" val="794421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30B1-19CC-3D2C-4772-7D6D2E460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A2055-8E4A-3E10-7D6F-B9CE248C9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2565B7-FB37-0BC5-248F-4199ED0E89A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science.nasa.gov</a:t>
            </a:r>
            <a:r>
              <a:rPr lang="en-US" sz="1200" kern="1200" dirty="0">
                <a:solidFill>
                  <a:schemeClr val="tx1"/>
                </a:solidFill>
                <a:effectLst/>
                <a:latin typeface="+mn-lt"/>
                <a:ea typeface="+mn-ea"/>
                <a:cs typeface="+mn-cs"/>
              </a:rPr>
              <a:t>/mission/</a:t>
            </a:r>
            <a:r>
              <a:rPr lang="en-US" sz="1200" kern="1200" dirty="0" err="1">
                <a:solidFill>
                  <a:schemeClr val="tx1"/>
                </a:solidFill>
                <a:effectLst/>
                <a:latin typeface="+mn-lt"/>
                <a:ea typeface="+mn-ea"/>
                <a:cs typeface="+mn-cs"/>
              </a:rPr>
              <a:t>webb</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webbs</a:t>
            </a:r>
            <a:r>
              <a:rPr lang="en-US" sz="1200" kern="1200">
                <a:solidFill>
                  <a:schemeClr val="tx1"/>
                </a:solidFill>
                <a:effectLst/>
                <a:latin typeface="+mn-lt"/>
                <a:ea typeface="+mn-ea"/>
                <a:cs typeface="+mn-cs"/>
              </a:rPr>
              <a:t>-mirrors/#:~:text=The%20primary%20mirror%20segments%20and,telescope's%20tertiary%20mirror%20remains%20stationary.</a:t>
            </a:r>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C8709EF-D421-2F08-B543-37FD6FB0EB28}"/>
              </a:ext>
            </a:extLst>
          </p:cNvPr>
          <p:cNvSpPr>
            <a:spLocks noGrp="1"/>
          </p:cNvSpPr>
          <p:nvPr>
            <p:ph type="sldNum" sz="quarter" idx="5"/>
          </p:nvPr>
        </p:nvSpPr>
        <p:spPr/>
        <p:txBody>
          <a:bodyPr/>
          <a:lstStyle/>
          <a:p>
            <a:fld id="{BD95282D-E246-B147-83F5-FC2E8825650F}" type="slidenum">
              <a:rPr lang="en-US" smtClean="0"/>
              <a:t>9</a:t>
            </a:fld>
            <a:endParaRPr lang="en-US"/>
          </a:p>
        </p:txBody>
      </p:sp>
    </p:spTree>
    <p:extLst>
      <p:ext uri="{BB962C8B-B14F-4D97-AF65-F5344CB8AC3E}">
        <p14:creationId xmlns:p14="http://schemas.microsoft.com/office/powerpoint/2010/main" val="1784758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BD532-6D77-876F-693D-1DA8E9A67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FD863-781C-5FBD-8A11-EED36C5AF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2733D0-E711-CEF8-AF95-4DC3DB9917C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Webb has a 6.6-meter (21.7-foot) diameter primary mirror. It’s quite large—and that’s for several reasons.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context, Hubble's mirror is much smaller, at 2.4 meters (7.8 feet) in diameter.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 has to have a bigger mirror to capture high-resolution, Hubble-like details in infrared light.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mirror also needs to be stable at very cold temperatures—40 K (roughly –</a:t>
            </a:r>
            <a:r>
              <a:rPr lang="en-US" sz="1200" kern="1200" dirty="0" err="1">
                <a:solidFill>
                  <a:schemeClr val="tx1"/>
                </a:solidFill>
                <a:effectLst/>
                <a:latin typeface="+mn-lt"/>
                <a:ea typeface="+mn-ea"/>
                <a:cs typeface="+mn-cs"/>
              </a:rPr>
              <a:t>390°F</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235°C</a:t>
            </a:r>
            <a:r>
              <a:rPr lang="en-US" sz="1200" kern="1200" dirty="0">
                <a:solidFill>
                  <a:schemeClr val="tx1"/>
                </a:solidFill>
                <a:effectLst/>
                <a:latin typeface="+mn-lt"/>
                <a:ea typeface="+mn-ea"/>
                <a:cs typeface="+mn-cs"/>
              </a:rPr>
              <a:t>), which is why it is made of beryllium, which is six times stronger than steel and two-thirds the density of aluminum.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18 hexagonal segments. They are hexagons so the mirrors can be adjusted to align without gaps and form a circular shape.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segment is coated in a very thin layer of gold—about 1,000 atoms thick! Gold was selected because it is the best reflector of infrared light.</a:t>
            </a:r>
          </a:p>
          <a:p>
            <a:r>
              <a:rPr lang="en-US" sz="1200" kern="1200" dirty="0">
                <a:solidFill>
                  <a:schemeClr val="tx1"/>
                </a:solidFill>
                <a:effectLst/>
                <a:latin typeface="+mn-lt"/>
                <a:ea typeface="+mn-ea"/>
                <a:cs typeface="+mn-cs"/>
              </a:rPr>
              <a:t>__________________________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Resources: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Webb’s mirrors: </a:t>
            </a:r>
            <a:r>
              <a:rPr lang="en-US" sz="1200" kern="1200" dirty="0">
                <a:solidFill>
                  <a:schemeClr val="tx1"/>
                </a:solidFill>
                <a:effectLst/>
                <a:latin typeface="+mn-lt"/>
                <a:ea typeface="+mn-ea"/>
                <a:cs typeface="+mn-cs"/>
                <a:hlinkClick r:id="rId3"/>
              </a:rPr>
              <a:t>https://webbtelescope.org/news/webb-science-writers-guide/telescope-overview</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Hubble’s mirrors: </a:t>
            </a:r>
            <a:r>
              <a:rPr lang="en-US" sz="1200" kern="1200" dirty="0">
                <a:solidFill>
                  <a:schemeClr val="tx1"/>
                </a:solidFill>
                <a:effectLst/>
                <a:latin typeface="+mn-lt"/>
                <a:ea typeface="+mn-ea"/>
                <a:cs typeface="+mn-cs"/>
                <a:hlinkClick r:id="rId4"/>
              </a:rPr>
              <a:t>https://hubblesite.org/mission-and-telescope/the-telescope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Article about aligning Webb’s mirrors: </a:t>
            </a:r>
            <a:r>
              <a:rPr lang="en-US" sz="1200" kern="1200" dirty="0">
                <a:solidFill>
                  <a:schemeClr val="tx1"/>
                </a:solidFill>
                <a:effectLst/>
                <a:latin typeface="+mn-lt"/>
                <a:ea typeface="+mn-ea"/>
                <a:cs typeface="+mn-cs"/>
                <a:hlinkClick r:id="rId5"/>
              </a:rPr>
              <a:t>https://www.nasa.gov/feature/goddard/2017/aligning-the-primary-mirror-segments-of-nasa-s-james-webb-space-telescope-with-light</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comparing Webb and Hubble’s mirrors: </a:t>
            </a:r>
            <a:r>
              <a:rPr lang="en-US" sz="1200" kern="1200" dirty="0">
                <a:solidFill>
                  <a:schemeClr val="tx1"/>
                </a:solidFill>
                <a:effectLst/>
                <a:latin typeface="+mn-lt"/>
                <a:ea typeface="+mn-ea"/>
                <a:cs typeface="+mn-cs"/>
                <a:hlinkClick r:id="rId6"/>
              </a:rPr>
              <a:t>https://svs.gsfc.nasa.gov/13521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Video of the alignment of Webb’s primary mirror segments: </a:t>
            </a:r>
            <a:r>
              <a:rPr lang="en-US" sz="1200" kern="1200" dirty="0">
                <a:solidFill>
                  <a:schemeClr val="tx1"/>
                </a:solidFill>
                <a:effectLst/>
                <a:latin typeface="+mn-lt"/>
                <a:ea typeface="+mn-ea"/>
                <a:cs typeface="+mn-cs"/>
                <a:hlinkClick r:id="rId7"/>
              </a:rPr>
              <a:t>https://svs.gsfc.nasa.gov/12895</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Similar illustration: </a:t>
            </a:r>
            <a:r>
              <a:rPr lang="en-US" sz="1200" kern="1200" dirty="0">
                <a:solidFill>
                  <a:schemeClr val="tx1"/>
                </a:solidFill>
                <a:effectLst/>
                <a:latin typeface="+mn-lt"/>
                <a:ea typeface="+mn-ea"/>
                <a:cs typeface="+mn-cs"/>
                <a:hlinkClick r:id="rId8"/>
              </a:rPr>
              <a:t>https://webbtelescope.org/contents/media/images/4181-Image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Illustration Credit: NASA, ESA, and J. Kang (STScI)</a:t>
            </a:r>
          </a:p>
        </p:txBody>
      </p:sp>
      <p:sp>
        <p:nvSpPr>
          <p:cNvPr id="4" name="Slide Number Placeholder 3">
            <a:extLst>
              <a:ext uri="{FF2B5EF4-FFF2-40B4-BE49-F238E27FC236}">
                <a16:creationId xmlns:a16="http://schemas.microsoft.com/office/drawing/2014/main" id="{19F1D104-8D8B-5CEB-52F2-E02D1DEDC49D}"/>
              </a:ext>
            </a:extLst>
          </p:cNvPr>
          <p:cNvSpPr>
            <a:spLocks noGrp="1"/>
          </p:cNvSpPr>
          <p:nvPr>
            <p:ph type="sldNum" sz="quarter" idx="5"/>
          </p:nvPr>
        </p:nvSpPr>
        <p:spPr/>
        <p:txBody>
          <a:bodyPr/>
          <a:lstStyle/>
          <a:p>
            <a:fld id="{BD95282D-E246-B147-83F5-FC2E8825650F}" type="slidenum">
              <a:rPr lang="en-US" smtClean="0"/>
              <a:t>10</a:t>
            </a:fld>
            <a:endParaRPr lang="en-US"/>
          </a:p>
        </p:txBody>
      </p:sp>
    </p:spTree>
    <p:extLst>
      <p:ext uri="{BB962C8B-B14F-4D97-AF65-F5344CB8AC3E}">
        <p14:creationId xmlns:p14="http://schemas.microsoft.com/office/powerpoint/2010/main" val="2136541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86C16-D836-A2F9-73CA-3D58C5D1A5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4C6F7D-5CAC-C667-29CC-6496041EA2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A575FF-52D6-6F71-7308-7C117B75540B}"/>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5" name="Footer Placeholder 4">
            <a:extLst>
              <a:ext uri="{FF2B5EF4-FFF2-40B4-BE49-F238E27FC236}">
                <a16:creationId xmlns:a16="http://schemas.microsoft.com/office/drawing/2014/main" id="{C8452A6C-DFB2-91CB-EA0F-4F4760276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76193-6259-2DEC-33D7-4A98CE5A7B87}"/>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916519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F50E2-F02E-09FD-EB62-0EAF8A761C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539E23-B1CB-4BF9-9866-295BBB7ACE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6BF5C8-EB70-2BC1-F18A-DF45F362FF9A}"/>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5" name="Footer Placeholder 4">
            <a:extLst>
              <a:ext uri="{FF2B5EF4-FFF2-40B4-BE49-F238E27FC236}">
                <a16:creationId xmlns:a16="http://schemas.microsoft.com/office/drawing/2014/main" id="{F7115B1A-37AB-1A9F-820E-CAFB2358FC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609E4-EC7D-BC74-2AD9-4306C556F001}"/>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1705657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81B519-D580-5BCA-D208-2AE1D54BE0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21126D-7C39-6AAB-837B-335CB3B456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95ACE3-A5C1-4609-E52E-7285CDACB120}"/>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5" name="Footer Placeholder 4">
            <a:extLst>
              <a:ext uri="{FF2B5EF4-FFF2-40B4-BE49-F238E27FC236}">
                <a16:creationId xmlns:a16="http://schemas.microsoft.com/office/drawing/2014/main" id="{5FC91B9C-B38F-327F-1153-06B152A3CF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88010-DBB5-F3B7-6EFF-D470AD8CA01C}"/>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3357973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B4D17-8689-4F3D-38CA-B7A58E5B90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45DDBD-372D-0DE3-712F-1E635A9392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C1864-9803-9F94-53F2-C88774392D3B}"/>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5" name="Footer Placeholder 4">
            <a:extLst>
              <a:ext uri="{FF2B5EF4-FFF2-40B4-BE49-F238E27FC236}">
                <a16:creationId xmlns:a16="http://schemas.microsoft.com/office/drawing/2014/main" id="{1BD07D01-A80A-8AC2-99DD-EE0B2BE33D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E3E7CE-EBFF-B1BC-E87D-F19EC23F937B}"/>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29452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B2B2B-4BBD-7E5C-A4D9-1FD25C8E4F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B11274-612C-3458-D9E0-581DE1BA47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BE338B-D99A-F8EF-E96E-9F7E97278DAC}"/>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5" name="Footer Placeholder 4">
            <a:extLst>
              <a:ext uri="{FF2B5EF4-FFF2-40B4-BE49-F238E27FC236}">
                <a16:creationId xmlns:a16="http://schemas.microsoft.com/office/drawing/2014/main" id="{75524EEF-1C54-48B6-F9C0-74B339B31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8F6C5C-E67B-CB2F-365F-819DF3DBCE7E}"/>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2282448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A843-1E12-2027-012E-C5DFE16420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703DED-4AD8-B19C-1C9D-3C54C2AA1C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4E2CA8-8D4C-6E68-C253-2C37FCE601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2C775F-A119-279C-F7D2-C68BD65B836C}"/>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6" name="Footer Placeholder 5">
            <a:extLst>
              <a:ext uri="{FF2B5EF4-FFF2-40B4-BE49-F238E27FC236}">
                <a16:creationId xmlns:a16="http://schemas.microsoft.com/office/drawing/2014/main" id="{34BA4690-90CA-06CB-4EEC-38F9874BCE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92AC6A-35CA-E5FC-90DA-08132559028B}"/>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1195942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0FBE-DB2E-966A-3008-FDCB37FC5D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4D3CB1-BEA0-D226-0C3A-4E10BB623F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4DDACA-3B1B-9B8C-F163-BC7B0CDCF7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8EED9E-FA63-53D3-C0FD-23CBE75DBF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7EF86C-C940-8BF6-6F58-1C20A619F5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22AB26-CE27-4515-4E62-BE9D42841D56}"/>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8" name="Footer Placeholder 7">
            <a:extLst>
              <a:ext uri="{FF2B5EF4-FFF2-40B4-BE49-F238E27FC236}">
                <a16:creationId xmlns:a16="http://schemas.microsoft.com/office/drawing/2014/main" id="{5141F285-ADC9-F489-A899-08FC9C77D5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58FCA9-9A1F-F47B-4A40-5650E3BC2C09}"/>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2182496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01BB5-E3FF-CB3D-7E5A-E8BF0A50F6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D6808B-BF81-B0CA-B2E0-0ACAB844BAC5}"/>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4" name="Footer Placeholder 3">
            <a:extLst>
              <a:ext uri="{FF2B5EF4-FFF2-40B4-BE49-F238E27FC236}">
                <a16:creationId xmlns:a16="http://schemas.microsoft.com/office/drawing/2014/main" id="{F9F6454F-D2F4-B398-8DA5-460161D2BE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51AC0D-0C04-6E1D-28D7-1C32452D8F0C}"/>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1835362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40D2D6-4ACD-89F4-4156-7E7AB6DE081E}"/>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3" name="Footer Placeholder 2">
            <a:extLst>
              <a:ext uri="{FF2B5EF4-FFF2-40B4-BE49-F238E27FC236}">
                <a16:creationId xmlns:a16="http://schemas.microsoft.com/office/drawing/2014/main" id="{3F9E475B-D8B0-C27D-FC45-88DB0D1D9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107C24-8758-7FC2-6BC0-88456FE554DE}"/>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1356762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31B05-8DDA-E7A7-7CC3-9F86C45CC4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07A491-D2DC-086B-3DFA-7C2F97A310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4258E4-A991-488F-22F0-F2E19D3B2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3F31FE-3FD3-A8BF-3EC6-0FE42B811F8B}"/>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6" name="Footer Placeholder 5">
            <a:extLst>
              <a:ext uri="{FF2B5EF4-FFF2-40B4-BE49-F238E27FC236}">
                <a16:creationId xmlns:a16="http://schemas.microsoft.com/office/drawing/2014/main" id="{FEBA492E-40B0-8FDA-0EF2-CCF05B3E29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44871B-1AC7-7525-D961-85826459FDA3}"/>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157134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B0B6-ADB2-475F-F9F4-4122D2FEE6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102DFF-8C01-7C05-30EB-BFCCC93F88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C9DF0E-56C8-AB31-CA24-3126AAAE02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9C9E0-F8ED-BD89-FCB6-B948278A262E}"/>
              </a:ext>
            </a:extLst>
          </p:cNvPr>
          <p:cNvSpPr>
            <a:spLocks noGrp="1"/>
          </p:cNvSpPr>
          <p:nvPr>
            <p:ph type="dt" sz="half" idx="10"/>
          </p:nvPr>
        </p:nvSpPr>
        <p:spPr/>
        <p:txBody>
          <a:bodyPr/>
          <a:lstStyle/>
          <a:p>
            <a:fld id="{1ADE62E8-8B4F-A641-AF42-95C018E9BFFE}" type="datetimeFigureOut">
              <a:rPr lang="en-US" smtClean="0"/>
              <a:t>6/16/26</a:t>
            </a:fld>
            <a:endParaRPr lang="en-US"/>
          </a:p>
        </p:txBody>
      </p:sp>
      <p:sp>
        <p:nvSpPr>
          <p:cNvPr id="6" name="Footer Placeholder 5">
            <a:extLst>
              <a:ext uri="{FF2B5EF4-FFF2-40B4-BE49-F238E27FC236}">
                <a16:creationId xmlns:a16="http://schemas.microsoft.com/office/drawing/2014/main" id="{DEA9ADFA-CD21-358E-FD89-B7748961E9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D0DDD7-E0EF-D510-6129-132920629338}"/>
              </a:ext>
            </a:extLst>
          </p:cNvPr>
          <p:cNvSpPr>
            <a:spLocks noGrp="1"/>
          </p:cNvSpPr>
          <p:nvPr>
            <p:ph type="sldNum" sz="quarter" idx="12"/>
          </p:nvPr>
        </p:nvSpPr>
        <p:spPr/>
        <p:txBody>
          <a:bodyPr/>
          <a:lstStyle/>
          <a:p>
            <a:fld id="{79E8A9EC-E898-F948-921D-E3550A2518E4}" type="slidenum">
              <a:rPr lang="en-US" smtClean="0"/>
              <a:t>‹#›</a:t>
            </a:fld>
            <a:endParaRPr lang="en-US"/>
          </a:p>
        </p:txBody>
      </p:sp>
    </p:spTree>
    <p:extLst>
      <p:ext uri="{BB962C8B-B14F-4D97-AF65-F5344CB8AC3E}">
        <p14:creationId xmlns:p14="http://schemas.microsoft.com/office/powerpoint/2010/main" val="365496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1D8001-9AFD-D92B-C293-45E11C329E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4EB05C-D71D-04A3-6C73-29CAD51A7F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F110C-01CE-F82A-B491-3826E7566C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DE62E8-8B4F-A641-AF42-95C018E9BFFE}" type="datetimeFigureOut">
              <a:rPr lang="en-US" smtClean="0"/>
              <a:t>6/16/26</a:t>
            </a:fld>
            <a:endParaRPr lang="en-US"/>
          </a:p>
        </p:txBody>
      </p:sp>
      <p:sp>
        <p:nvSpPr>
          <p:cNvPr id="5" name="Footer Placeholder 4">
            <a:extLst>
              <a:ext uri="{FF2B5EF4-FFF2-40B4-BE49-F238E27FC236}">
                <a16:creationId xmlns:a16="http://schemas.microsoft.com/office/drawing/2014/main" id="{6C24F619-6248-4DA5-8982-A27D60D20F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ECEED11-DC42-19E1-05EF-988D6E903A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E8A9EC-E898-F948-921D-E3550A2518E4}" type="slidenum">
              <a:rPr lang="en-US" smtClean="0"/>
              <a:t>‹#›</a:t>
            </a:fld>
            <a:endParaRPr lang="en-US"/>
          </a:p>
        </p:txBody>
      </p:sp>
    </p:spTree>
    <p:extLst>
      <p:ext uri="{BB962C8B-B14F-4D97-AF65-F5344CB8AC3E}">
        <p14:creationId xmlns:p14="http://schemas.microsoft.com/office/powerpoint/2010/main" val="3859382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https://scitechdaily.com/could-saturns-moon-enceladus-be-hiding-clues-to-alien-life/"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0.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9.png"/><Relationship Id="rId7" Type="http://schemas.openxmlformats.org/officeDocument/2006/relationships/diagramQuickStyle" Target="../diagrams/quickStyle1.xml"/><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png"/><Relationship Id="rId9" Type="http://schemas.microsoft.com/office/2007/relationships/diagramDrawing" Target="../diagrams/drawing1.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1.jpg"/></Relationships>
</file>

<file path=ppt/slides/_rels/slide3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4.jpe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1.jpg"/><Relationship Id="rId5" Type="http://schemas.openxmlformats.org/officeDocument/2006/relationships/image" Target="../media/image55.png"/><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indoor&#10;&#10;Description automatically generated">
            <a:extLst>
              <a:ext uri="{FF2B5EF4-FFF2-40B4-BE49-F238E27FC236}">
                <a16:creationId xmlns:a16="http://schemas.microsoft.com/office/drawing/2014/main" id="{A977EF70-F40B-D74B-810F-368B32E33B50}"/>
              </a:ext>
            </a:extLst>
          </p:cNvPr>
          <p:cNvPicPr>
            <a:picLocks noChangeAspect="1"/>
          </p:cNvPicPr>
          <p:nvPr/>
        </p:nvPicPr>
        <p:blipFill>
          <a:blip r:embed="rId3"/>
          <a:stretch>
            <a:fillRect/>
          </a:stretch>
        </p:blipFill>
        <p:spPr>
          <a:xfrm>
            <a:off x="0" y="0"/>
            <a:ext cx="12192000" cy="6858000"/>
          </a:xfrm>
          <a:prstGeom prst="rect">
            <a:avLst/>
          </a:prstGeom>
        </p:spPr>
      </p:pic>
      <p:pic>
        <p:nvPicPr>
          <p:cNvPr id="5" name="Picture 4" descr="Logo, icon&#10;&#10;Description automatically generated">
            <a:extLst>
              <a:ext uri="{FF2B5EF4-FFF2-40B4-BE49-F238E27FC236}">
                <a16:creationId xmlns:a16="http://schemas.microsoft.com/office/drawing/2014/main" id="{FE65AB06-2560-784D-88FD-2D1FDC53C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7731" y="6246096"/>
            <a:ext cx="499280" cy="499280"/>
          </a:xfrm>
          <a:prstGeom prst="rect">
            <a:avLst/>
          </a:prstGeom>
        </p:spPr>
      </p:pic>
      <p:pic>
        <p:nvPicPr>
          <p:cNvPr id="10" name="Picture 9" descr="Logo, icon&#10;&#10;Description automatically generated">
            <a:extLst>
              <a:ext uri="{FF2B5EF4-FFF2-40B4-BE49-F238E27FC236}">
                <a16:creationId xmlns:a16="http://schemas.microsoft.com/office/drawing/2014/main" id="{3619E585-F90D-0B47-8776-293F840B39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232" y="6246096"/>
            <a:ext cx="605292" cy="499280"/>
          </a:xfrm>
          <a:prstGeom prst="rect">
            <a:avLst/>
          </a:prstGeom>
        </p:spPr>
      </p:pic>
      <p:pic>
        <p:nvPicPr>
          <p:cNvPr id="12" name="Picture 11" descr="A black and white logo&#10;&#10;Description automatically generated with low confidence">
            <a:extLst>
              <a:ext uri="{FF2B5EF4-FFF2-40B4-BE49-F238E27FC236}">
                <a16:creationId xmlns:a16="http://schemas.microsoft.com/office/drawing/2014/main" id="{E197FC7C-5BB2-3B48-AD31-403FDE7BC5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3140" y="6314651"/>
            <a:ext cx="926745" cy="333423"/>
          </a:xfrm>
          <a:prstGeom prst="rect">
            <a:avLst/>
          </a:prstGeom>
        </p:spPr>
      </p:pic>
      <p:pic>
        <p:nvPicPr>
          <p:cNvPr id="4" name="Picture 3">
            <a:extLst>
              <a:ext uri="{FF2B5EF4-FFF2-40B4-BE49-F238E27FC236}">
                <a16:creationId xmlns:a16="http://schemas.microsoft.com/office/drawing/2014/main" id="{2DF13B01-EF80-1646-BA2F-73CE44CFB2C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844606" y="3192385"/>
            <a:ext cx="68752" cy="3665615"/>
          </a:xfrm>
          <a:prstGeom prst="rect">
            <a:avLst/>
          </a:prstGeom>
        </p:spPr>
      </p:pic>
      <p:sp>
        <p:nvSpPr>
          <p:cNvPr id="13" name="Title 1">
            <a:extLst>
              <a:ext uri="{FF2B5EF4-FFF2-40B4-BE49-F238E27FC236}">
                <a16:creationId xmlns:a16="http://schemas.microsoft.com/office/drawing/2014/main" id="{B18FA59C-47B7-8645-9B56-BB46ED8996B7}"/>
              </a:ext>
            </a:extLst>
          </p:cNvPr>
          <p:cNvSpPr>
            <a:spLocks noGrp="1"/>
          </p:cNvSpPr>
          <p:nvPr>
            <p:ph type="title"/>
          </p:nvPr>
        </p:nvSpPr>
        <p:spPr>
          <a:xfrm>
            <a:off x="5561984" y="1043424"/>
            <a:ext cx="6282622" cy="1953494"/>
          </a:xfrm>
        </p:spPr>
        <p:txBody>
          <a:bodyPr>
            <a:noAutofit/>
          </a:bodyPr>
          <a:lstStyle/>
          <a:p>
            <a:r>
              <a:rPr lang="en-US" sz="5000" b="1" dirty="0">
                <a:solidFill>
                  <a:schemeClr val="bg1"/>
                </a:solidFill>
                <a:latin typeface="Avenir Next Demi Bold" panose="020B0503020202020204" pitchFamily="34" charset="0"/>
                <a:cs typeface="Arial" panose="020B0604020202020204" pitchFamily="34" charset="0"/>
              </a:rPr>
              <a:t>JWST</a:t>
            </a:r>
            <a:br>
              <a:rPr lang="en-US" sz="5000" b="1" dirty="0">
                <a:solidFill>
                  <a:schemeClr val="bg1"/>
                </a:solidFill>
                <a:latin typeface="Avenir Next Demi Bold" panose="020B0503020202020204" pitchFamily="34" charset="0"/>
                <a:cs typeface="Arial" panose="020B0604020202020204" pitchFamily="34" charset="0"/>
              </a:rPr>
            </a:br>
            <a:r>
              <a:rPr lang="en-US" sz="5000" b="1" dirty="0">
                <a:solidFill>
                  <a:schemeClr val="bg1"/>
                </a:solidFill>
                <a:latin typeface="Avenir Next Demi Bold" panose="020B0503020202020204" pitchFamily="34" charset="0"/>
                <a:cs typeface="Arial" panose="020B0604020202020204" pitchFamily="34" charset="0"/>
              </a:rPr>
              <a:t>Lo </a:t>
            </a:r>
            <a:r>
              <a:rPr lang="en-US" sz="5000" b="1" dirty="0" err="1">
                <a:solidFill>
                  <a:schemeClr val="bg1"/>
                </a:solidFill>
                <a:latin typeface="Avenir Next Demi Bold" panose="020B0503020202020204" pitchFamily="34" charset="0"/>
                <a:cs typeface="Arial" panose="020B0604020202020204" pitchFamily="34" charset="0"/>
              </a:rPr>
              <a:t>que</a:t>
            </a:r>
            <a:r>
              <a:rPr lang="en-US" sz="5000" b="1" dirty="0">
                <a:solidFill>
                  <a:schemeClr val="bg1"/>
                </a:solidFill>
                <a:latin typeface="Avenir Next Demi Bold" panose="020B0503020202020204" pitchFamily="34" charset="0"/>
                <a:cs typeface="Arial" panose="020B0604020202020204" pitchFamily="34" charset="0"/>
              </a:rPr>
              <a:t> </a:t>
            </a:r>
            <a:r>
              <a:rPr lang="en-US" sz="5000" b="1" dirty="0" err="1">
                <a:solidFill>
                  <a:schemeClr val="bg1"/>
                </a:solidFill>
                <a:latin typeface="Avenir Next Demi Bold" panose="020B0503020202020204" pitchFamily="34" charset="0"/>
                <a:cs typeface="Arial" panose="020B0604020202020204" pitchFamily="34" charset="0"/>
              </a:rPr>
              <a:t>sabemos</a:t>
            </a:r>
            <a:r>
              <a:rPr lang="en-US" sz="5000" b="1" dirty="0">
                <a:solidFill>
                  <a:schemeClr val="bg1"/>
                </a:solidFill>
                <a:latin typeface="Avenir Next Demi Bold" panose="020B0503020202020204" pitchFamily="34" charset="0"/>
                <a:cs typeface="Arial" panose="020B0604020202020204" pitchFamily="34" charset="0"/>
              </a:rPr>
              <a:t> y lo </a:t>
            </a:r>
            <a:r>
              <a:rPr lang="en-US" sz="5000" b="1" dirty="0" err="1">
                <a:solidFill>
                  <a:schemeClr val="bg1"/>
                </a:solidFill>
                <a:latin typeface="Avenir Next Demi Bold" panose="020B0503020202020204" pitchFamily="34" charset="0"/>
                <a:cs typeface="Arial" panose="020B0604020202020204" pitchFamily="34" charset="0"/>
              </a:rPr>
              <a:t>que</a:t>
            </a:r>
            <a:r>
              <a:rPr lang="en-US" sz="5000" b="1" dirty="0">
                <a:solidFill>
                  <a:schemeClr val="bg1"/>
                </a:solidFill>
                <a:latin typeface="Avenir Next Demi Bold" panose="020B0503020202020204" pitchFamily="34" charset="0"/>
                <a:cs typeface="Arial" panose="020B0604020202020204" pitchFamily="34" charset="0"/>
              </a:rPr>
              <a:t> </a:t>
            </a:r>
            <a:r>
              <a:rPr lang="en-US" sz="5000" b="1" dirty="0" err="1">
                <a:solidFill>
                  <a:schemeClr val="bg1"/>
                </a:solidFill>
                <a:latin typeface="Avenir Next Demi Bold" panose="020B0503020202020204" pitchFamily="34" charset="0"/>
                <a:cs typeface="Arial" panose="020B0604020202020204" pitchFamily="34" charset="0"/>
              </a:rPr>
              <a:t>ignoramos</a:t>
            </a:r>
            <a:r>
              <a:rPr lang="en-US" sz="5000" b="1" dirty="0">
                <a:solidFill>
                  <a:schemeClr val="bg1"/>
                </a:solidFill>
                <a:latin typeface="Avenir Next Demi Bold" panose="020B0503020202020204" pitchFamily="34" charset="0"/>
                <a:cs typeface="Arial" panose="020B0604020202020204" pitchFamily="34" charset="0"/>
              </a:rPr>
              <a:t> del Sistema Solar </a:t>
            </a:r>
          </a:p>
        </p:txBody>
      </p:sp>
      <p:sp>
        <p:nvSpPr>
          <p:cNvPr id="8" name="TextBox 7">
            <a:extLst>
              <a:ext uri="{FF2B5EF4-FFF2-40B4-BE49-F238E27FC236}">
                <a16:creationId xmlns:a16="http://schemas.microsoft.com/office/drawing/2014/main" id="{35394DD8-154B-1643-9F86-BBB8875A878B}"/>
              </a:ext>
            </a:extLst>
          </p:cNvPr>
          <p:cNvSpPr txBox="1"/>
          <p:nvPr/>
        </p:nvSpPr>
        <p:spPr>
          <a:xfrm>
            <a:off x="5561984" y="4791269"/>
            <a:ext cx="3638441" cy="1200329"/>
          </a:xfrm>
          <a:prstGeom prst="rect">
            <a:avLst/>
          </a:prstGeom>
          <a:noFill/>
        </p:spPr>
        <p:txBody>
          <a:bodyPr wrap="square" rtlCol="0">
            <a:spAutoFit/>
          </a:bodyPr>
          <a:lstStyle/>
          <a:p>
            <a:r>
              <a:rPr lang="en-US" sz="2400" b="1" dirty="0">
                <a:solidFill>
                  <a:schemeClr val="bg1"/>
                </a:solidFill>
                <a:latin typeface="Avenir Next Demi Bold" panose="020B0503020202020204" pitchFamily="34" charset="0"/>
                <a:cs typeface="Arial" panose="020B0604020202020204" pitchFamily="34" charset="0"/>
              </a:rPr>
              <a:t>Noemí Pinilla-Alonso</a:t>
            </a:r>
          </a:p>
          <a:p>
            <a:endParaRPr lang="en-US" sz="2400" b="1" dirty="0">
              <a:solidFill>
                <a:schemeClr val="bg1"/>
              </a:solidFill>
              <a:latin typeface="Avenir Next Demi Bold" panose="020B0503020202020204" pitchFamily="34" charset="0"/>
              <a:cs typeface="Arial" panose="020B0604020202020204" pitchFamily="34" charset="0"/>
            </a:endParaRPr>
          </a:p>
          <a:p>
            <a:r>
              <a:rPr lang="en-US" sz="2400" b="1" dirty="0">
                <a:solidFill>
                  <a:schemeClr val="bg1"/>
                </a:solidFill>
                <a:latin typeface="Avenir Next Demi Bold" panose="020B0503020202020204" pitchFamily="34" charset="0"/>
                <a:cs typeface="Arial" panose="020B0604020202020204" pitchFamily="34" charset="0"/>
              </a:rPr>
              <a:t>Universidad de Oviedo</a:t>
            </a:r>
          </a:p>
        </p:txBody>
      </p:sp>
      <p:sp>
        <p:nvSpPr>
          <p:cNvPr id="15" name="CuadroTexto 14"/>
          <p:cNvSpPr txBox="1"/>
          <p:nvPr/>
        </p:nvSpPr>
        <p:spPr>
          <a:xfrm>
            <a:off x="6271203" y="3572435"/>
            <a:ext cx="4405003" cy="461665"/>
          </a:xfrm>
          <a:prstGeom prst="rect">
            <a:avLst/>
          </a:prstGeom>
          <a:noFill/>
        </p:spPr>
        <p:txBody>
          <a:bodyPr wrap="square" rtlCol="0">
            <a:spAutoFit/>
          </a:bodyPr>
          <a:lstStyle/>
          <a:p>
            <a:pPr algn="ctr"/>
            <a:r>
              <a:rPr lang="en-US" sz="2400" b="1" dirty="0" err="1">
                <a:solidFill>
                  <a:srgbClr val="FECB17"/>
                </a:solidFill>
                <a:latin typeface="Arial"/>
                <a:cs typeface="Arial"/>
              </a:rPr>
              <a:t>Observando</a:t>
            </a:r>
            <a:r>
              <a:rPr lang="en-US" sz="2400" b="1" dirty="0">
                <a:solidFill>
                  <a:srgbClr val="FECB17"/>
                </a:solidFill>
                <a:latin typeface="Arial"/>
                <a:cs typeface="Arial"/>
              </a:rPr>
              <a:t> lo Invisible</a:t>
            </a:r>
            <a:endParaRPr lang="en-US" dirty="0">
              <a:solidFill>
                <a:srgbClr val="FFFFFF"/>
              </a:solidFill>
              <a:latin typeface="Arial"/>
              <a:cs typeface="Arial"/>
            </a:endParaRPr>
          </a:p>
        </p:txBody>
      </p:sp>
      <p:pic>
        <p:nvPicPr>
          <p:cNvPr id="11" name="Picture 10">
            <a:extLst>
              <a:ext uri="{FF2B5EF4-FFF2-40B4-BE49-F238E27FC236}">
                <a16:creationId xmlns:a16="http://schemas.microsoft.com/office/drawing/2014/main" id="{69313A07-7535-80C4-9A5A-98CD4E81AF04}"/>
              </a:ext>
            </a:extLst>
          </p:cNvPr>
          <p:cNvPicPr>
            <a:picLocks noChangeAspect="1"/>
          </p:cNvPicPr>
          <p:nvPr/>
        </p:nvPicPr>
        <p:blipFill>
          <a:blip r:embed="rId8"/>
          <a:stretch>
            <a:fillRect/>
          </a:stretch>
        </p:blipFill>
        <p:spPr>
          <a:xfrm>
            <a:off x="9550894" y="4589736"/>
            <a:ext cx="1943242" cy="1432805"/>
          </a:xfrm>
          <a:prstGeom prst="rect">
            <a:avLst/>
          </a:prstGeom>
        </p:spPr>
      </p:pic>
    </p:spTree>
    <p:extLst>
      <p:ext uri="{BB962C8B-B14F-4D97-AF65-F5344CB8AC3E}">
        <p14:creationId xmlns:p14="http://schemas.microsoft.com/office/powerpoint/2010/main" val="3727704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B22C766-83D9-2C65-6773-ED7F11329E0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270541F-4D76-63DE-FBB6-B572D0C59C23}"/>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Detailed Specs</a:t>
            </a:r>
          </a:p>
        </p:txBody>
      </p:sp>
      <p:sp>
        <p:nvSpPr>
          <p:cNvPr id="7" name="TextBox 6">
            <a:extLst>
              <a:ext uri="{FF2B5EF4-FFF2-40B4-BE49-F238E27FC236}">
                <a16:creationId xmlns:a16="http://schemas.microsoft.com/office/drawing/2014/main" id="{0A1C9DA8-DD6E-8FD7-2EE1-CA5252F7C5F1}"/>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180397DE-E688-2E12-C3CB-3BFD44C73D25}"/>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4" name="Picture 3" descr="A satellite in space with yellow light beams&#10;&#10;AI-generated content may be incorrect.">
            <a:extLst>
              <a:ext uri="{FF2B5EF4-FFF2-40B4-BE49-F238E27FC236}">
                <a16:creationId xmlns:a16="http://schemas.microsoft.com/office/drawing/2014/main" id="{5A0F2927-0713-AC2E-EE45-99492AC3A4C1}"/>
              </a:ext>
            </a:extLst>
          </p:cNvPr>
          <p:cNvPicPr>
            <a:picLocks noChangeAspect="1"/>
          </p:cNvPicPr>
          <p:nvPr/>
        </p:nvPicPr>
        <p:blipFill>
          <a:blip r:embed="rId3"/>
          <a:srcRect t="13038" b="13578"/>
          <a:stretch>
            <a:fillRect/>
          </a:stretch>
        </p:blipFill>
        <p:spPr>
          <a:xfrm>
            <a:off x="0" y="638148"/>
            <a:ext cx="12203888" cy="5813452"/>
          </a:xfrm>
          <a:prstGeom prst="rect">
            <a:avLst/>
          </a:prstGeom>
        </p:spPr>
      </p:pic>
      <p:sp>
        <p:nvSpPr>
          <p:cNvPr id="2" name="TextBox 1">
            <a:extLst>
              <a:ext uri="{FF2B5EF4-FFF2-40B4-BE49-F238E27FC236}">
                <a16:creationId xmlns:a16="http://schemas.microsoft.com/office/drawing/2014/main" id="{3A726DEE-1C93-0491-C455-B34075BABA68}"/>
              </a:ext>
            </a:extLst>
          </p:cNvPr>
          <p:cNvSpPr txBox="1"/>
          <p:nvPr/>
        </p:nvSpPr>
        <p:spPr>
          <a:xfrm>
            <a:off x="356378" y="161913"/>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Light Path</a:t>
            </a:r>
          </a:p>
        </p:txBody>
      </p:sp>
    </p:spTree>
    <p:extLst>
      <p:ext uri="{BB962C8B-B14F-4D97-AF65-F5344CB8AC3E}">
        <p14:creationId xmlns:p14="http://schemas.microsoft.com/office/powerpoint/2010/main" val="408803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938A8-FEE8-315F-719C-6F1B63CFAC1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0322486-8DC2-78E6-204B-35A552F00715}"/>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Detailed Specs</a:t>
            </a:r>
          </a:p>
        </p:txBody>
      </p:sp>
      <p:sp>
        <p:nvSpPr>
          <p:cNvPr id="7" name="TextBox 6">
            <a:extLst>
              <a:ext uri="{FF2B5EF4-FFF2-40B4-BE49-F238E27FC236}">
                <a16:creationId xmlns:a16="http://schemas.microsoft.com/office/drawing/2014/main" id="{8FC54F41-738C-A477-D44D-16AE72B8A5E6}"/>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8E56AAB3-A9F4-3AD2-304F-E279B696004F}"/>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4" name="Picture 3" descr="A hexagon shaped object with text&#10;&#10;AI-generated content may be incorrect.">
            <a:extLst>
              <a:ext uri="{FF2B5EF4-FFF2-40B4-BE49-F238E27FC236}">
                <a16:creationId xmlns:a16="http://schemas.microsoft.com/office/drawing/2014/main" id="{596DDEBF-25DC-D6B3-882E-594569619AF3}"/>
              </a:ext>
            </a:extLst>
          </p:cNvPr>
          <p:cNvPicPr>
            <a:picLocks noChangeAspect="1"/>
          </p:cNvPicPr>
          <p:nvPr/>
        </p:nvPicPr>
        <p:blipFill>
          <a:blip r:embed="rId3"/>
          <a:srcRect t="1201"/>
          <a:stretch>
            <a:fillRect/>
          </a:stretch>
        </p:blipFill>
        <p:spPr>
          <a:xfrm>
            <a:off x="6446430" y="338554"/>
            <a:ext cx="5106538" cy="6519446"/>
          </a:xfrm>
          <a:prstGeom prst="rect">
            <a:avLst/>
          </a:prstGeom>
        </p:spPr>
      </p:pic>
      <p:pic>
        <p:nvPicPr>
          <p:cNvPr id="9" name="Picture 8">
            <a:extLst>
              <a:ext uri="{FF2B5EF4-FFF2-40B4-BE49-F238E27FC236}">
                <a16:creationId xmlns:a16="http://schemas.microsoft.com/office/drawing/2014/main" id="{E07D2037-7683-81D0-2CE0-536807BE5498}"/>
              </a:ext>
            </a:extLst>
          </p:cNvPr>
          <p:cNvPicPr>
            <a:picLocks noChangeAspect="1"/>
          </p:cNvPicPr>
          <p:nvPr/>
        </p:nvPicPr>
        <p:blipFill>
          <a:blip r:embed="rId4"/>
          <a:stretch>
            <a:fillRect/>
          </a:stretch>
        </p:blipFill>
        <p:spPr>
          <a:xfrm>
            <a:off x="370308" y="1473448"/>
            <a:ext cx="5106538" cy="3638408"/>
          </a:xfrm>
          <a:prstGeom prst="rect">
            <a:avLst/>
          </a:prstGeom>
        </p:spPr>
      </p:pic>
      <p:sp>
        <p:nvSpPr>
          <p:cNvPr id="11" name="TextBox 10">
            <a:extLst>
              <a:ext uri="{FF2B5EF4-FFF2-40B4-BE49-F238E27FC236}">
                <a16:creationId xmlns:a16="http://schemas.microsoft.com/office/drawing/2014/main" id="{9A14881D-74D9-F3D1-B49D-625FAE2FF198}"/>
              </a:ext>
            </a:extLst>
          </p:cNvPr>
          <p:cNvSpPr txBox="1"/>
          <p:nvPr/>
        </p:nvSpPr>
        <p:spPr>
          <a:xfrm>
            <a:off x="427051" y="5539607"/>
            <a:ext cx="6214188" cy="1107996"/>
          </a:xfrm>
          <a:prstGeom prst="rect">
            <a:avLst/>
          </a:prstGeom>
          <a:noFill/>
        </p:spPr>
        <p:txBody>
          <a:bodyPr wrap="square">
            <a:spAutoFit/>
          </a:bodyPr>
          <a:lstStyle/>
          <a:p>
            <a:pPr>
              <a:buNone/>
            </a:pPr>
            <a:r>
              <a:rPr lang="en-US" sz="2200" b="1" dirty="0">
                <a:latin typeface="Avenir Next" panose="020B0503020202020204" pitchFamily="34" charset="0"/>
              </a:rPr>
              <a:t>7 </a:t>
            </a:r>
            <a:r>
              <a:rPr lang="en-US" sz="2200" b="1" dirty="0" err="1">
                <a:latin typeface="Avenir Next" panose="020B0503020202020204" pitchFamily="34" charset="0"/>
              </a:rPr>
              <a:t>actuadores</a:t>
            </a:r>
            <a:r>
              <a:rPr lang="en-US" sz="2200" b="1" dirty="0">
                <a:latin typeface="Avenir Next" panose="020B0503020202020204" pitchFamily="34" charset="0"/>
              </a:rPr>
              <a:t> </a:t>
            </a:r>
            <a:r>
              <a:rPr lang="en-US" sz="2200" b="1" dirty="0" err="1">
                <a:latin typeface="Avenir Next" panose="020B0503020202020204" pitchFamily="34" charset="0"/>
              </a:rPr>
              <a:t>cada</a:t>
            </a:r>
            <a:r>
              <a:rPr lang="en-US" sz="2200" b="1" dirty="0">
                <a:latin typeface="Avenir Next" panose="020B0503020202020204" pitchFamily="34" charset="0"/>
              </a:rPr>
              <a:t> </a:t>
            </a:r>
            <a:r>
              <a:rPr lang="en-US" sz="2200" b="1" dirty="0" err="1">
                <a:latin typeface="Avenir Next" panose="020B0503020202020204" pitchFamily="34" charset="0"/>
              </a:rPr>
              <a:t>espejo</a:t>
            </a:r>
            <a:br>
              <a:rPr lang="en-US" sz="2200" dirty="0">
                <a:latin typeface="Avenir Next" panose="020B0503020202020204" pitchFamily="34" charset="0"/>
              </a:rPr>
            </a:br>
            <a:r>
              <a:rPr lang="en-US" sz="2200" dirty="0">
                <a:latin typeface="Avenir Next" panose="020B0503020202020204" pitchFamily="34" charset="0"/>
              </a:rPr>
              <a:t>👉 6 para </a:t>
            </a:r>
            <a:r>
              <a:rPr lang="en-US" sz="2200" dirty="0" err="1">
                <a:latin typeface="Avenir Next" panose="020B0503020202020204" pitchFamily="34" charset="0"/>
              </a:rPr>
              <a:t>orientas</a:t>
            </a:r>
            <a:br>
              <a:rPr lang="en-US" sz="2200" dirty="0">
                <a:latin typeface="Avenir Next" panose="020B0503020202020204" pitchFamily="34" charset="0"/>
              </a:rPr>
            </a:br>
            <a:r>
              <a:rPr lang="en-US" sz="2200" dirty="0">
                <a:latin typeface="Avenir Next" panose="020B0503020202020204" pitchFamily="34" charset="0"/>
              </a:rPr>
              <a:t>👉 1 para </a:t>
            </a:r>
            <a:r>
              <a:rPr lang="en-US" sz="2200" dirty="0" err="1">
                <a:latin typeface="Avenir Next" panose="020B0503020202020204" pitchFamily="34" charset="0"/>
              </a:rPr>
              <a:t>curvar</a:t>
            </a:r>
            <a:endParaRPr lang="en-US" sz="2200" dirty="0">
              <a:latin typeface="Avenir Next" panose="020B0503020202020204" pitchFamily="34" charset="0"/>
            </a:endParaRPr>
          </a:p>
        </p:txBody>
      </p:sp>
      <p:sp>
        <p:nvSpPr>
          <p:cNvPr id="2" name="TextBox 1">
            <a:extLst>
              <a:ext uri="{FF2B5EF4-FFF2-40B4-BE49-F238E27FC236}">
                <a16:creationId xmlns:a16="http://schemas.microsoft.com/office/drawing/2014/main" id="{8F95C335-556C-396D-25E3-36E8E61E2F78}"/>
              </a:ext>
            </a:extLst>
          </p:cNvPr>
          <p:cNvSpPr txBox="1"/>
          <p:nvPr/>
        </p:nvSpPr>
        <p:spPr>
          <a:xfrm>
            <a:off x="335371" y="-15389"/>
            <a:ext cx="9378255" cy="707887"/>
          </a:xfrm>
          <a:prstGeom prst="rect">
            <a:avLst/>
          </a:prstGeom>
          <a:noFill/>
        </p:spPr>
        <p:txBody>
          <a:bodyPr wrap="square" rtlCol="0">
            <a:spAutoFit/>
          </a:bodyPr>
          <a:lstStyle/>
          <a:p>
            <a:r>
              <a:rPr lang="en-US" sz="4000" b="1" dirty="0" err="1">
                <a:latin typeface="Avenir Next Demi Bold" panose="020B0503020202020204" pitchFamily="34" charset="0"/>
              </a:rPr>
              <a:t>Optica</a:t>
            </a:r>
            <a:r>
              <a:rPr lang="en-US" sz="4000" b="1" dirty="0">
                <a:latin typeface="Avenir Next Demi Bold" panose="020B0503020202020204" pitchFamily="34" charset="0"/>
              </a:rPr>
              <a:t> Activa</a:t>
            </a:r>
          </a:p>
        </p:txBody>
      </p:sp>
    </p:spTree>
    <p:extLst>
      <p:ext uri="{BB962C8B-B14F-4D97-AF65-F5344CB8AC3E}">
        <p14:creationId xmlns:p14="http://schemas.microsoft.com/office/powerpoint/2010/main" val="585683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DEDF7D-A0AF-5554-CDA5-F7782250B63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49B0D86-02F3-C1D4-8446-A9C644F71034}"/>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Detailed Specs</a:t>
            </a:r>
          </a:p>
        </p:txBody>
      </p:sp>
      <p:sp>
        <p:nvSpPr>
          <p:cNvPr id="7" name="TextBox 6">
            <a:extLst>
              <a:ext uri="{FF2B5EF4-FFF2-40B4-BE49-F238E27FC236}">
                <a16:creationId xmlns:a16="http://schemas.microsoft.com/office/drawing/2014/main" id="{33499E63-612F-47B2-BF19-794F65EE7511}"/>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B903ED07-70E9-7D81-1DF2-DD0F05E74FF6}"/>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3" name="Picture 2">
            <a:extLst>
              <a:ext uri="{FF2B5EF4-FFF2-40B4-BE49-F238E27FC236}">
                <a16:creationId xmlns:a16="http://schemas.microsoft.com/office/drawing/2014/main" id="{95BD5240-BA98-77EC-DBF0-9FD13B4302F4}"/>
              </a:ext>
            </a:extLst>
          </p:cNvPr>
          <p:cNvPicPr>
            <a:picLocks noChangeAspect="1"/>
          </p:cNvPicPr>
          <p:nvPr/>
        </p:nvPicPr>
        <p:blipFill>
          <a:blip r:embed="rId3"/>
          <a:stretch>
            <a:fillRect/>
          </a:stretch>
        </p:blipFill>
        <p:spPr>
          <a:xfrm>
            <a:off x="80594" y="411956"/>
            <a:ext cx="12068176" cy="6034088"/>
          </a:xfrm>
          <a:prstGeom prst="rect">
            <a:avLst/>
          </a:prstGeom>
          <a:solidFill>
            <a:schemeClr val="tx1"/>
          </a:solidFill>
        </p:spPr>
      </p:pic>
    </p:spTree>
    <p:extLst>
      <p:ext uri="{BB962C8B-B14F-4D97-AF65-F5344CB8AC3E}">
        <p14:creationId xmlns:p14="http://schemas.microsoft.com/office/powerpoint/2010/main" val="767626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FDCBD-17B9-2E8E-477F-98E6B4A0308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B8FFBF4-FEC7-85C3-A9EE-AA221C3A986E}"/>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Detailed Specs</a:t>
            </a:r>
          </a:p>
        </p:txBody>
      </p:sp>
      <p:sp>
        <p:nvSpPr>
          <p:cNvPr id="7" name="TextBox 6">
            <a:extLst>
              <a:ext uri="{FF2B5EF4-FFF2-40B4-BE49-F238E27FC236}">
                <a16:creationId xmlns:a16="http://schemas.microsoft.com/office/drawing/2014/main" id="{C0421D72-90A9-3713-AACE-862C2ABF5740}"/>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F1887E24-AB13-396D-4BB1-9083BEAD717F}"/>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2" name="2602_033_AR_EN.mp4">
            <a:hlinkClick r:id="" action="ppaction://media"/>
            <a:extLst>
              <a:ext uri="{FF2B5EF4-FFF2-40B4-BE49-F238E27FC236}">
                <a16:creationId xmlns:a16="http://schemas.microsoft.com/office/drawing/2014/main" id="{46C91D6A-F8BC-E8A3-201B-50F2D1A197A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5735" y="71441"/>
            <a:ext cx="11963399" cy="6729412"/>
          </a:xfrm>
          <a:prstGeom prst="rect">
            <a:avLst/>
          </a:prstGeom>
        </p:spPr>
      </p:pic>
    </p:spTree>
    <p:extLst>
      <p:ext uri="{BB962C8B-B14F-4D97-AF65-F5344CB8AC3E}">
        <p14:creationId xmlns:p14="http://schemas.microsoft.com/office/powerpoint/2010/main" val="148129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6A15A88-001A-4EEF-8984-D87E6435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1BCF163-2EE7-FC71-59DD-41EF5B46EB32}"/>
              </a:ext>
            </a:extLst>
          </p:cNvPr>
          <p:cNvSpPr txBox="1"/>
          <p:nvPr/>
        </p:nvSpPr>
        <p:spPr>
          <a:xfrm>
            <a:off x="5232400" y="1367673"/>
            <a:ext cx="6124576" cy="2665509"/>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7200" dirty="0" err="1">
                <a:solidFill>
                  <a:schemeClr val="bg1"/>
                </a:solidFill>
                <a:latin typeface="Aharoni" panose="02010803020104030203" pitchFamily="2" charset="-79"/>
                <a:ea typeface="+mj-ea"/>
                <a:cs typeface="Aharoni" panose="02010803020104030203" pitchFamily="2" charset="-79"/>
              </a:rPr>
              <a:t>Volcanes</a:t>
            </a:r>
            <a:r>
              <a:rPr lang="en-US" sz="7200" dirty="0">
                <a:solidFill>
                  <a:schemeClr val="bg1"/>
                </a:solidFill>
                <a:latin typeface="Aharoni" panose="02010803020104030203" pitchFamily="2" charset="-79"/>
                <a:ea typeface="+mj-ea"/>
                <a:cs typeface="Aharoni" panose="02010803020104030203" pitchFamily="2" charset="-79"/>
              </a:rPr>
              <a:t> </a:t>
            </a:r>
            <a:r>
              <a:rPr lang="en-US" sz="7200" dirty="0" err="1">
                <a:solidFill>
                  <a:schemeClr val="bg1"/>
                </a:solidFill>
                <a:latin typeface="Aharoni" panose="02010803020104030203" pitchFamily="2" charset="-79"/>
                <a:ea typeface="+mj-ea"/>
                <a:cs typeface="Aharoni" panose="02010803020104030203" pitchFamily="2" charset="-79"/>
              </a:rPr>
              <a:t>Congelados</a:t>
            </a:r>
            <a:endParaRPr lang="en-US" sz="7200" dirty="0">
              <a:solidFill>
                <a:schemeClr val="bg1"/>
              </a:solidFill>
              <a:latin typeface="Aharoni" panose="02010803020104030203" pitchFamily="2" charset="-79"/>
              <a:ea typeface="+mj-ea"/>
              <a:cs typeface="Aharoni" panose="02010803020104030203" pitchFamily="2" charset="-79"/>
            </a:endParaRPr>
          </a:p>
        </p:txBody>
      </p:sp>
      <p:pic>
        <p:nvPicPr>
          <p:cNvPr id="7" name="Picture 6" descr="Enceladus - NASA Science">
            <a:extLst>
              <a:ext uri="{FF2B5EF4-FFF2-40B4-BE49-F238E27FC236}">
                <a16:creationId xmlns:a16="http://schemas.microsoft.com/office/drawing/2014/main" id="{10F73B1C-BFD3-8651-386A-5B811E1E8308}"/>
              </a:ext>
            </a:extLst>
          </p:cNvPr>
          <p:cNvPicPr>
            <a:picLocks noChangeAspect="1"/>
          </p:cNvPicPr>
          <p:nvPr/>
        </p:nvPicPr>
        <p:blipFill>
          <a:blip r:embed="rId2"/>
          <a:srcRect r="4181"/>
          <a:stretch>
            <a:fillRect/>
          </a:stretch>
        </p:blipFill>
        <p:spPr>
          <a:xfrm>
            <a:off x="1" y="10"/>
            <a:ext cx="4551219" cy="6857990"/>
          </a:xfrm>
          <a:custGeom>
            <a:avLst/>
            <a:gdLst/>
            <a:ahLst/>
            <a:cxnLst/>
            <a:rect l="l" t="t" r="r" b="b"/>
            <a:pathLst>
              <a:path w="4551219" h="6858000">
                <a:moveTo>
                  <a:pt x="4194211" y="6564619"/>
                </a:moveTo>
                <a:lnTo>
                  <a:pt x="4194211" y="6564620"/>
                </a:lnTo>
                <a:cubicBezTo>
                  <a:pt x="4204498" y="6575478"/>
                  <a:pt x="4210595" y="6582146"/>
                  <a:pt x="4216690" y="6588625"/>
                </a:cubicBezTo>
                <a:lnTo>
                  <a:pt x="4233312" y="6625224"/>
                </a:lnTo>
                <a:lnTo>
                  <a:pt x="4226218" y="6662539"/>
                </a:lnTo>
                <a:lnTo>
                  <a:pt x="4226217" y="6662540"/>
                </a:lnTo>
                <a:lnTo>
                  <a:pt x="4226216" y="6662543"/>
                </a:lnTo>
                <a:lnTo>
                  <a:pt x="4214767" y="6683026"/>
                </a:lnTo>
                <a:lnTo>
                  <a:pt x="4211619" y="6702975"/>
                </a:lnTo>
                <a:lnTo>
                  <a:pt x="4211619" y="6702976"/>
                </a:lnTo>
                <a:cubicBezTo>
                  <a:pt x="4212024" y="6716168"/>
                  <a:pt x="4217168" y="6729218"/>
                  <a:pt x="4225455" y="6742552"/>
                </a:cubicBezTo>
                <a:lnTo>
                  <a:pt x="4225456" y="6742554"/>
                </a:lnTo>
                <a:lnTo>
                  <a:pt x="4244933" y="6812061"/>
                </a:lnTo>
                <a:lnTo>
                  <a:pt x="4244933" y="6812063"/>
                </a:lnTo>
                <a:lnTo>
                  <a:pt x="4244933" y="6812062"/>
                </a:lnTo>
                <a:lnTo>
                  <a:pt x="4244933" y="6812061"/>
                </a:lnTo>
                <a:lnTo>
                  <a:pt x="4240159" y="6776799"/>
                </a:lnTo>
                <a:lnTo>
                  <a:pt x="4225456" y="6742554"/>
                </a:lnTo>
                <a:lnTo>
                  <a:pt x="4225455" y="6742551"/>
                </a:lnTo>
                <a:lnTo>
                  <a:pt x="4211619" y="6702975"/>
                </a:lnTo>
                <a:lnTo>
                  <a:pt x="4226216" y="6662543"/>
                </a:lnTo>
                <a:lnTo>
                  <a:pt x="4226217" y="6662541"/>
                </a:lnTo>
                <a:lnTo>
                  <a:pt x="4226218" y="6662539"/>
                </a:lnTo>
                <a:lnTo>
                  <a:pt x="4233301" y="6645551"/>
                </a:lnTo>
                <a:lnTo>
                  <a:pt x="4233312" y="6625224"/>
                </a:lnTo>
                <a:lnTo>
                  <a:pt x="4233312" y="6625223"/>
                </a:lnTo>
                <a:cubicBezTo>
                  <a:pt x="4231216" y="6611340"/>
                  <a:pt x="4225168" y="6597577"/>
                  <a:pt x="4216690" y="6588624"/>
                </a:cubicBezTo>
                <a:close/>
                <a:moveTo>
                  <a:pt x="4274532" y="6438980"/>
                </a:moveTo>
                <a:lnTo>
                  <a:pt x="4254602" y="6463839"/>
                </a:lnTo>
                <a:lnTo>
                  <a:pt x="4254600" y="6463848"/>
                </a:lnTo>
                <a:lnTo>
                  <a:pt x="4240803" y="6513011"/>
                </a:lnTo>
                <a:lnTo>
                  <a:pt x="4221998" y="6546193"/>
                </a:lnTo>
                <a:lnTo>
                  <a:pt x="4221998" y="6546194"/>
                </a:lnTo>
                <a:lnTo>
                  <a:pt x="4238336" y="6521803"/>
                </a:lnTo>
                <a:lnTo>
                  <a:pt x="4240803" y="6513011"/>
                </a:lnTo>
                <a:lnTo>
                  <a:pt x="4243614" y="6508051"/>
                </a:lnTo>
                <a:lnTo>
                  <a:pt x="4254600" y="6463848"/>
                </a:lnTo>
                <a:lnTo>
                  <a:pt x="4254602" y="6463840"/>
                </a:lnTo>
                <a:cubicBezTo>
                  <a:pt x="4257553" y="6451649"/>
                  <a:pt x="4265030" y="6444076"/>
                  <a:pt x="4274532" y="6438980"/>
                </a:cubicBezTo>
                <a:close/>
                <a:moveTo>
                  <a:pt x="4360506" y="6365203"/>
                </a:moveTo>
                <a:lnTo>
                  <a:pt x="4359224" y="6387909"/>
                </a:lnTo>
                <a:lnTo>
                  <a:pt x="4357461" y="6391548"/>
                </a:lnTo>
                <a:lnTo>
                  <a:pt x="4349806" y="6407331"/>
                </a:lnTo>
                <a:lnTo>
                  <a:pt x="4349806" y="6407332"/>
                </a:lnTo>
                <a:lnTo>
                  <a:pt x="4357461" y="6391548"/>
                </a:lnTo>
                <a:lnTo>
                  <a:pt x="4359225" y="6387909"/>
                </a:lnTo>
                <a:close/>
                <a:moveTo>
                  <a:pt x="4121437" y="4221390"/>
                </a:moveTo>
                <a:lnTo>
                  <a:pt x="4121437" y="4221391"/>
                </a:lnTo>
                <a:cubicBezTo>
                  <a:pt x="4122199" y="4232060"/>
                  <a:pt x="4122389" y="4243872"/>
                  <a:pt x="4127153" y="4253014"/>
                </a:cubicBezTo>
                <a:cubicBezTo>
                  <a:pt x="4139346" y="4277401"/>
                  <a:pt x="4154966" y="4300070"/>
                  <a:pt x="4166969" y="4324645"/>
                </a:cubicBezTo>
                <a:lnTo>
                  <a:pt x="4175923" y="4363890"/>
                </a:lnTo>
                <a:lnTo>
                  <a:pt x="4175161" y="4482003"/>
                </a:lnTo>
                <a:cubicBezTo>
                  <a:pt x="4172493" y="4546775"/>
                  <a:pt x="4171921" y="4612499"/>
                  <a:pt x="4115151" y="4659173"/>
                </a:cubicBezTo>
                <a:cubicBezTo>
                  <a:pt x="4110579" y="4662985"/>
                  <a:pt x="4107911" y="4671175"/>
                  <a:pt x="4107149" y="4677654"/>
                </a:cubicBezTo>
                <a:cubicBezTo>
                  <a:pt x="4103530" y="4707563"/>
                  <a:pt x="4103148" y="4738234"/>
                  <a:pt x="4097242" y="4767763"/>
                </a:cubicBezTo>
                <a:cubicBezTo>
                  <a:pt x="4094861" y="4779574"/>
                  <a:pt x="4094052" y="4790386"/>
                  <a:pt x="4095933" y="4800482"/>
                </a:cubicBezTo>
                <a:lnTo>
                  <a:pt x="4095933" y="4800483"/>
                </a:lnTo>
                <a:cubicBezTo>
                  <a:pt x="4097814" y="4810580"/>
                  <a:pt x="4102387" y="4819963"/>
                  <a:pt x="4110769" y="4828916"/>
                </a:cubicBezTo>
                <a:lnTo>
                  <a:pt x="4132950" y="4863342"/>
                </a:lnTo>
                <a:lnTo>
                  <a:pt x="4140479" y="4889274"/>
                </a:lnTo>
                <a:lnTo>
                  <a:pt x="4138774" y="4912167"/>
                </a:lnTo>
                <a:cubicBezTo>
                  <a:pt x="4137059" y="4919977"/>
                  <a:pt x="4136702" y="4927121"/>
                  <a:pt x="4137372" y="4933803"/>
                </a:cubicBezTo>
                <a:lnTo>
                  <a:pt x="4137372" y="4933804"/>
                </a:lnTo>
                <a:lnTo>
                  <a:pt x="4142131" y="4952672"/>
                </a:lnTo>
                <a:lnTo>
                  <a:pt x="4144924" y="4957453"/>
                </a:lnTo>
                <a:lnTo>
                  <a:pt x="4146202" y="4961455"/>
                </a:lnTo>
                <a:cubicBezTo>
                  <a:pt x="4150713" y="4970096"/>
                  <a:pt x="4156419" y="4978393"/>
                  <a:pt x="4162206" y="4987037"/>
                </a:cubicBezTo>
                <a:cubicBezTo>
                  <a:pt x="4173445" y="5003801"/>
                  <a:pt x="4187543" y="5022852"/>
                  <a:pt x="4188685" y="5041521"/>
                </a:cubicBezTo>
                <a:cubicBezTo>
                  <a:pt x="4189304" y="5052095"/>
                  <a:pt x="4192222" y="5062299"/>
                  <a:pt x="4195901" y="5072375"/>
                </a:cubicBezTo>
                <a:lnTo>
                  <a:pt x="4201805" y="5087442"/>
                </a:lnTo>
                <a:lnTo>
                  <a:pt x="4214832" y="5133219"/>
                </a:lnTo>
                <a:lnTo>
                  <a:pt x="4214833" y="5133224"/>
                </a:lnTo>
                <a:lnTo>
                  <a:pt x="4208118" y="5166112"/>
                </a:lnTo>
                <a:lnTo>
                  <a:pt x="4208118" y="5166113"/>
                </a:lnTo>
                <a:cubicBezTo>
                  <a:pt x="4207356" y="5167637"/>
                  <a:pt x="4207928" y="5169780"/>
                  <a:pt x="4208809" y="5172090"/>
                </a:cubicBezTo>
                <a:lnTo>
                  <a:pt x="4211356" y="5179067"/>
                </a:lnTo>
                <a:cubicBezTo>
                  <a:pt x="4214976" y="5196594"/>
                  <a:pt x="4215024" y="5213597"/>
                  <a:pt x="4211190" y="5229433"/>
                </a:cubicBezTo>
                <a:lnTo>
                  <a:pt x="4200644" y="5248928"/>
                </a:lnTo>
                <a:lnTo>
                  <a:pt x="4187733" y="5272795"/>
                </a:lnTo>
                <a:cubicBezTo>
                  <a:pt x="4176088" y="5285440"/>
                  <a:pt x="4168382" y="5298594"/>
                  <a:pt x="4163830" y="5312287"/>
                </a:cubicBezTo>
                <a:lnTo>
                  <a:pt x="4162774" y="5321350"/>
                </a:lnTo>
                <a:lnTo>
                  <a:pt x="4160300" y="5326162"/>
                </a:lnTo>
                <a:lnTo>
                  <a:pt x="4158854" y="5355013"/>
                </a:lnTo>
                <a:lnTo>
                  <a:pt x="4158854" y="5355014"/>
                </a:lnTo>
                <a:cubicBezTo>
                  <a:pt x="4159503" y="5364882"/>
                  <a:pt x="4161206" y="5375002"/>
                  <a:pt x="4163730" y="5385384"/>
                </a:cubicBezTo>
                <a:cubicBezTo>
                  <a:pt x="4166969" y="5398721"/>
                  <a:pt x="4169255" y="5412057"/>
                  <a:pt x="4171921" y="5425582"/>
                </a:cubicBezTo>
                <a:cubicBezTo>
                  <a:pt x="4175731" y="5443870"/>
                  <a:pt x="4179733" y="5462351"/>
                  <a:pt x="4183543" y="5480637"/>
                </a:cubicBezTo>
                <a:lnTo>
                  <a:pt x="4188067" y="5507667"/>
                </a:lnTo>
                <a:lnTo>
                  <a:pt x="4177448" y="5531691"/>
                </a:lnTo>
                <a:lnTo>
                  <a:pt x="4177447" y="5531692"/>
                </a:lnTo>
                <a:cubicBezTo>
                  <a:pt x="4170398" y="5537599"/>
                  <a:pt x="4167206" y="5542648"/>
                  <a:pt x="4167302" y="5547577"/>
                </a:cubicBezTo>
                <a:lnTo>
                  <a:pt x="4167302" y="5547578"/>
                </a:lnTo>
                <a:cubicBezTo>
                  <a:pt x="4167397" y="5552507"/>
                  <a:pt x="4170779" y="5557317"/>
                  <a:pt x="4176875" y="5562746"/>
                </a:cubicBezTo>
                <a:cubicBezTo>
                  <a:pt x="4219548" y="5600467"/>
                  <a:pt x="4246219" y="5646189"/>
                  <a:pt x="4248123" y="5704483"/>
                </a:cubicBezTo>
                <a:cubicBezTo>
                  <a:pt x="4248505" y="5716485"/>
                  <a:pt x="4251171" y="5728678"/>
                  <a:pt x="4254029" y="5740488"/>
                </a:cubicBezTo>
                <a:cubicBezTo>
                  <a:pt x="4255744" y="5747728"/>
                  <a:pt x="4257650" y="5756493"/>
                  <a:pt x="4262794" y="5760873"/>
                </a:cubicBezTo>
                <a:cubicBezTo>
                  <a:pt x="4302037" y="5794974"/>
                  <a:pt x="4329280" y="5837457"/>
                  <a:pt x="4351189" y="5883751"/>
                </a:cubicBezTo>
                <a:lnTo>
                  <a:pt x="4351191" y="5883755"/>
                </a:lnTo>
                <a:lnTo>
                  <a:pt x="4369094" y="5935945"/>
                </a:lnTo>
                <a:lnTo>
                  <a:pt x="4369096" y="5935949"/>
                </a:lnTo>
                <a:lnTo>
                  <a:pt x="4365476" y="5993289"/>
                </a:lnTo>
                <a:lnTo>
                  <a:pt x="4365475" y="5993290"/>
                </a:lnTo>
                <a:cubicBezTo>
                  <a:pt x="4364334" y="6004530"/>
                  <a:pt x="4364524" y="6017484"/>
                  <a:pt x="4358999" y="6026439"/>
                </a:cubicBezTo>
                <a:cubicBezTo>
                  <a:pt x="4341662" y="6054824"/>
                  <a:pt x="4322994" y="6082257"/>
                  <a:pt x="4302799" y="6108737"/>
                </a:cubicBezTo>
                <a:cubicBezTo>
                  <a:pt x="4294131" y="6120073"/>
                  <a:pt x="4289178" y="6126883"/>
                  <a:pt x="4289107" y="6133313"/>
                </a:cubicBezTo>
                <a:lnTo>
                  <a:pt x="4289107" y="6133314"/>
                </a:lnTo>
                <a:lnTo>
                  <a:pt x="4292807" y="6143189"/>
                </a:lnTo>
                <a:lnTo>
                  <a:pt x="4304703" y="6155599"/>
                </a:lnTo>
                <a:lnTo>
                  <a:pt x="4304706" y="6155602"/>
                </a:lnTo>
                <a:cubicBezTo>
                  <a:pt x="4326994" y="6175797"/>
                  <a:pt x="4338614" y="6200944"/>
                  <a:pt x="4343376" y="6228756"/>
                </a:cubicBezTo>
                <a:lnTo>
                  <a:pt x="4360713" y="6361539"/>
                </a:lnTo>
                <a:lnTo>
                  <a:pt x="4360713" y="6361538"/>
                </a:lnTo>
                <a:cubicBezTo>
                  <a:pt x="4357093" y="6317150"/>
                  <a:pt x="4350808" y="6272763"/>
                  <a:pt x="4343376" y="6228755"/>
                </a:cubicBezTo>
                <a:cubicBezTo>
                  <a:pt x="4338614" y="6200943"/>
                  <a:pt x="4326994" y="6175796"/>
                  <a:pt x="4304706" y="6155601"/>
                </a:cubicBezTo>
                <a:lnTo>
                  <a:pt x="4304703" y="6155599"/>
                </a:lnTo>
                <a:lnTo>
                  <a:pt x="4289107" y="6133314"/>
                </a:lnTo>
                <a:lnTo>
                  <a:pt x="4302799" y="6108738"/>
                </a:lnTo>
                <a:cubicBezTo>
                  <a:pt x="4322994" y="6082258"/>
                  <a:pt x="4341662" y="6054825"/>
                  <a:pt x="4358999" y="6026440"/>
                </a:cubicBezTo>
                <a:cubicBezTo>
                  <a:pt x="4364524" y="6017485"/>
                  <a:pt x="4364334" y="6004531"/>
                  <a:pt x="4365475" y="5993291"/>
                </a:cubicBezTo>
                <a:lnTo>
                  <a:pt x="4365476" y="5993289"/>
                </a:lnTo>
                <a:lnTo>
                  <a:pt x="4368929" y="5964476"/>
                </a:lnTo>
                <a:lnTo>
                  <a:pt x="4369096" y="5935949"/>
                </a:lnTo>
                <a:lnTo>
                  <a:pt x="4369096" y="5935948"/>
                </a:lnTo>
                <a:lnTo>
                  <a:pt x="4369094" y="5935945"/>
                </a:lnTo>
                <a:lnTo>
                  <a:pt x="4362214" y="5909350"/>
                </a:lnTo>
                <a:lnTo>
                  <a:pt x="4351191" y="5883755"/>
                </a:lnTo>
                <a:lnTo>
                  <a:pt x="4351189" y="5883750"/>
                </a:lnTo>
                <a:cubicBezTo>
                  <a:pt x="4329280" y="5837456"/>
                  <a:pt x="4302037" y="5794973"/>
                  <a:pt x="4262794" y="5760872"/>
                </a:cubicBezTo>
                <a:cubicBezTo>
                  <a:pt x="4257650" y="5756492"/>
                  <a:pt x="4255744" y="5747727"/>
                  <a:pt x="4254029" y="5740487"/>
                </a:cubicBezTo>
                <a:cubicBezTo>
                  <a:pt x="4251171" y="5728677"/>
                  <a:pt x="4248505" y="5716484"/>
                  <a:pt x="4248123" y="5704482"/>
                </a:cubicBezTo>
                <a:cubicBezTo>
                  <a:pt x="4246219" y="5646188"/>
                  <a:pt x="4219548" y="5600466"/>
                  <a:pt x="4176875" y="5562745"/>
                </a:cubicBezTo>
                <a:lnTo>
                  <a:pt x="4167302" y="5547577"/>
                </a:lnTo>
                <a:lnTo>
                  <a:pt x="4177447" y="5531693"/>
                </a:lnTo>
                <a:lnTo>
                  <a:pt x="4177448" y="5531691"/>
                </a:lnTo>
                <a:lnTo>
                  <a:pt x="4185847" y="5520421"/>
                </a:lnTo>
                <a:lnTo>
                  <a:pt x="4188067" y="5507667"/>
                </a:lnTo>
                <a:lnTo>
                  <a:pt x="4188067" y="5507666"/>
                </a:lnTo>
                <a:cubicBezTo>
                  <a:pt x="4188020" y="5498831"/>
                  <a:pt x="4185448" y="5489496"/>
                  <a:pt x="4183543" y="5480636"/>
                </a:cubicBezTo>
                <a:cubicBezTo>
                  <a:pt x="4179733" y="5462350"/>
                  <a:pt x="4175731" y="5443869"/>
                  <a:pt x="4171921" y="5425581"/>
                </a:cubicBezTo>
                <a:cubicBezTo>
                  <a:pt x="4169255" y="5412056"/>
                  <a:pt x="4166969" y="5398720"/>
                  <a:pt x="4163730" y="5385383"/>
                </a:cubicBezTo>
                <a:lnTo>
                  <a:pt x="4158854" y="5355013"/>
                </a:lnTo>
                <a:lnTo>
                  <a:pt x="4162774" y="5321350"/>
                </a:lnTo>
                <a:lnTo>
                  <a:pt x="4187733" y="5272796"/>
                </a:lnTo>
                <a:lnTo>
                  <a:pt x="4200644" y="5248928"/>
                </a:lnTo>
                <a:lnTo>
                  <a:pt x="4211191" y="5229432"/>
                </a:lnTo>
                <a:lnTo>
                  <a:pt x="4211356" y="5179067"/>
                </a:lnTo>
                <a:lnTo>
                  <a:pt x="4211356" y="5179066"/>
                </a:lnTo>
                <a:cubicBezTo>
                  <a:pt x="4210880" y="5176875"/>
                  <a:pt x="4209690" y="5174399"/>
                  <a:pt x="4208809" y="5172089"/>
                </a:cubicBezTo>
                <a:lnTo>
                  <a:pt x="4208118" y="5166113"/>
                </a:lnTo>
                <a:lnTo>
                  <a:pt x="4214833" y="5133224"/>
                </a:lnTo>
                <a:lnTo>
                  <a:pt x="4214833" y="5133223"/>
                </a:lnTo>
                <a:lnTo>
                  <a:pt x="4214832" y="5133219"/>
                </a:lnTo>
                <a:lnTo>
                  <a:pt x="4207690" y="5102460"/>
                </a:lnTo>
                <a:lnTo>
                  <a:pt x="4201805" y="5087442"/>
                </a:lnTo>
                <a:lnTo>
                  <a:pt x="4201799" y="5087422"/>
                </a:lnTo>
                <a:cubicBezTo>
                  <a:pt x="4195713" y="5072410"/>
                  <a:pt x="4189614" y="5057380"/>
                  <a:pt x="4188685" y="5041520"/>
                </a:cubicBezTo>
                <a:cubicBezTo>
                  <a:pt x="4187543" y="5022851"/>
                  <a:pt x="4173445" y="5003800"/>
                  <a:pt x="4162206" y="4987036"/>
                </a:cubicBezTo>
                <a:lnTo>
                  <a:pt x="4144924" y="4957453"/>
                </a:lnTo>
                <a:lnTo>
                  <a:pt x="4137372" y="4933804"/>
                </a:lnTo>
                <a:lnTo>
                  <a:pt x="4138774" y="4912168"/>
                </a:lnTo>
                <a:cubicBezTo>
                  <a:pt x="4140536" y="4904357"/>
                  <a:pt x="4141048" y="4896713"/>
                  <a:pt x="4140479" y="4889275"/>
                </a:cubicBezTo>
                <a:lnTo>
                  <a:pt x="4140479" y="4889274"/>
                </a:lnTo>
                <a:lnTo>
                  <a:pt x="4135701" y="4867613"/>
                </a:lnTo>
                <a:lnTo>
                  <a:pt x="4132950" y="4863342"/>
                </a:lnTo>
                <a:lnTo>
                  <a:pt x="4131200" y="4857316"/>
                </a:lnTo>
                <a:cubicBezTo>
                  <a:pt x="4126057" y="4847213"/>
                  <a:pt x="4119056" y="4837702"/>
                  <a:pt x="4110769" y="4828915"/>
                </a:cubicBezTo>
                <a:lnTo>
                  <a:pt x="4095933" y="4800482"/>
                </a:lnTo>
                <a:lnTo>
                  <a:pt x="4097242" y="4767764"/>
                </a:lnTo>
                <a:cubicBezTo>
                  <a:pt x="4103148" y="4738235"/>
                  <a:pt x="4103530" y="4707564"/>
                  <a:pt x="4107149" y="4677655"/>
                </a:cubicBezTo>
                <a:cubicBezTo>
                  <a:pt x="4107911" y="4671176"/>
                  <a:pt x="4110579" y="4662986"/>
                  <a:pt x="4115151" y="4659174"/>
                </a:cubicBezTo>
                <a:cubicBezTo>
                  <a:pt x="4171921" y="4612500"/>
                  <a:pt x="4172493" y="4546776"/>
                  <a:pt x="4175161" y="4482004"/>
                </a:cubicBezTo>
                <a:cubicBezTo>
                  <a:pt x="4176875" y="4442761"/>
                  <a:pt x="4176875" y="4403325"/>
                  <a:pt x="4175923" y="4363890"/>
                </a:cubicBezTo>
                <a:lnTo>
                  <a:pt x="4175923" y="4363889"/>
                </a:lnTo>
                <a:cubicBezTo>
                  <a:pt x="4175731" y="4350553"/>
                  <a:pt x="4172683" y="4336456"/>
                  <a:pt x="4166969" y="4324644"/>
                </a:cubicBezTo>
                <a:cubicBezTo>
                  <a:pt x="4154966" y="4300069"/>
                  <a:pt x="4139346" y="4277400"/>
                  <a:pt x="4127153" y="4253013"/>
                </a:cubicBezTo>
                <a:close/>
                <a:moveTo>
                  <a:pt x="4190328" y="2836171"/>
                </a:moveTo>
                <a:lnTo>
                  <a:pt x="4181637" y="2848792"/>
                </a:lnTo>
                <a:cubicBezTo>
                  <a:pt x="4176637" y="2865009"/>
                  <a:pt x="4170779" y="2881306"/>
                  <a:pt x="4166033" y="2897784"/>
                </a:cubicBezTo>
                <a:lnTo>
                  <a:pt x="4165004" y="2903549"/>
                </a:lnTo>
                <a:lnTo>
                  <a:pt x="4161730" y="2914327"/>
                </a:lnTo>
                <a:lnTo>
                  <a:pt x="4157099" y="2947858"/>
                </a:lnTo>
                <a:lnTo>
                  <a:pt x="4157098" y="2947861"/>
                </a:lnTo>
                <a:lnTo>
                  <a:pt x="4157098" y="2947862"/>
                </a:lnTo>
                <a:cubicBezTo>
                  <a:pt x="4156729" y="2959156"/>
                  <a:pt x="4157729" y="2970575"/>
                  <a:pt x="4160682" y="2982148"/>
                </a:cubicBezTo>
                <a:lnTo>
                  <a:pt x="4172375" y="3077401"/>
                </a:lnTo>
                <a:lnTo>
                  <a:pt x="4159920" y="3172653"/>
                </a:lnTo>
                <a:cubicBezTo>
                  <a:pt x="4134011" y="3276479"/>
                  <a:pt x="4106579" y="3380304"/>
                  <a:pt x="4112293" y="3489466"/>
                </a:cubicBezTo>
                <a:cubicBezTo>
                  <a:pt x="4113245" y="3507562"/>
                  <a:pt x="4101624" y="3529089"/>
                  <a:pt x="4090194" y="3544712"/>
                </a:cubicBezTo>
                <a:cubicBezTo>
                  <a:pt x="4079336" y="3559667"/>
                  <a:pt x="4073477" y="3566811"/>
                  <a:pt x="4072572" y="3574407"/>
                </a:cubicBezTo>
                <a:lnTo>
                  <a:pt x="4072572" y="3574408"/>
                </a:lnTo>
                <a:cubicBezTo>
                  <a:pt x="4071667" y="3582004"/>
                  <a:pt x="4075716" y="3590053"/>
                  <a:pt x="4084670" y="3606817"/>
                </a:cubicBezTo>
                <a:cubicBezTo>
                  <a:pt x="4089052" y="3614819"/>
                  <a:pt x="4091718" y="3624725"/>
                  <a:pt x="4098196" y="3630632"/>
                </a:cubicBezTo>
                <a:lnTo>
                  <a:pt x="4115925" y="3654415"/>
                </a:lnTo>
                <a:lnTo>
                  <a:pt x="4118836" y="3665923"/>
                </a:lnTo>
                <a:lnTo>
                  <a:pt x="4122437" y="3680163"/>
                </a:lnTo>
                <a:lnTo>
                  <a:pt x="4118389" y="3734836"/>
                </a:lnTo>
                <a:lnTo>
                  <a:pt x="4118389" y="3734837"/>
                </a:lnTo>
                <a:cubicBezTo>
                  <a:pt x="4117437" y="3741315"/>
                  <a:pt x="4116103" y="3749125"/>
                  <a:pt x="4118771" y="3754652"/>
                </a:cubicBezTo>
                <a:lnTo>
                  <a:pt x="4125128" y="3789775"/>
                </a:lnTo>
                <a:lnTo>
                  <a:pt x="4110197" y="3822471"/>
                </a:lnTo>
                <a:cubicBezTo>
                  <a:pt x="4103149" y="3831901"/>
                  <a:pt x="4097529" y="3842045"/>
                  <a:pt x="4095862" y="3852618"/>
                </a:cubicBezTo>
                <a:lnTo>
                  <a:pt x="4095862" y="3852619"/>
                </a:lnTo>
                <a:lnTo>
                  <a:pt x="4096642" y="3868763"/>
                </a:lnTo>
                <a:lnTo>
                  <a:pt x="4105245" y="3885336"/>
                </a:lnTo>
                <a:lnTo>
                  <a:pt x="4105245" y="3885338"/>
                </a:lnTo>
                <a:cubicBezTo>
                  <a:pt x="4114961" y="3897721"/>
                  <a:pt x="4122367" y="3910318"/>
                  <a:pt x="4127626" y="3923124"/>
                </a:cubicBezTo>
                <a:lnTo>
                  <a:pt x="4137130" y="3962159"/>
                </a:lnTo>
                <a:lnTo>
                  <a:pt x="4121438" y="4043837"/>
                </a:lnTo>
                <a:lnTo>
                  <a:pt x="4121437" y="4043838"/>
                </a:lnTo>
                <a:cubicBezTo>
                  <a:pt x="4112674" y="4063841"/>
                  <a:pt x="4107292" y="4083701"/>
                  <a:pt x="4106316" y="4103824"/>
                </a:cubicBezTo>
                <a:lnTo>
                  <a:pt x="4106316" y="4103825"/>
                </a:lnTo>
                <a:lnTo>
                  <a:pt x="4108283" y="4134255"/>
                </a:lnTo>
                <a:lnTo>
                  <a:pt x="4117627" y="4165381"/>
                </a:lnTo>
                <a:lnTo>
                  <a:pt x="4117627" y="4165383"/>
                </a:lnTo>
                <a:lnTo>
                  <a:pt x="4121532" y="4192387"/>
                </a:lnTo>
                <a:lnTo>
                  <a:pt x="4121532" y="4192386"/>
                </a:lnTo>
                <a:cubicBezTo>
                  <a:pt x="4121628" y="4182766"/>
                  <a:pt x="4121056" y="4173479"/>
                  <a:pt x="4117627" y="4165382"/>
                </a:cubicBezTo>
                <a:lnTo>
                  <a:pt x="4117627" y="4165381"/>
                </a:lnTo>
                <a:lnTo>
                  <a:pt x="4106316" y="4103825"/>
                </a:lnTo>
                <a:lnTo>
                  <a:pt x="4121437" y="4043839"/>
                </a:lnTo>
                <a:lnTo>
                  <a:pt x="4121438" y="4043837"/>
                </a:lnTo>
                <a:lnTo>
                  <a:pt x="4134740" y="4002409"/>
                </a:lnTo>
                <a:lnTo>
                  <a:pt x="4137130" y="3962159"/>
                </a:lnTo>
                <a:lnTo>
                  <a:pt x="4137130" y="3962158"/>
                </a:lnTo>
                <a:cubicBezTo>
                  <a:pt x="4134868" y="3935726"/>
                  <a:pt x="4124677" y="3910103"/>
                  <a:pt x="4105245" y="3885337"/>
                </a:cubicBezTo>
                <a:lnTo>
                  <a:pt x="4105245" y="3885336"/>
                </a:lnTo>
                <a:lnTo>
                  <a:pt x="4095862" y="3852619"/>
                </a:lnTo>
                <a:lnTo>
                  <a:pt x="4110197" y="3822472"/>
                </a:lnTo>
                <a:cubicBezTo>
                  <a:pt x="4118389" y="3811613"/>
                  <a:pt x="4123533" y="3800896"/>
                  <a:pt x="4125128" y="3789776"/>
                </a:cubicBezTo>
                <a:lnTo>
                  <a:pt x="4125128" y="3789775"/>
                </a:lnTo>
                <a:cubicBezTo>
                  <a:pt x="4126724" y="3778654"/>
                  <a:pt x="4124771" y="3767129"/>
                  <a:pt x="4118771" y="3754651"/>
                </a:cubicBezTo>
                <a:lnTo>
                  <a:pt x="4118389" y="3734837"/>
                </a:lnTo>
                <a:lnTo>
                  <a:pt x="4122437" y="3680163"/>
                </a:lnTo>
                <a:lnTo>
                  <a:pt x="4122437" y="3680162"/>
                </a:lnTo>
                <a:lnTo>
                  <a:pt x="4118836" y="3665923"/>
                </a:lnTo>
                <a:lnTo>
                  <a:pt x="4115925" y="3654415"/>
                </a:lnTo>
                <a:lnTo>
                  <a:pt x="4115925" y="3654415"/>
                </a:lnTo>
                <a:lnTo>
                  <a:pt x="4115925" y="3654415"/>
                </a:lnTo>
                <a:cubicBezTo>
                  <a:pt x="4112115" y="3646122"/>
                  <a:pt x="4106436" y="3638156"/>
                  <a:pt x="4098196" y="3630631"/>
                </a:cubicBezTo>
                <a:cubicBezTo>
                  <a:pt x="4091718" y="3624724"/>
                  <a:pt x="4089052" y="3614818"/>
                  <a:pt x="4084670" y="3606816"/>
                </a:cubicBezTo>
                <a:cubicBezTo>
                  <a:pt x="4080193" y="3598434"/>
                  <a:pt x="4076942" y="3592231"/>
                  <a:pt x="4074924" y="3587173"/>
                </a:cubicBezTo>
                <a:lnTo>
                  <a:pt x="4072572" y="3574407"/>
                </a:lnTo>
                <a:lnTo>
                  <a:pt x="4077651" y="3562320"/>
                </a:lnTo>
                <a:cubicBezTo>
                  <a:pt x="4080586" y="3557715"/>
                  <a:pt x="4084765" y="3552190"/>
                  <a:pt x="4090194" y="3544713"/>
                </a:cubicBezTo>
                <a:cubicBezTo>
                  <a:pt x="4101624" y="3529090"/>
                  <a:pt x="4113245" y="3507563"/>
                  <a:pt x="4112293" y="3489467"/>
                </a:cubicBezTo>
                <a:cubicBezTo>
                  <a:pt x="4106579" y="3380305"/>
                  <a:pt x="4134011" y="3276480"/>
                  <a:pt x="4159920" y="3172654"/>
                </a:cubicBezTo>
                <a:cubicBezTo>
                  <a:pt x="4167922" y="3140649"/>
                  <a:pt x="4172160" y="3109025"/>
                  <a:pt x="4172375" y="3077401"/>
                </a:cubicBezTo>
                <a:lnTo>
                  <a:pt x="4172375" y="3077400"/>
                </a:lnTo>
                <a:cubicBezTo>
                  <a:pt x="4172589" y="3045776"/>
                  <a:pt x="4168779" y="3014152"/>
                  <a:pt x="4160682" y="2982147"/>
                </a:cubicBezTo>
                <a:lnTo>
                  <a:pt x="4157098" y="2947862"/>
                </a:lnTo>
                <a:lnTo>
                  <a:pt x="4157099" y="2947858"/>
                </a:lnTo>
                <a:lnTo>
                  <a:pt x="4165004" y="2903549"/>
                </a:lnTo>
                <a:lnTo>
                  <a:pt x="4181637" y="2848793"/>
                </a:lnTo>
                <a:cubicBezTo>
                  <a:pt x="4182970" y="2844316"/>
                  <a:pt x="4186256" y="2839982"/>
                  <a:pt x="4190328" y="2836172"/>
                </a:cubicBezTo>
                <a:close/>
                <a:moveTo>
                  <a:pt x="3705842" y="1508457"/>
                </a:moveTo>
                <a:lnTo>
                  <a:pt x="3677748" y="1596213"/>
                </a:lnTo>
                <a:cubicBezTo>
                  <a:pt x="3675271" y="1604978"/>
                  <a:pt x="3676796" y="1615836"/>
                  <a:pt x="3679653" y="1624980"/>
                </a:cubicBezTo>
                <a:cubicBezTo>
                  <a:pt x="3689369" y="1656223"/>
                  <a:pt x="3713754" y="1676036"/>
                  <a:pt x="3736234" y="1697753"/>
                </a:cubicBezTo>
                <a:cubicBezTo>
                  <a:pt x="3746141" y="1707279"/>
                  <a:pt x="3753189" y="1720423"/>
                  <a:pt x="3758903" y="1733188"/>
                </a:cubicBezTo>
                <a:cubicBezTo>
                  <a:pt x="3773574" y="1766335"/>
                  <a:pt x="3786718" y="1800246"/>
                  <a:pt x="3800624" y="1833775"/>
                </a:cubicBezTo>
                <a:cubicBezTo>
                  <a:pt x="3801958" y="1837013"/>
                  <a:pt x="3805387" y="1839679"/>
                  <a:pt x="3808245" y="1842158"/>
                </a:cubicBezTo>
                <a:cubicBezTo>
                  <a:pt x="3838346" y="1866922"/>
                  <a:pt x="3868635" y="1891497"/>
                  <a:pt x="3898736" y="1916454"/>
                </a:cubicBezTo>
                <a:cubicBezTo>
                  <a:pt x="3904450" y="1921216"/>
                  <a:pt x="3908642" y="1928076"/>
                  <a:pt x="3914166" y="1933219"/>
                </a:cubicBezTo>
                <a:cubicBezTo>
                  <a:pt x="3921786" y="1940459"/>
                  <a:pt x="3929027" y="1949603"/>
                  <a:pt x="3938171" y="1953413"/>
                </a:cubicBezTo>
                <a:cubicBezTo>
                  <a:pt x="3966936" y="1965224"/>
                  <a:pt x="3979320" y="1987894"/>
                  <a:pt x="3984654" y="2016469"/>
                </a:cubicBezTo>
                <a:cubicBezTo>
                  <a:pt x="3989607" y="2042570"/>
                  <a:pt x="3993799" y="2068669"/>
                  <a:pt x="3999513" y="2094578"/>
                </a:cubicBezTo>
                <a:cubicBezTo>
                  <a:pt x="4006371" y="2126201"/>
                  <a:pt x="4013801" y="2157636"/>
                  <a:pt x="4022184" y="2188879"/>
                </a:cubicBezTo>
                <a:cubicBezTo>
                  <a:pt x="4025804" y="2202404"/>
                  <a:pt x="4029994" y="2216692"/>
                  <a:pt x="4037424" y="2228314"/>
                </a:cubicBezTo>
                <a:cubicBezTo>
                  <a:pt x="4057999" y="2260890"/>
                  <a:pt x="4071905" y="2295753"/>
                  <a:pt x="4066381" y="2334044"/>
                </a:cubicBezTo>
                <a:cubicBezTo>
                  <a:pt x="4061999" y="2364715"/>
                  <a:pt x="4073239" y="2390434"/>
                  <a:pt x="4090766" y="2409485"/>
                </a:cubicBezTo>
                <a:cubicBezTo>
                  <a:pt x="4098720" y="2418154"/>
                  <a:pt x="4104233" y="2426976"/>
                  <a:pt x="4107867" y="2435912"/>
                </a:cubicBezTo>
                <a:lnTo>
                  <a:pt x="4113698" y="2463017"/>
                </a:lnTo>
                <a:lnTo>
                  <a:pt x="4105056" y="2518262"/>
                </a:lnTo>
                <a:lnTo>
                  <a:pt x="4105055" y="2518263"/>
                </a:lnTo>
                <a:cubicBezTo>
                  <a:pt x="4102388" y="2527789"/>
                  <a:pt x="4101244" y="2536456"/>
                  <a:pt x="4101411" y="2545005"/>
                </a:cubicBezTo>
                <a:lnTo>
                  <a:pt x="4101411" y="2545006"/>
                </a:lnTo>
                <a:cubicBezTo>
                  <a:pt x="4101577" y="2553555"/>
                  <a:pt x="4103054" y="2561985"/>
                  <a:pt x="4105625" y="2571034"/>
                </a:cubicBezTo>
                <a:cubicBezTo>
                  <a:pt x="4117627" y="2612945"/>
                  <a:pt x="4150204" y="2640950"/>
                  <a:pt x="4178779" y="2668001"/>
                </a:cubicBezTo>
                <a:cubicBezTo>
                  <a:pt x="4203164" y="2691054"/>
                  <a:pt x="4216880" y="2716963"/>
                  <a:pt x="4227170" y="2745348"/>
                </a:cubicBezTo>
                <a:lnTo>
                  <a:pt x="4227170" y="2745351"/>
                </a:lnTo>
                <a:lnTo>
                  <a:pt x="4233090" y="2778005"/>
                </a:lnTo>
                <a:lnTo>
                  <a:pt x="4232670" y="2785439"/>
                </a:lnTo>
                <a:lnTo>
                  <a:pt x="4222591" y="2811779"/>
                </a:lnTo>
                <a:lnTo>
                  <a:pt x="4222587" y="2811786"/>
                </a:lnTo>
                <a:lnTo>
                  <a:pt x="4222588" y="2811786"/>
                </a:lnTo>
                <a:lnTo>
                  <a:pt x="4222591" y="2811779"/>
                </a:lnTo>
                <a:lnTo>
                  <a:pt x="4232241" y="2793022"/>
                </a:lnTo>
                <a:lnTo>
                  <a:pt x="4232670" y="2785439"/>
                </a:lnTo>
                <a:lnTo>
                  <a:pt x="4233870" y="2782304"/>
                </a:lnTo>
                <a:lnTo>
                  <a:pt x="4233090" y="2778005"/>
                </a:lnTo>
                <a:lnTo>
                  <a:pt x="4233500" y="2770757"/>
                </a:lnTo>
                <a:lnTo>
                  <a:pt x="4227170" y="2745351"/>
                </a:lnTo>
                <a:lnTo>
                  <a:pt x="4227170" y="2745347"/>
                </a:lnTo>
                <a:cubicBezTo>
                  <a:pt x="4216880" y="2716962"/>
                  <a:pt x="4203164" y="2691053"/>
                  <a:pt x="4178779" y="2668000"/>
                </a:cubicBezTo>
                <a:cubicBezTo>
                  <a:pt x="4150204" y="2640949"/>
                  <a:pt x="4117627" y="2612944"/>
                  <a:pt x="4105625" y="2571033"/>
                </a:cubicBezTo>
                <a:lnTo>
                  <a:pt x="4101411" y="2545006"/>
                </a:lnTo>
                <a:lnTo>
                  <a:pt x="4105055" y="2518264"/>
                </a:lnTo>
                <a:lnTo>
                  <a:pt x="4105056" y="2518262"/>
                </a:lnTo>
                <a:lnTo>
                  <a:pt x="4111636" y="2490550"/>
                </a:lnTo>
                <a:lnTo>
                  <a:pt x="4113698" y="2463017"/>
                </a:lnTo>
                <a:lnTo>
                  <a:pt x="4113698" y="2463016"/>
                </a:lnTo>
                <a:cubicBezTo>
                  <a:pt x="4112817" y="2444776"/>
                  <a:pt x="4106674" y="2426821"/>
                  <a:pt x="4090766" y="2409484"/>
                </a:cubicBezTo>
                <a:cubicBezTo>
                  <a:pt x="4073239" y="2390433"/>
                  <a:pt x="4061999" y="2364714"/>
                  <a:pt x="4066381" y="2334043"/>
                </a:cubicBezTo>
                <a:cubicBezTo>
                  <a:pt x="4071905" y="2295752"/>
                  <a:pt x="4057999" y="2260889"/>
                  <a:pt x="4037424" y="2228313"/>
                </a:cubicBezTo>
                <a:cubicBezTo>
                  <a:pt x="4029994" y="2216691"/>
                  <a:pt x="4025804" y="2202403"/>
                  <a:pt x="4022184" y="2188878"/>
                </a:cubicBezTo>
                <a:cubicBezTo>
                  <a:pt x="4013801" y="2157635"/>
                  <a:pt x="4006371" y="2126200"/>
                  <a:pt x="3999513" y="2094577"/>
                </a:cubicBezTo>
                <a:cubicBezTo>
                  <a:pt x="3993799" y="2068668"/>
                  <a:pt x="3989607" y="2042569"/>
                  <a:pt x="3984654" y="2016468"/>
                </a:cubicBezTo>
                <a:cubicBezTo>
                  <a:pt x="3979320" y="1987893"/>
                  <a:pt x="3966936" y="1965223"/>
                  <a:pt x="3938171" y="1953412"/>
                </a:cubicBezTo>
                <a:cubicBezTo>
                  <a:pt x="3929027" y="1949602"/>
                  <a:pt x="3921786" y="1940458"/>
                  <a:pt x="3914166" y="1933218"/>
                </a:cubicBezTo>
                <a:cubicBezTo>
                  <a:pt x="3908642" y="1928075"/>
                  <a:pt x="3904450" y="1921215"/>
                  <a:pt x="3898736" y="1916453"/>
                </a:cubicBezTo>
                <a:cubicBezTo>
                  <a:pt x="3868635" y="1891496"/>
                  <a:pt x="3838346" y="1866921"/>
                  <a:pt x="3808245" y="1842157"/>
                </a:cubicBezTo>
                <a:cubicBezTo>
                  <a:pt x="3805387" y="1839678"/>
                  <a:pt x="3801958" y="1837012"/>
                  <a:pt x="3800624" y="1833774"/>
                </a:cubicBezTo>
                <a:cubicBezTo>
                  <a:pt x="3786718" y="1800245"/>
                  <a:pt x="3773575" y="1766334"/>
                  <a:pt x="3758903" y="1733187"/>
                </a:cubicBezTo>
                <a:cubicBezTo>
                  <a:pt x="3753189" y="1720422"/>
                  <a:pt x="3746141" y="1707278"/>
                  <a:pt x="3736235" y="1697752"/>
                </a:cubicBezTo>
                <a:cubicBezTo>
                  <a:pt x="3713755" y="1676035"/>
                  <a:pt x="3689369" y="1656222"/>
                  <a:pt x="3679653" y="1624979"/>
                </a:cubicBezTo>
                <a:cubicBezTo>
                  <a:pt x="3676797" y="1615835"/>
                  <a:pt x="3675272" y="1604977"/>
                  <a:pt x="3677749" y="1596212"/>
                </a:cubicBezTo>
                <a:close/>
                <a:moveTo>
                  <a:pt x="3724447" y="1459072"/>
                </a:moveTo>
                <a:lnTo>
                  <a:pt x="3724446" y="1459073"/>
                </a:lnTo>
                <a:lnTo>
                  <a:pt x="3715229" y="1481571"/>
                </a:lnTo>
                <a:close/>
                <a:moveTo>
                  <a:pt x="3743640" y="1268757"/>
                </a:moveTo>
                <a:cubicBezTo>
                  <a:pt x="3744092" y="1275401"/>
                  <a:pt x="3745664" y="1281688"/>
                  <a:pt x="3748807" y="1286069"/>
                </a:cubicBezTo>
                <a:cubicBezTo>
                  <a:pt x="3763380" y="1306929"/>
                  <a:pt x="3769620" y="1328552"/>
                  <a:pt x="3771144" y="1350627"/>
                </a:cubicBezTo>
                <a:lnTo>
                  <a:pt x="3765550" y="1413839"/>
                </a:lnTo>
                <a:lnTo>
                  <a:pt x="3771145" y="1350626"/>
                </a:lnTo>
                <a:cubicBezTo>
                  <a:pt x="3769620" y="1328551"/>
                  <a:pt x="3763381" y="1306929"/>
                  <a:pt x="3748807" y="1286068"/>
                </a:cubicBezTo>
                <a:close/>
                <a:moveTo>
                  <a:pt x="3685369" y="773034"/>
                </a:moveTo>
                <a:lnTo>
                  <a:pt x="3685369" y="773035"/>
                </a:lnTo>
                <a:cubicBezTo>
                  <a:pt x="3687655" y="800276"/>
                  <a:pt x="3690893" y="827329"/>
                  <a:pt x="3693369" y="854379"/>
                </a:cubicBezTo>
                <a:cubicBezTo>
                  <a:pt x="3695655" y="878956"/>
                  <a:pt x="3696417" y="903722"/>
                  <a:pt x="3724422" y="915343"/>
                </a:cubicBezTo>
                <a:cubicBezTo>
                  <a:pt x="3728804" y="917059"/>
                  <a:pt x="3732042" y="922773"/>
                  <a:pt x="3734900" y="927155"/>
                </a:cubicBezTo>
                <a:cubicBezTo>
                  <a:pt x="3778908" y="994785"/>
                  <a:pt x="3777764" y="1030980"/>
                  <a:pt x="3731280" y="1097087"/>
                </a:cubicBezTo>
                <a:cubicBezTo>
                  <a:pt x="3726518" y="1103945"/>
                  <a:pt x="3723088" y="1118613"/>
                  <a:pt x="3726898" y="1123185"/>
                </a:cubicBezTo>
                <a:cubicBezTo>
                  <a:pt x="3742710" y="1142617"/>
                  <a:pt x="3749759" y="1162953"/>
                  <a:pt x="3751617" y="1184028"/>
                </a:cubicBezTo>
                <a:cubicBezTo>
                  <a:pt x="3749759" y="1162953"/>
                  <a:pt x="3742711" y="1142616"/>
                  <a:pt x="3726899" y="1123184"/>
                </a:cubicBezTo>
                <a:cubicBezTo>
                  <a:pt x="3723089" y="1118612"/>
                  <a:pt x="3726519" y="1103944"/>
                  <a:pt x="3731281" y="1097086"/>
                </a:cubicBezTo>
                <a:cubicBezTo>
                  <a:pt x="3777765" y="1030979"/>
                  <a:pt x="3778909" y="994784"/>
                  <a:pt x="3734901" y="927154"/>
                </a:cubicBezTo>
                <a:cubicBezTo>
                  <a:pt x="3732043" y="922772"/>
                  <a:pt x="3728805" y="917058"/>
                  <a:pt x="3724423" y="915342"/>
                </a:cubicBezTo>
                <a:cubicBezTo>
                  <a:pt x="3696417" y="903721"/>
                  <a:pt x="3695655" y="878955"/>
                  <a:pt x="3693369" y="854378"/>
                </a:cubicBezTo>
                <a:close/>
                <a:moveTo>
                  <a:pt x="3740770" y="517850"/>
                </a:moveTo>
                <a:lnTo>
                  <a:pt x="3731852" y="556047"/>
                </a:lnTo>
                <a:cubicBezTo>
                  <a:pt x="3729756" y="564048"/>
                  <a:pt x="3724232" y="572622"/>
                  <a:pt x="3725374" y="580050"/>
                </a:cubicBezTo>
                <a:cubicBezTo>
                  <a:pt x="3728708" y="601578"/>
                  <a:pt x="3726279" y="622200"/>
                  <a:pt x="3721993" y="642537"/>
                </a:cubicBezTo>
                <a:lnTo>
                  <a:pt x="3709470" y="694927"/>
                </a:lnTo>
                <a:lnTo>
                  <a:pt x="3721994" y="642536"/>
                </a:lnTo>
                <a:cubicBezTo>
                  <a:pt x="3726280" y="622200"/>
                  <a:pt x="3728709" y="601577"/>
                  <a:pt x="3725375" y="580049"/>
                </a:cubicBezTo>
                <a:cubicBezTo>
                  <a:pt x="3724233" y="572621"/>
                  <a:pt x="3729757" y="564047"/>
                  <a:pt x="3731853" y="556046"/>
                </a:cubicBezTo>
                <a:close/>
                <a:moveTo>
                  <a:pt x="3754065" y="298168"/>
                </a:moveTo>
                <a:lnTo>
                  <a:pt x="3739283" y="313532"/>
                </a:lnTo>
                <a:lnTo>
                  <a:pt x="3739283" y="313532"/>
                </a:lnTo>
                <a:lnTo>
                  <a:pt x="3739282" y="313533"/>
                </a:lnTo>
                <a:cubicBezTo>
                  <a:pt x="3735090" y="316389"/>
                  <a:pt x="3737376" y="330298"/>
                  <a:pt x="3738710" y="338870"/>
                </a:cubicBezTo>
                <a:lnTo>
                  <a:pt x="3738716" y="338898"/>
                </a:lnTo>
                <a:lnTo>
                  <a:pt x="3748617" y="395639"/>
                </a:lnTo>
                <a:lnTo>
                  <a:pt x="3744807" y="367327"/>
                </a:lnTo>
                <a:lnTo>
                  <a:pt x="3738716" y="338898"/>
                </a:lnTo>
                <a:lnTo>
                  <a:pt x="3738711" y="338869"/>
                </a:lnTo>
                <a:cubicBezTo>
                  <a:pt x="3738044" y="334583"/>
                  <a:pt x="3737139" y="328963"/>
                  <a:pt x="3736925" y="324057"/>
                </a:cubicBezTo>
                <a:lnTo>
                  <a:pt x="3739283" y="313532"/>
                </a:lnTo>
                <a:close/>
                <a:moveTo>
                  <a:pt x="3761610" y="281567"/>
                </a:moveTo>
                <a:lnTo>
                  <a:pt x="3756715" y="295414"/>
                </a:lnTo>
                <a:lnTo>
                  <a:pt x="3756716" y="295414"/>
                </a:lnTo>
                <a:close/>
                <a:moveTo>
                  <a:pt x="3748290" y="24485"/>
                </a:moveTo>
                <a:lnTo>
                  <a:pt x="3746027" y="74128"/>
                </a:lnTo>
                <a:cubicBezTo>
                  <a:pt x="3746950" y="91491"/>
                  <a:pt x="3749260" y="108702"/>
                  <a:pt x="3751951" y="125860"/>
                </a:cubicBezTo>
                <a:lnTo>
                  <a:pt x="3756346" y="153386"/>
                </a:lnTo>
                <a:lnTo>
                  <a:pt x="3764619" y="228943"/>
                </a:lnTo>
                <a:lnTo>
                  <a:pt x="3760160" y="177270"/>
                </a:lnTo>
                <a:lnTo>
                  <a:pt x="3756346" y="153386"/>
                </a:lnTo>
                <a:lnTo>
                  <a:pt x="3756147" y="151568"/>
                </a:lnTo>
                <a:cubicBezTo>
                  <a:pt x="3751917" y="125875"/>
                  <a:pt x="3747412" y="100173"/>
                  <a:pt x="3746028" y="74128"/>
                </a:cubicBezTo>
                <a:close/>
                <a:moveTo>
                  <a:pt x="3745709" y="0"/>
                </a:moveTo>
                <a:lnTo>
                  <a:pt x="3748427" y="21485"/>
                </a:lnTo>
                <a:lnTo>
                  <a:pt x="3745709" y="0"/>
                </a:lnTo>
                <a:lnTo>
                  <a:pt x="4209817" y="0"/>
                </a:lnTo>
                <a:lnTo>
                  <a:pt x="4208690" y="2816"/>
                </a:lnTo>
                <a:cubicBezTo>
                  <a:pt x="4200308" y="21485"/>
                  <a:pt x="4197640" y="43011"/>
                  <a:pt x="4194592" y="63586"/>
                </a:cubicBezTo>
                <a:cubicBezTo>
                  <a:pt x="4189067" y="101307"/>
                  <a:pt x="4185637" y="139218"/>
                  <a:pt x="4180685" y="176938"/>
                </a:cubicBezTo>
                <a:cubicBezTo>
                  <a:pt x="4179541" y="184940"/>
                  <a:pt x="4177447" y="194084"/>
                  <a:pt x="4172683" y="200181"/>
                </a:cubicBezTo>
                <a:cubicBezTo>
                  <a:pt x="4140678" y="241900"/>
                  <a:pt x="4131725" y="292578"/>
                  <a:pt x="4134771" y="340773"/>
                </a:cubicBezTo>
                <a:cubicBezTo>
                  <a:pt x="4137060" y="378685"/>
                  <a:pt x="4138774" y="415834"/>
                  <a:pt x="4135536" y="453363"/>
                </a:cubicBezTo>
                <a:cubicBezTo>
                  <a:pt x="4135344" y="456221"/>
                  <a:pt x="4135726" y="460031"/>
                  <a:pt x="4137250" y="462125"/>
                </a:cubicBezTo>
                <a:cubicBezTo>
                  <a:pt x="4147346" y="475080"/>
                  <a:pt x="4148108" y="488606"/>
                  <a:pt x="4149822" y="505181"/>
                </a:cubicBezTo>
                <a:cubicBezTo>
                  <a:pt x="4152300" y="528614"/>
                  <a:pt x="4150584" y="550140"/>
                  <a:pt x="4146394" y="571859"/>
                </a:cubicBezTo>
                <a:cubicBezTo>
                  <a:pt x="4143346" y="587671"/>
                  <a:pt x="4137060" y="603672"/>
                  <a:pt x="4129057" y="617771"/>
                </a:cubicBezTo>
                <a:cubicBezTo>
                  <a:pt x="4117817" y="637391"/>
                  <a:pt x="4113437" y="656254"/>
                  <a:pt x="4128295" y="674922"/>
                </a:cubicBezTo>
                <a:cubicBezTo>
                  <a:pt x="4144108" y="695115"/>
                  <a:pt x="4138584" y="717976"/>
                  <a:pt x="4139154" y="740267"/>
                </a:cubicBezTo>
                <a:cubicBezTo>
                  <a:pt x="4139346" y="749981"/>
                  <a:pt x="4138964" y="760269"/>
                  <a:pt x="4141440" y="769604"/>
                </a:cubicBezTo>
                <a:cubicBezTo>
                  <a:pt x="4148490" y="796654"/>
                  <a:pt x="4159158" y="822755"/>
                  <a:pt x="4163920" y="850188"/>
                </a:cubicBezTo>
                <a:cubicBezTo>
                  <a:pt x="4166587" y="865429"/>
                  <a:pt x="4161824" y="882383"/>
                  <a:pt x="4158396" y="898197"/>
                </a:cubicBezTo>
                <a:cubicBezTo>
                  <a:pt x="4154776" y="914199"/>
                  <a:pt x="4149252" y="930010"/>
                  <a:pt x="4143536" y="945443"/>
                </a:cubicBezTo>
                <a:cubicBezTo>
                  <a:pt x="4139726" y="955919"/>
                  <a:pt x="4136106" y="967349"/>
                  <a:pt x="4129247" y="975732"/>
                </a:cubicBezTo>
                <a:cubicBezTo>
                  <a:pt x="4113627" y="994784"/>
                  <a:pt x="4110959" y="1014405"/>
                  <a:pt x="4119151" y="1036886"/>
                </a:cubicBezTo>
                <a:cubicBezTo>
                  <a:pt x="4120485" y="1040314"/>
                  <a:pt x="4120485" y="1044314"/>
                  <a:pt x="4120675" y="1048124"/>
                </a:cubicBezTo>
                <a:cubicBezTo>
                  <a:pt x="4124675" y="1109090"/>
                  <a:pt x="4127153" y="1170050"/>
                  <a:pt x="4133249" y="1230632"/>
                </a:cubicBezTo>
                <a:cubicBezTo>
                  <a:pt x="4135726" y="1255205"/>
                  <a:pt x="4146584" y="1278828"/>
                  <a:pt x="4153442" y="1303023"/>
                </a:cubicBezTo>
                <a:cubicBezTo>
                  <a:pt x="4154776" y="1307977"/>
                  <a:pt x="4156872" y="1313503"/>
                  <a:pt x="4155918" y="1318455"/>
                </a:cubicBezTo>
                <a:cubicBezTo>
                  <a:pt x="4146394" y="1372367"/>
                  <a:pt x="4160300" y="1422853"/>
                  <a:pt x="4178589" y="1472574"/>
                </a:cubicBezTo>
                <a:cubicBezTo>
                  <a:pt x="4180495" y="1477716"/>
                  <a:pt x="4179923" y="1484003"/>
                  <a:pt x="4179541" y="1489719"/>
                </a:cubicBezTo>
                <a:cubicBezTo>
                  <a:pt x="4178209" y="1505723"/>
                  <a:pt x="4171541" y="1523058"/>
                  <a:pt x="4175541" y="1537536"/>
                </a:cubicBezTo>
                <a:cubicBezTo>
                  <a:pt x="4186591" y="1576018"/>
                  <a:pt x="4199926" y="1614119"/>
                  <a:pt x="4216690" y="1650316"/>
                </a:cubicBezTo>
                <a:cubicBezTo>
                  <a:pt x="4233645" y="1687085"/>
                  <a:pt x="4247933" y="1721184"/>
                  <a:pt x="4230789" y="1763286"/>
                </a:cubicBezTo>
                <a:cubicBezTo>
                  <a:pt x="4223548" y="1781193"/>
                  <a:pt x="4228693" y="1804815"/>
                  <a:pt x="4230597" y="1825392"/>
                </a:cubicBezTo>
                <a:cubicBezTo>
                  <a:pt x="4232121" y="1840440"/>
                  <a:pt x="4240696" y="1854919"/>
                  <a:pt x="4240696" y="1869779"/>
                </a:cubicBezTo>
                <a:cubicBezTo>
                  <a:pt x="4240696" y="1909407"/>
                  <a:pt x="4250791" y="1944648"/>
                  <a:pt x="4271366" y="1978939"/>
                </a:cubicBezTo>
                <a:cubicBezTo>
                  <a:pt x="4279367" y="1992278"/>
                  <a:pt x="4274032" y="2013042"/>
                  <a:pt x="4276128" y="2030377"/>
                </a:cubicBezTo>
                <a:cubicBezTo>
                  <a:pt x="4278604" y="2048667"/>
                  <a:pt x="4280890" y="2067524"/>
                  <a:pt x="4286418" y="2085053"/>
                </a:cubicBezTo>
                <a:cubicBezTo>
                  <a:pt x="4300895" y="2130392"/>
                  <a:pt x="4317278" y="2175162"/>
                  <a:pt x="4332518" y="2220311"/>
                </a:cubicBezTo>
                <a:cubicBezTo>
                  <a:pt x="4345093" y="2257458"/>
                  <a:pt x="4335186" y="2294038"/>
                  <a:pt x="4329853" y="2330805"/>
                </a:cubicBezTo>
                <a:cubicBezTo>
                  <a:pt x="4326422" y="2353858"/>
                  <a:pt x="4318230" y="2375382"/>
                  <a:pt x="4330422" y="2401291"/>
                </a:cubicBezTo>
                <a:cubicBezTo>
                  <a:pt x="4342044" y="2426058"/>
                  <a:pt x="4339377" y="2457491"/>
                  <a:pt x="4345663" y="2485306"/>
                </a:cubicBezTo>
                <a:cubicBezTo>
                  <a:pt x="4350997" y="2508741"/>
                  <a:pt x="4359572" y="2531408"/>
                  <a:pt x="4367953" y="2554078"/>
                </a:cubicBezTo>
                <a:cubicBezTo>
                  <a:pt x="4379384" y="2584941"/>
                  <a:pt x="4391384" y="2615420"/>
                  <a:pt x="4385670" y="2649142"/>
                </a:cubicBezTo>
                <a:cubicBezTo>
                  <a:pt x="4379192" y="2687435"/>
                  <a:pt x="4403577" y="2713722"/>
                  <a:pt x="4419771" y="2743825"/>
                </a:cubicBezTo>
                <a:cubicBezTo>
                  <a:pt x="4430819" y="2764589"/>
                  <a:pt x="4439012" y="2787258"/>
                  <a:pt x="4445870" y="2809929"/>
                </a:cubicBezTo>
                <a:cubicBezTo>
                  <a:pt x="4454824" y="2840218"/>
                  <a:pt x="4460158" y="2871461"/>
                  <a:pt x="4468921" y="2901942"/>
                </a:cubicBezTo>
                <a:cubicBezTo>
                  <a:pt x="4482065" y="2948046"/>
                  <a:pt x="4492353" y="2994721"/>
                  <a:pt x="4485113" y="3042727"/>
                </a:cubicBezTo>
                <a:cubicBezTo>
                  <a:pt x="4481875" y="3064826"/>
                  <a:pt x="4482065" y="3085402"/>
                  <a:pt x="4486829" y="3107499"/>
                </a:cubicBezTo>
                <a:cubicBezTo>
                  <a:pt x="4494639" y="3143694"/>
                  <a:pt x="4495592" y="3180843"/>
                  <a:pt x="4524738" y="3209992"/>
                </a:cubicBezTo>
                <a:cubicBezTo>
                  <a:pt x="4535027" y="3220279"/>
                  <a:pt x="4537693" y="3238757"/>
                  <a:pt x="4543028" y="3253808"/>
                </a:cubicBezTo>
                <a:cubicBezTo>
                  <a:pt x="4549315" y="3271144"/>
                  <a:pt x="4546075" y="3283907"/>
                  <a:pt x="4527787" y="3293243"/>
                </a:cubicBezTo>
                <a:cubicBezTo>
                  <a:pt x="4519596" y="3297433"/>
                  <a:pt x="4511594" y="3309436"/>
                  <a:pt x="4510260" y="3318770"/>
                </a:cubicBezTo>
                <a:cubicBezTo>
                  <a:pt x="4506260" y="3346775"/>
                  <a:pt x="4512166" y="3372494"/>
                  <a:pt x="4525122" y="3399545"/>
                </a:cubicBezTo>
                <a:cubicBezTo>
                  <a:pt x="4537313" y="3424882"/>
                  <a:pt x="4535979" y="3456507"/>
                  <a:pt x="4540741" y="3485274"/>
                </a:cubicBezTo>
                <a:cubicBezTo>
                  <a:pt x="4544171" y="3505656"/>
                  <a:pt x="4551219" y="3526041"/>
                  <a:pt x="4551219" y="3546616"/>
                </a:cubicBezTo>
                <a:cubicBezTo>
                  <a:pt x="4551219" y="3572145"/>
                  <a:pt x="4545123" y="3597481"/>
                  <a:pt x="4542837" y="3623200"/>
                </a:cubicBezTo>
                <a:cubicBezTo>
                  <a:pt x="4540933" y="3643203"/>
                  <a:pt x="4541695" y="3663588"/>
                  <a:pt x="4539409" y="3683590"/>
                </a:cubicBezTo>
                <a:cubicBezTo>
                  <a:pt x="4537693" y="3699975"/>
                  <a:pt x="4533313" y="3716167"/>
                  <a:pt x="4529694" y="3732360"/>
                </a:cubicBezTo>
                <a:cubicBezTo>
                  <a:pt x="4528359" y="3738266"/>
                  <a:pt x="4523214" y="3744172"/>
                  <a:pt x="4523976" y="3749505"/>
                </a:cubicBezTo>
                <a:cubicBezTo>
                  <a:pt x="4532169" y="3802466"/>
                  <a:pt x="4495592" y="3840568"/>
                  <a:pt x="4479399" y="3885337"/>
                </a:cubicBezTo>
                <a:cubicBezTo>
                  <a:pt x="4462252" y="3932393"/>
                  <a:pt x="4435964" y="3977924"/>
                  <a:pt x="4443774" y="4030502"/>
                </a:cubicBezTo>
                <a:cubicBezTo>
                  <a:pt x="4448536" y="4062317"/>
                  <a:pt x="4459586" y="4092988"/>
                  <a:pt x="4466255" y="4124613"/>
                </a:cubicBezTo>
                <a:cubicBezTo>
                  <a:pt x="4468541" y="4135853"/>
                  <a:pt x="4468159" y="4148426"/>
                  <a:pt x="4465873" y="4159666"/>
                </a:cubicBezTo>
                <a:cubicBezTo>
                  <a:pt x="4455394" y="4213960"/>
                  <a:pt x="4453871" y="4267492"/>
                  <a:pt x="4471017" y="4320836"/>
                </a:cubicBezTo>
                <a:cubicBezTo>
                  <a:pt x="4473875" y="4329978"/>
                  <a:pt x="4476541" y="4339694"/>
                  <a:pt x="4476541" y="4349221"/>
                </a:cubicBezTo>
                <a:cubicBezTo>
                  <a:pt x="4476541" y="4401418"/>
                  <a:pt x="4472541" y="4452664"/>
                  <a:pt x="4453871" y="4502578"/>
                </a:cubicBezTo>
                <a:cubicBezTo>
                  <a:pt x="4447584" y="4519342"/>
                  <a:pt x="4451584" y="4539727"/>
                  <a:pt x="4450060" y="4558206"/>
                </a:cubicBezTo>
                <a:cubicBezTo>
                  <a:pt x="4448728" y="4575350"/>
                  <a:pt x="4448156" y="4592877"/>
                  <a:pt x="4443774" y="4609451"/>
                </a:cubicBezTo>
                <a:cubicBezTo>
                  <a:pt x="4437298" y="4633646"/>
                  <a:pt x="4436536" y="4656125"/>
                  <a:pt x="4442250" y="4681082"/>
                </a:cubicBezTo>
                <a:cubicBezTo>
                  <a:pt x="4447584" y="4704894"/>
                  <a:pt x="4444919" y="4730613"/>
                  <a:pt x="4445108" y="4755380"/>
                </a:cubicBezTo>
                <a:cubicBezTo>
                  <a:pt x="4445298" y="4783003"/>
                  <a:pt x="4445488" y="4810626"/>
                  <a:pt x="4444537" y="4838249"/>
                </a:cubicBezTo>
                <a:cubicBezTo>
                  <a:pt x="4444156" y="4849299"/>
                  <a:pt x="4436536" y="4861872"/>
                  <a:pt x="4439584" y="4871018"/>
                </a:cubicBezTo>
                <a:cubicBezTo>
                  <a:pt x="4449870" y="4900545"/>
                  <a:pt x="4437488" y="4930074"/>
                  <a:pt x="4443012" y="4959601"/>
                </a:cubicBezTo>
                <a:cubicBezTo>
                  <a:pt x="4445870" y="4974081"/>
                  <a:pt x="4438060" y="4990464"/>
                  <a:pt x="4437298" y="5006085"/>
                </a:cubicBezTo>
                <a:cubicBezTo>
                  <a:pt x="4435964" y="5031613"/>
                  <a:pt x="4436536" y="5057140"/>
                  <a:pt x="4436154" y="5082669"/>
                </a:cubicBezTo>
                <a:cubicBezTo>
                  <a:pt x="4435964" y="5091051"/>
                  <a:pt x="4435203" y="5099244"/>
                  <a:pt x="4434819" y="5107626"/>
                </a:cubicBezTo>
                <a:cubicBezTo>
                  <a:pt x="4434439" y="5115056"/>
                  <a:pt x="4432725" y="5122866"/>
                  <a:pt x="4434057" y="5129915"/>
                </a:cubicBezTo>
                <a:cubicBezTo>
                  <a:pt x="4438822" y="5155444"/>
                  <a:pt x="4446632" y="5180590"/>
                  <a:pt x="4449680" y="5206307"/>
                </a:cubicBezTo>
                <a:cubicBezTo>
                  <a:pt x="4452346" y="5228596"/>
                  <a:pt x="4448728" y="5251649"/>
                  <a:pt x="4450632" y="5274128"/>
                </a:cubicBezTo>
                <a:cubicBezTo>
                  <a:pt x="4453871" y="5313753"/>
                  <a:pt x="4459586" y="5353378"/>
                  <a:pt x="4463207" y="5393004"/>
                </a:cubicBezTo>
                <a:cubicBezTo>
                  <a:pt x="4463968" y="5401578"/>
                  <a:pt x="4459204" y="5410530"/>
                  <a:pt x="4458824" y="5419294"/>
                </a:cubicBezTo>
                <a:cubicBezTo>
                  <a:pt x="4457872" y="5446727"/>
                  <a:pt x="4457680" y="5474160"/>
                  <a:pt x="4457110" y="5501593"/>
                </a:cubicBezTo>
                <a:cubicBezTo>
                  <a:pt x="4456918" y="5517214"/>
                  <a:pt x="4457490" y="5533026"/>
                  <a:pt x="4455776" y="5548459"/>
                </a:cubicBezTo>
                <a:cubicBezTo>
                  <a:pt x="4453490" y="5568841"/>
                  <a:pt x="4450060" y="5587320"/>
                  <a:pt x="4464920" y="5606371"/>
                </a:cubicBezTo>
                <a:cubicBezTo>
                  <a:pt x="4487972" y="5635710"/>
                  <a:pt x="4479018" y="5673049"/>
                  <a:pt x="4484351" y="5706958"/>
                </a:cubicBezTo>
                <a:cubicBezTo>
                  <a:pt x="4485685" y="5715722"/>
                  <a:pt x="4485875" y="5724677"/>
                  <a:pt x="4487399" y="5733439"/>
                </a:cubicBezTo>
                <a:cubicBezTo>
                  <a:pt x="4490257" y="5749633"/>
                  <a:pt x="4493495" y="5765634"/>
                  <a:pt x="4496736" y="5781829"/>
                </a:cubicBezTo>
                <a:cubicBezTo>
                  <a:pt x="4497306" y="5784685"/>
                  <a:pt x="4497498" y="5787923"/>
                  <a:pt x="4498450" y="5790591"/>
                </a:cubicBezTo>
                <a:cubicBezTo>
                  <a:pt x="4506450" y="5815168"/>
                  <a:pt x="4515594" y="5839360"/>
                  <a:pt x="4522072" y="5864317"/>
                </a:cubicBezTo>
                <a:cubicBezTo>
                  <a:pt x="4525311" y="5876510"/>
                  <a:pt x="4525693" y="5890036"/>
                  <a:pt x="4523976" y="5902609"/>
                </a:cubicBezTo>
                <a:cubicBezTo>
                  <a:pt x="4519024" y="5939376"/>
                  <a:pt x="4516928" y="5975763"/>
                  <a:pt x="4524168" y="6012722"/>
                </a:cubicBezTo>
                <a:cubicBezTo>
                  <a:pt x="4527025" y="6027391"/>
                  <a:pt x="4522263" y="6043775"/>
                  <a:pt x="4520548" y="6059396"/>
                </a:cubicBezTo>
                <a:cubicBezTo>
                  <a:pt x="4515976" y="6096735"/>
                  <a:pt x="4511022" y="6134074"/>
                  <a:pt x="4506642" y="6171604"/>
                </a:cubicBezTo>
                <a:cubicBezTo>
                  <a:pt x="4503975" y="6195036"/>
                  <a:pt x="4502450" y="6218659"/>
                  <a:pt x="4499785" y="6242092"/>
                </a:cubicBezTo>
                <a:cubicBezTo>
                  <a:pt x="4496544" y="6269143"/>
                  <a:pt x="4491591" y="6296004"/>
                  <a:pt x="4488923" y="6323057"/>
                </a:cubicBezTo>
                <a:cubicBezTo>
                  <a:pt x="4485875" y="6353918"/>
                  <a:pt x="4485305" y="6384971"/>
                  <a:pt x="4482065" y="6415832"/>
                </a:cubicBezTo>
                <a:cubicBezTo>
                  <a:pt x="4475779" y="6472224"/>
                  <a:pt x="4468349" y="6528423"/>
                  <a:pt x="4461300" y="6584811"/>
                </a:cubicBezTo>
                <a:cubicBezTo>
                  <a:pt x="4454442" y="6639487"/>
                  <a:pt x="4448346" y="6694163"/>
                  <a:pt x="4439775" y="6748457"/>
                </a:cubicBezTo>
                <a:cubicBezTo>
                  <a:pt x="4436154" y="6771318"/>
                  <a:pt x="4426247" y="6793034"/>
                  <a:pt x="4420723" y="6815515"/>
                </a:cubicBezTo>
                <a:lnTo>
                  <a:pt x="4411023" y="6858000"/>
                </a:lnTo>
                <a:lnTo>
                  <a:pt x="4238770" y="6858000"/>
                </a:lnTo>
                <a:lnTo>
                  <a:pt x="0" y="6858000"/>
                </a:lnTo>
                <a:lnTo>
                  <a:pt x="0" y="1"/>
                </a:lnTo>
                <a:close/>
              </a:path>
            </a:pathLst>
          </a:custGeom>
        </p:spPr>
      </p:pic>
      <p:grpSp>
        <p:nvGrpSpPr>
          <p:cNvPr id="14" name="Group 13">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15" name="Freeform: Shape 14">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221166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623AF7-4E82-ABF3-2D99-FDB274EAF456}"/>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EE70AE2-832E-4D1F-A983-946F2217D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7AC9A6-5310-D0CD-C7BC-A446B22585B7}"/>
              </a:ext>
            </a:extLst>
          </p:cNvPr>
          <p:cNvSpPr txBox="1"/>
          <p:nvPr/>
        </p:nvSpPr>
        <p:spPr>
          <a:xfrm>
            <a:off x="5185998" y="849086"/>
            <a:ext cx="6140449" cy="1323439"/>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a:solidFill>
                  <a:schemeClr val="bg1"/>
                </a:solidFill>
                <a:latin typeface="Aharoni" panose="02010803020104030203" pitchFamily="2" charset="-79"/>
                <a:ea typeface="+mj-ea"/>
                <a:cs typeface="Aharoni" panose="02010803020104030203" pitchFamily="2" charset="-79"/>
              </a:rPr>
              <a:t>Mundo </a:t>
            </a:r>
            <a:r>
              <a:rPr lang="en-US" sz="4000" b="1" kern="1200" dirty="0" err="1">
                <a:solidFill>
                  <a:schemeClr val="bg1"/>
                </a:solidFill>
                <a:latin typeface="Aharoni" panose="02010803020104030203" pitchFamily="2" charset="-79"/>
                <a:ea typeface="+mj-ea"/>
                <a:cs typeface="Aharoni" panose="02010803020104030203" pitchFamily="2" charset="-79"/>
              </a:rPr>
              <a:t>Activo</a:t>
            </a:r>
            <a:endParaRPr lang="en-US" sz="4000" b="1" kern="1200" dirty="0">
              <a:solidFill>
                <a:schemeClr val="bg1"/>
              </a:solidFill>
              <a:latin typeface="Aharoni" panose="02010803020104030203" pitchFamily="2" charset="-79"/>
              <a:ea typeface="+mj-ea"/>
              <a:cs typeface="Aharoni" panose="02010803020104030203" pitchFamily="2" charset="-79"/>
            </a:endParaRPr>
          </a:p>
        </p:txBody>
      </p:sp>
      <p:pic>
        <p:nvPicPr>
          <p:cNvPr id="10" name="Picture 9">
            <a:extLst>
              <a:ext uri="{FF2B5EF4-FFF2-40B4-BE49-F238E27FC236}">
                <a16:creationId xmlns:a16="http://schemas.microsoft.com/office/drawing/2014/main" id="{766791E2-B9FD-7B83-FA65-E67856A1F512}"/>
              </a:ext>
            </a:extLst>
          </p:cNvPr>
          <p:cNvPicPr>
            <a:picLocks noChangeAspect="1"/>
          </p:cNvPicPr>
          <p:nvPr/>
        </p:nvPicPr>
        <p:blipFill>
          <a:blip r:embed="rId3"/>
          <a:srcRect r="3769" b="1"/>
          <a:stretch>
            <a:fillRect/>
          </a:stretch>
        </p:blipFill>
        <p:spPr>
          <a:xfrm>
            <a:off x="-7809" y="1"/>
            <a:ext cx="4566747" cy="3333749"/>
          </a:xfrm>
          <a:custGeom>
            <a:avLst/>
            <a:gdLst/>
            <a:ahLst/>
            <a:cxnLst/>
            <a:rect l="l" t="t" r="r" b="b"/>
            <a:pathLst>
              <a:path w="4566747" h="3333749">
                <a:moveTo>
                  <a:pt x="3726625" y="1508457"/>
                </a:moveTo>
                <a:lnTo>
                  <a:pt x="3698531" y="1596213"/>
                </a:lnTo>
                <a:cubicBezTo>
                  <a:pt x="3696054" y="1604978"/>
                  <a:pt x="3697579" y="1615836"/>
                  <a:pt x="3700436" y="1624980"/>
                </a:cubicBezTo>
                <a:cubicBezTo>
                  <a:pt x="3710152" y="1656223"/>
                  <a:pt x="3734537" y="1676036"/>
                  <a:pt x="3757017" y="1697753"/>
                </a:cubicBezTo>
                <a:cubicBezTo>
                  <a:pt x="3766924" y="1707279"/>
                  <a:pt x="3773972" y="1720423"/>
                  <a:pt x="3779686" y="1733188"/>
                </a:cubicBezTo>
                <a:cubicBezTo>
                  <a:pt x="3794357" y="1766335"/>
                  <a:pt x="3807501" y="1800246"/>
                  <a:pt x="3821407" y="1833775"/>
                </a:cubicBezTo>
                <a:cubicBezTo>
                  <a:pt x="3822741" y="1837013"/>
                  <a:pt x="3826170" y="1839679"/>
                  <a:pt x="3829028" y="1842158"/>
                </a:cubicBezTo>
                <a:cubicBezTo>
                  <a:pt x="3859129" y="1866922"/>
                  <a:pt x="3889418" y="1891497"/>
                  <a:pt x="3919519" y="1916454"/>
                </a:cubicBezTo>
                <a:cubicBezTo>
                  <a:pt x="3925233" y="1921216"/>
                  <a:pt x="3929425" y="1928076"/>
                  <a:pt x="3934949" y="1933219"/>
                </a:cubicBezTo>
                <a:cubicBezTo>
                  <a:pt x="3942569" y="1940459"/>
                  <a:pt x="3949810" y="1949603"/>
                  <a:pt x="3958954" y="1953413"/>
                </a:cubicBezTo>
                <a:cubicBezTo>
                  <a:pt x="3987719" y="1965224"/>
                  <a:pt x="4000103" y="1987894"/>
                  <a:pt x="4005437" y="2016469"/>
                </a:cubicBezTo>
                <a:cubicBezTo>
                  <a:pt x="4010390" y="2042570"/>
                  <a:pt x="4014582" y="2068669"/>
                  <a:pt x="4020296" y="2094578"/>
                </a:cubicBezTo>
                <a:cubicBezTo>
                  <a:pt x="4027154" y="2126201"/>
                  <a:pt x="4034584" y="2157636"/>
                  <a:pt x="4042967" y="2188879"/>
                </a:cubicBezTo>
                <a:cubicBezTo>
                  <a:pt x="4046587" y="2202404"/>
                  <a:pt x="4050777" y="2216692"/>
                  <a:pt x="4058207" y="2228314"/>
                </a:cubicBezTo>
                <a:cubicBezTo>
                  <a:pt x="4078782" y="2260890"/>
                  <a:pt x="4092688" y="2295753"/>
                  <a:pt x="4087164" y="2334044"/>
                </a:cubicBezTo>
                <a:cubicBezTo>
                  <a:pt x="4082782" y="2364715"/>
                  <a:pt x="4094022" y="2390434"/>
                  <a:pt x="4111549" y="2409485"/>
                </a:cubicBezTo>
                <a:cubicBezTo>
                  <a:pt x="4119503" y="2418154"/>
                  <a:pt x="4125016" y="2426976"/>
                  <a:pt x="4128650" y="2435912"/>
                </a:cubicBezTo>
                <a:lnTo>
                  <a:pt x="4134481" y="2463017"/>
                </a:lnTo>
                <a:lnTo>
                  <a:pt x="4134480" y="2463032"/>
                </a:lnTo>
                <a:lnTo>
                  <a:pt x="4125839" y="2518261"/>
                </a:lnTo>
                <a:lnTo>
                  <a:pt x="4125838" y="2518263"/>
                </a:lnTo>
                <a:cubicBezTo>
                  <a:pt x="4123171" y="2527789"/>
                  <a:pt x="4122027" y="2536457"/>
                  <a:pt x="4122194" y="2545005"/>
                </a:cubicBezTo>
                <a:lnTo>
                  <a:pt x="4122194" y="2545006"/>
                </a:lnTo>
                <a:cubicBezTo>
                  <a:pt x="4122360" y="2553555"/>
                  <a:pt x="4123837" y="2561985"/>
                  <a:pt x="4126408" y="2571034"/>
                </a:cubicBezTo>
                <a:cubicBezTo>
                  <a:pt x="4138410" y="2612945"/>
                  <a:pt x="4170987" y="2640950"/>
                  <a:pt x="4199562" y="2668001"/>
                </a:cubicBezTo>
                <a:cubicBezTo>
                  <a:pt x="4223947" y="2691054"/>
                  <a:pt x="4237663" y="2716963"/>
                  <a:pt x="4247952" y="2745348"/>
                </a:cubicBezTo>
                <a:lnTo>
                  <a:pt x="4247953" y="2745351"/>
                </a:lnTo>
                <a:lnTo>
                  <a:pt x="4253873" y="2778005"/>
                </a:lnTo>
                <a:lnTo>
                  <a:pt x="4253453" y="2785439"/>
                </a:lnTo>
                <a:lnTo>
                  <a:pt x="4243374" y="2811779"/>
                </a:lnTo>
                <a:lnTo>
                  <a:pt x="4243370" y="2811786"/>
                </a:lnTo>
                <a:lnTo>
                  <a:pt x="4243372" y="2811786"/>
                </a:lnTo>
                <a:lnTo>
                  <a:pt x="4243374" y="2811779"/>
                </a:lnTo>
                <a:lnTo>
                  <a:pt x="4253024" y="2793022"/>
                </a:lnTo>
                <a:lnTo>
                  <a:pt x="4253453" y="2785439"/>
                </a:lnTo>
                <a:lnTo>
                  <a:pt x="4254653" y="2782304"/>
                </a:lnTo>
                <a:lnTo>
                  <a:pt x="4253873" y="2778005"/>
                </a:lnTo>
                <a:lnTo>
                  <a:pt x="4254283" y="2770756"/>
                </a:lnTo>
                <a:lnTo>
                  <a:pt x="4247953" y="2745351"/>
                </a:lnTo>
                <a:lnTo>
                  <a:pt x="4247952" y="2745347"/>
                </a:lnTo>
                <a:cubicBezTo>
                  <a:pt x="4237663" y="2716962"/>
                  <a:pt x="4223947" y="2691053"/>
                  <a:pt x="4199562" y="2668000"/>
                </a:cubicBezTo>
                <a:cubicBezTo>
                  <a:pt x="4170987" y="2640949"/>
                  <a:pt x="4138410" y="2612944"/>
                  <a:pt x="4126408" y="2571033"/>
                </a:cubicBezTo>
                <a:lnTo>
                  <a:pt x="4122194" y="2545006"/>
                </a:lnTo>
                <a:lnTo>
                  <a:pt x="4125838" y="2518264"/>
                </a:lnTo>
                <a:lnTo>
                  <a:pt x="4125839" y="2518261"/>
                </a:lnTo>
                <a:lnTo>
                  <a:pt x="4132419" y="2490550"/>
                </a:lnTo>
                <a:lnTo>
                  <a:pt x="4134480" y="2463032"/>
                </a:lnTo>
                <a:lnTo>
                  <a:pt x="4134482" y="2463018"/>
                </a:lnTo>
                <a:lnTo>
                  <a:pt x="4134481" y="2463017"/>
                </a:lnTo>
                <a:lnTo>
                  <a:pt x="4134482" y="2463017"/>
                </a:lnTo>
                <a:cubicBezTo>
                  <a:pt x="4133600" y="2444776"/>
                  <a:pt x="4127457" y="2426821"/>
                  <a:pt x="4111549" y="2409484"/>
                </a:cubicBezTo>
                <a:cubicBezTo>
                  <a:pt x="4094022" y="2390433"/>
                  <a:pt x="4082782" y="2364714"/>
                  <a:pt x="4087164" y="2334043"/>
                </a:cubicBezTo>
                <a:cubicBezTo>
                  <a:pt x="4092688" y="2295752"/>
                  <a:pt x="4078782" y="2260889"/>
                  <a:pt x="4058207" y="2228313"/>
                </a:cubicBezTo>
                <a:cubicBezTo>
                  <a:pt x="4050777" y="2216691"/>
                  <a:pt x="4046587" y="2202403"/>
                  <a:pt x="4042967" y="2188878"/>
                </a:cubicBezTo>
                <a:cubicBezTo>
                  <a:pt x="4034584" y="2157635"/>
                  <a:pt x="4027154" y="2126200"/>
                  <a:pt x="4020296" y="2094577"/>
                </a:cubicBezTo>
                <a:cubicBezTo>
                  <a:pt x="4014582" y="2068668"/>
                  <a:pt x="4010390" y="2042569"/>
                  <a:pt x="4005437" y="2016468"/>
                </a:cubicBezTo>
                <a:cubicBezTo>
                  <a:pt x="4000103" y="1987893"/>
                  <a:pt x="3987719" y="1965223"/>
                  <a:pt x="3958954" y="1953412"/>
                </a:cubicBezTo>
                <a:cubicBezTo>
                  <a:pt x="3949810" y="1949602"/>
                  <a:pt x="3942569" y="1940458"/>
                  <a:pt x="3934949" y="1933218"/>
                </a:cubicBezTo>
                <a:cubicBezTo>
                  <a:pt x="3929425" y="1928075"/>
                  <a:pt x="3925233" y="1921215"/>
                  <a:pt x="3919519" y="1916453"/>
                </a:cubicBezTo>
                <a:cubicBezTo>
                  <a:pt x="3889418" y="1891496"/>
                  <a:pt x="3859129" y="1866921"/>
                  <a:pt x="3829028" y="1842157"/>
                </a:cubicBezTo>
                <a:cubicBezTo>
                  <a:pt x="3826170" y="1839678"/>
                  <a:pt x="3822741" y="1837012"/>
                  <a:pt x="3821407" y="1833774"/>
                </a:cubicBezTo>
                <a:cubicBezTo>
                  <a:pt x="3807501" y="1800245"/>
                  <a:pt x="3794358" y="1766334"/>
                  <a:pt x="3779686" y="1733187"/>
                </a:cubicBezTo>
                <a:cubicBezTo>
                  <a:pt x="3773972" y="1720422"/>
                  <a:pt x="3766924" y="1707278"/>
                  <a:pt x="3757018" y="1697752"/>
                </a:cubicBezTo>
                <a:cubicBezTo>
                  <a:pt x="3734538" y="1676035"/>
                  <a:pt x="3710152" y="1656222"/>
                  <a:pt x="3700436" y="1624979"/>
                </a:cubicBezTo>
                <a:cubicBezTo>
                  <a:pt x="3697580" y="1615835"/>
                  <a:pt x="3696055" y="1604977"/>
                  <a:pt x="3698532" y="1596212"/>
                </a:cubicBezTo>
                <a:close/>
                <a:moveTo>
                  <a:pt x="3745230" y="1459072"/>
                </a:moveTo>
                <a:lnTo>
                  <a:pt x="3745229" y="1459073"/>
                </a:lnTo>
                <a:lnTo>
                  <a:pt x="3736012" y="1481571"/>
                </a:lnTo>
                <a:close/>
                <a:moveTo>
                  <a:pt x="3764423" y="1268757"/>
                </a:moveTo>
                <a:cubicBezTo>
                  <a:pt x="3764875" y="1275401"/>
                  <a:pt x="3766447" y="1281688"/>
                  <a:pt x="3769590" y="1286069"/>
                </a:cubicBezTo>
                <a:cubicBezTo>
                  <a:pt x="3784163" y="1306929"/>
                  <a:pt x="3790403" y="1328552"/>
                  <a:pt x="3791927" y="1350627"/>
                </a:cubicBezTo>
                <a:lnTo>
                  <a:pt x="3786333" y="1413839"/>
                </a:lnTo>
                <a:lnTo>
                  <a:pt x="3791928" y="1350626"/>
                </a:lnTo>
                <a:cubicBezTo>
                  <a:pt x="3790403" y="1328551"/>
                  <a:pt x="3784164" y="1306929"/>
                  <a:pt x="3769590" y="1286068"/>
                </a:cubicBezTo>
                <a:close/>
                <a:moveTo>
                  <a:pt x="3706152" y="773034"/>
                </a:moveTo>
                <a:lnTo>
                  <a:pt x="3706152" y="773035"/>
                </a:lnTo>
                <a:cubicBezTo>
                  <a:pt x="3708438" y="800276"/>
                  <a:pt x="3711676" y="827329"/>
                  <a:pt x="3714152" y="854379"/>
                </a:cubicBezTo>
                <a:cubicBezTo>
                  <a:pt x="3716438" y="878956"/>
                  <a:pt x="3717200" y="903722"/>
                  <a:pt x="3745205" y="915343"/>
                </a:cubicBezTo>
                <a:cubicBezTo>
                  <a:pt x="3749587" y="917059"/>
                  <a:pt x="3752825" y="922773"/>
                  <a:pt x="3755683" y="927155"/>
                </a:cubicBezTo>
                <a:cubicBezTo>
                  <a:pt x="3799691" y="994785"/>
                  <a:pt x="3798547" y="1030980"/>
                  <a:pt x="3752063" y="1097087"/>
                </a:cubicBezTo>
                <a:cubicBezTo>
                  <a:pt x="3747301" y="1103945"/>
                  <a:pt x="3743871" y="1118613"/>
                  <a:pt x="3747681" y="1123185"/>
                </a:cubicBezTo>
                <a:cubicBezTo>
                  <a:pt x="3763493" y="1142617"/>
                  <a:pt x="3770542" y="1162953"/>
                  <a:pt x="3772400" y="1184028"/>
                </a:cubicBezTo>
                <a:cubicBezTo>
                  <a:pt x="3770542" y="1162953"/>
                  <a:pt x="3763494" y="1142616"/>
                  <a:pt x="3747682" y="1123184"/>
                </a:cubicBezTo>
                <a:cubicBezTo>
                  <a:pt x="3743872" y="1118612"/>
                  <a:pt x="3747302" y="1103944"/>
                  <a:pt x="3752064" y="1097086"/>
                </a:cubicBezTo>
                <a:cubicBezTo>
                  <a:pt x="3798548" y="1030979"/>
                  <a:pt x="3799692" y="994784"/>
                  <a:pt x="3755684" y="927154"/>
                </a:cubicBezTo>
                <a:cubicBezTo>
                  <a:pt x="3752826" y="922772"/>
                  <a:pt x="3749588" y="917058"/>
                  <a:pt x="3745206" y="915342"/>
                </a:cubicBezTo>
                <a:cubicBezTo>
                  <a:pt x="3717200" y="903721"/>
                  <a:pt x="3716438" y="878955"/>
                  <a:pt x="3714152" y="854378"/>
                </a:cubicBezTo>
                <a:close/>
                <a:moveTo>
                  <a:pt x="3761553" y="517850"/>
                </a:moveTo>
                <a:lnTo>
                  <a:pt x="3752635" y="556047"/>
                </a:lnTo>
                <a:cubicBezTo>
                  <a:pt x="3750539" y="564048"/>
                  <a:pt x="3745015" y="572622"/>
                  <a:pt x="3746157" y="580050"/>
                </a:cubicBezTo>
                <a:cubicBezTo>
                  <a:pt x="3749491" y="601578"/>
                  <a:pt x="3747062" y="622200"/>
                  <a:pt x="3742776" y="642537"/>
                </a:cubicBezTo>
                <a:lnTo>
                  <a:pt x="3730253" y="694927"/>
                </a:lnTo>
                <a:lnTo>
                  <a:pt x="3742777" y="642536"/>
                </a:lnTo>
                <a:cubicBezTo>
                  <a:pt x="3747063" y="622200"/>
                  <a:pt x="3749492" y="601577"/>
                  <a:pt x="3746158" y="580049"/>
                </a:cubicBezTo>
                <a:cubicBezTo>
                  <a:pt x="3745016" y="572621"/>
                  <a:pt x="3750540" y="564047"/>
                  <a:pt x="3752636" y="556046"/>
                </a:cubicBezTo>
                <a:close/>
                <a:moveTo>
                  <a:pt x="3760066" y="313532"/>
                </a:moveTo>
                <a:lnTo>
                  <a:pt x="3760065" y="313533"/>
                </a:lnTo>
                <a:cubicBezTo>
                  <a:pt x="3755873" y="316389"/>
                  <a:pt x="3758159" y="330298"/>
                  <a:pt x="3759493" y="338870"/>
                </a:cubicBezTo>
                <a:lnTo>
                  <a:pt x="3759499" y="338898"/>
                </a:lnTo>
                <a:lnTo>
                  <a:pt x="3769400" y="395639"/>
                </a:lnTo>
                <a:lnTo>
                  <a:pt x="3765590" y="367327"/>
                </a:lnTo>
                <a:lnTo>
                  <a:pt x="3759499" y="338898"/>
                </a:lnTo>
                <a:lnTo>
                  <a:pt x="3759494" y="338869"/>
                </a:lnTo>
                <a:cubicBezTo>
                  <a:pt x="3758827" y="334583"/>
                  <a:pt x="3757922" y="328963"/>
                  <a:pt x="3757708" y="324057"/>
                </a:cubicBezTo>
                <a:close/>
                <a:moveTo>
                  <a:pt x="3782393" y="281567"/>
                </a:moveTo>
                <a:lnTo>
                  <a:pt x="3777498" y="295414"/>
                </a:lnTo>
                <a:lnTo>
                  <a:pt x="3777499" y="295414"/>
                </a:lnTo>
                <a:close/>
                <a:moveTo>
                  <a:pt x="3769073" y="24485"/>
                </a:moveTo>
                <a:lnTo>
                  <a:pt x="3766810" y="74128"/>
                </a:lnTo>
                <a:cubicBezTo>
                  <a:pt x="3767733" y="91491"/>
                  <a:pt x="3770043" y="108702"/>
                  <a:pt x="3772734" y="125860"/>
                </a:cubicBezTo>
                <a:lnTo>
                  <a:pt x="3777129" y="153387"/>
                </a:lnTo>
                <a:lnTo>
                  <a:pt x="3785402" y="228943"/>
                </a:lnTo>
                <a:lnTo>
                  <a:pt x="3780943" y="177270"/>
                </a:lnTo>
                <a:lnTo>
                  <a:pt x="3777129" y="153387"/>
                </a:lnTo>
                <a:lnTo>
                  <a:pt x="3776930" y="151568"/>
                </a:lnTo>
                <a:cubicBezTo>
                  <a:pt x="3772700" y="125875"/>
                  <a:pt x="3768195" y="100173"/>
                  <a:pt x="3766811" y="74128"/>
                </a:cubicBezTo>
                <a:close/>
                <a:moveTo>
                  <a:pt x="3766492" y="0"/>
                </a:moveTo>
                <a:lnTo>
                  <a:pt x="3769210" y="21485"/>
                </a:lnTo>
                <a:lnTo>
                  <a:pt x="3766492" y="0"/>
                </a:lnTo>
                <a:lnTo>
                  <a:pt x="4230600" y="0"/>
                </a:lnTo>
                <a:lnTo>
                  <a:pt x="4229473" y="2816"/>
                </a:lnTo>
                <a:cubicBezTo>
                  <a:pt x="4221091" y="21485"/>
                  <a:pt x="4218423" y="43011"/>
                  <a:pt x="4215374" y="63586"/>
                </a:cubicBezTo>
                <a:cubicBezTo>
                  <a:pt x="4209850" y="101307"/>
                  <a:pt x="4206420" y="139218"/>
                  <a:pt x="4201468" y="176938"/>
                </a:cubicBezTo>
                <a:cubicBezTo>
                  <a:pt x="4200324" y="184940"/>
                  <a:pt x="4198230" y="194084"/>
                  <a:pt x="4193466" y="200181"/>
                </a:cubicBezTo>
                <a:cubicBezTo>
                  <a:pt x="4161461" y="241900"/>
                  <a:pt x="4152508" y="292578"/>
                  <a:pt x="4155554" y="340773"/>
                </a:cubicBezTo>
                <a:cubicBezTo>
                  <a:pt x="4157843" y="378685"/>
                  <a:pt x="4159557" y="415834"/>
                  <a:pt x="4156319" y="453363"/>
                </a:cubicBezTo>
                <a:cubicBezTo>
                  <a:pt x="4156127" y="456221"/>
                  <a:pt x="4156509" y="460031"/>
                  <a:pt x="4158033" y="462125"/>
                </a:cubicBezTo>
                <a:cubicBezTo>
                  <a:pt x="4168129" y="475080"/>
                  <a:pt x="4168891" y="488606"/>
                  <a:pt x="4170605" y="505181"/>
                </a:cubicBezTo>
                <a:cubicBezTo>
                  <a:pt x="4173083" y="528614"/>
                  <a:pt x="4171367" y="550140"/>
                  <a:pt x="4167177" y="571859"/>
                </a:cubicBezTo>
                <a:cubicBezTo>
                  <a:pt x="4164129" y="587671"/>
                  <a:pt x="4157843" y="603672"/>
                  <a:pt x="4149840" y="617771"/>
                </a:cubicBezTo>
                <a:cubicBezTo>
                  <a:pt x="4138600" y="637391"/>
                  <a:pt x="4134220" y="656254"/>
                  <a:pt x="4149078" y="674922"/>
                </a:cubicBezTo>
                <a:cubicBezTo>
                  <a:pt x="4164891" y="695115"/>
                  <a:pt x="4159367" y="717976"/>
                  <a:pt x="4159937" y="740267"/>
                </a:cubicBezTo>
                <a:cubicBezTo>
                  <a:pt x="4160129" y="749981"/>
                  <a:pt x="4159747" y="760269"/>
                  <a:pt x="4162223" y="769604"/>
                </a:cubicBezTo>
                <a:cubicBezTo>
                  <a:pt x="4169273" y="796654"/>
                  <a:pt x="4179941" y="822755"/>
                  <a:pt x="4184703" y="850188"/>
                </a:cubicBezTo>
                <a:cubicBezTo>
                  <a:pt x="4187370" y="865429"/>
                  <a:pt x="4182607" y="882383"/>
                  <a:pt x="4179179" y="898197"/>
                </a:cubicBezTo>
                <a:cubicBezTo>
                  <a:pt x="4175559" y="914199"/>
                  <a:pt x="4170035" y="930010"/>
                  <a:pt x="4164319" y="945443"/>
                </a:cubicBezTo>
                <a:cubicBezTo>
                  <a:pt x="4160509" y="955919"/>
                  <a:pt x="4156889" y="967349"/>
                  <a:pt x="4150030" y="975732"/>
                </a:cubicBezTo>
                <a:cubicBezTo>
                  <a:pt x="4134410" y="994784"/>
                  <a:pt x="4131742" y="1014405"/>
                  <a:pt x="4139934" y="1036886"/>
                </a:cubicBezTo>
                <a:cubicBezTo>
                  <a:pt x="4141268" y="1040314"/>
                  <a:pt x="4141268" y="1044314"/>
                  <a:pt x="4141458" y="1048124"/>
                </a:cubicBezTo>
                <a:cubicBezTo>
                  <a:pt x="4145458" y="1109090"/>
                  <a:pt x="4147936" y="1170050"/>
                  <a:pt x="4154032" y="1230632"/>
                </a:cubicBezTo>
                <a:cubicBezTo>
                  <a:pt x="4156509" y="1255205"/>
                  <a:pt x="4167367" y="1278828"/>
                  <a:pt x="4174225" y="1303023"/>
                </a:cubicBezTo>
                <a:cubicBezTo>
                  <a:pt x="4175559" y="1307977"/>
                  <a:pt x="4177655" y="1313503"/>
                  <a:pt x="4176701" y="1318455"/>
                </a:cubicBezTo>
                <a:cubicBezTo>
                  <a:pt x="4167177" y="1372367"/>
                  <a:pt x="4181083" y="1422853"/>
                  <a:pt x="4199372" y="1472574"/>
                </a:cubicBezTo>
                <a:cubicBezTo>
                  <a:pt x="4201279" y="1477716"/>
                  <a:pt x="4200706" y="1484003"/>
                  <a:pt x="4200324" y="1489719"/>
                </a:cubicBezTo>
                <a:cubicBezTo>
                  <a:pt x="4198992" y="1505723"/>
                  <a:pt x="4192324" y="1523058"/>
                  <a:pt x="4196324" y="1537536"/>
                </a:cubicBezTo>
                <a:cubicBezTo>
                  <a:pt x="4207374" y="1576018"/>
                  <a:pt x="4220709" y="1614119"/>
                  <a:pt x="4237473" y="1650316"/>
                </a:cubicBezTo>
                <a:cubicBezTo>
                  <a:pt x="4254428" y="1687085"/>
                  <a:pt x="4268716" y="1721184"/>
                  <a:pt x="4251572" y="1763286"/>
                </a:cubicBezTo>
                <a:cubicBezTo>
                  <a:pt x="4244331" y="1781193"/>
                  <a:pt x="4249477" y="1804815"/>
                  <a:pt x="4251380" y="1825392"/>
                </a:cubicBezTo>
                <a:cubicBezTo>
                  <a:pt x="4252904" y="1840440"/>
                  <a:pt x="4261479" y="1854919"/>
                  <a:pt x="4261479" y="1869779"/>
                </a:cubicBezTo>
                <a:cubicBezTo>
                  <a:pt x="4261479" y="1909407"/>
                  <a:pt x="4271574" y="1944648"/>
                  <a:pt x="4292149" y="1978939"/>
                </a:cubicBezTo>
                <a:cubicBezTo>
                  <a:pt x="4300149" y="1992278"/>
                  <a:pt x="4294815" y="2013042"/>
                  <a:pt x="4296911" y="2030377"/>
                </a:cubicBezTo>
                <a:cubicBezTo>
                  <a:pt x="4299387" y="2048667"/>
                  <a:pt x="4301673" y="2067524"/>
                  <a:pt x="4307200" y="2085053"/>
                </a:cubicBezTo>
                <a:cubicBezTo>
                  <a:pt x="4321679" y="2130392"/>
                  <a:pt x="4338061" y="2175162"/>
                  <a:pt x="4353301" y="2220311"/>
                </a:cubicBezTo>
                <a:cubicBezTo>
                  <a:pt x="4365876" y="2257458"/>
                  <a:pt x="4355969" y="2294038"/>
                  <a:pt x="4350635" y="2330805"/>
                </a:cubicBezTo>
                <a:cubicBezTo>
                  <a:pt x="4347205" y="2353858"/>
                  <a:pt x="4339013" y="2375382"/>
                  <a:pt x="4351205" y="2401291"/>
                </a:cubicBezTo>
                <a:cubicBezTo>
                  <a:pt x="4362828" y="2426058"/>
                  <a:pt x="4360159" y="2457491"/>
                  <a:pt x="4366446" y="2485306"/>
                </a:cubicBezTo>
                <a:cubicBezTo>
                  <a:pt x="4371780" y="2508741"/>
                  <a:pt x="4380354" y="2531408"/>
                  <a:pt x="4388736" y="2554078"/>
                </a:cubicBezTo>
                <a:cubicBezTo>
                  <a:pt x="4400167" y="2584941"/>
                  <a:pt x="4412167" y="2615420"/>
                  <a:pt x="4406453" y="2649142"/>
                </a:cubicBezTo>
                <a:cubicBezTo>
                  <a:pt x="4399976" y="2687435"/>
                  <a:pt x="4424359" y="2713722"/>
                  <a:pt x="4440554" y="2743825"/>
                </a:cubicBezTo>
                <a:cubicBezTo>
                  <a:pt x="4451602" y="2764589"/>
                  <a:pt x="4459795" y="2787258"/>
                  <a:pt x="4466653" y="2809929"/>
                </a:cubicBezTo>
                <a:cubicBezTo>
                  <a:pt x="4475608" y="2840218"/>
                  <a:pt x="4480941" y="2871461"/>
                  <a:pt x="4489704" y="2901942"/>
                </a:cubicBezTo>
                <a:cubicBezTo>
                  <a:pt x="4502848" y="2948046"/>
                  <a:pt x="4513136" y="2994721"/>
                  <a:pt x="4505896" y="3042727"/>
                </a:cubicBezTo>
                <a:cubicBezTo>
                  <a:pt x="4502658" y="3064826"/>
                  <a:pt x="4502848" y="3085402"/>
                  <a:pt x="4507612" y="3107499"/>
                </a:cubicBezTo>
                <a:cubicBezTo>
                  <a:pt x="4515422" y="3143694"/>
                  <a:pt x="4516375" y="3180843"/>
                  <a:pt x="4545521" y="3209992"/>
                </a:cubicBezTo>
                <a:cubicBezTo>
                  <a:pt x="4555810" y="3220279"/>
                  <a:pt x="4558476" y="3238757"/>
                  <a:pt x="4563810" y="3253808"/>
                </a:cubicBezTo>
                <a:cubicBezTo>
                  <a:pt x="4570098" y="3271144"/>
                  <a:pt x="4566858" y="3283907"/>
                  <a:pt x="4548570" y="3293243"/>
                </a:cubicBezTo>
                <a:cubicBezTo>
                  <a:pt x="4540379" y="3297433"/>
                  <a:pt x="4532377" y="3309436"/>
                  <a:pt x="4531043" y="3318770"/>
                </a:cubicBezTo>
                <a:lnTo>
                  <a:pt x="4531438" y="3333749"/>
                </a:lnTo>
                <a:lnTo>
                  <a:pt x="4144407" y="3333749"/>
                </a:lnTo>
                <a:lnTo>
                  <a:pt x="4145031" y="3329060"/>
                </a:lnTo>
                <a:cubicBezTo>
                  <a:pt x="4154413" y="3276480"/>
                  <a:pt x="4167749" y="3224567"/>
                  <a:pt x="4180703" y="3172654"/>
                </a:cubicBezTo>
                <a:cubicBezTo>
                  <a:pt x="4188705" y="3140649"/>
                  <a:pt x="4192943" y="3109025"/>
                  <a:pt x="4193158" y="3077401"/>
                </a:cubicBezTo>
                <a:lnTo>
                  <a:pt x="4193158" y="3077400"/>
                </a:lnTo>
                <a:cubicBezTo>
                  <a:pt x="4193372" y="3045776"/>
                  <a:pt x="4189562" y="3014152"/>
                  <a:pt x="4181465" y="2982147"/>
                </a:cubicBezTo>
                <a:lnTo>
                  <a:pt x="4177881" y="2947862"/>
                </a:lnTo>
                <a:lnTo>
                  <a:pt x="4177882" y="2947858"/>
                </a:lnTo>
                <a:lnTo>
                  <a:pt x="4185787" y="2903549"/>
                </a:lnTo>
                <a:lnTo>
                  <a:pt x="4202421" y="2848793"/>
                </a:lnTo>
                <a:cubicBezTo>
                  <a:pt x="4203753" y="2844316"/>
                  <a:pt x="4207039" y="2839982"/>
                  <a:pt x="4211111" y="2836172"/>
                </a:cubicBezTo>
                <a:lnTo>
                  <a:pt x="4211111" y="2836171"/>
                </a:lnTo>
                <a:lnTo>
                  <a:pt x="4202421" y="2848792"/>
                </a:lnTo>
                <a:cubicBezTo>
                  <a:pt x="4197420" y="2865009"/>
                  <a:pt x="4191562" y="2881306"/>
                  <a:pt x="4186816" y="2897784"/>
                </a:cubicBezTo>
                <a:lnTo>
                  <a:pt x="4185787" y="2903549"/>
                </a:lnTo>
                <a:lnTo>
                  <a:pt x="4182513" y="2914327"/>
                </a:lnTo>
                <a:lnTo>
                  <a:pt x="4177882" y="2947858"/>
                </a:lnTo>
                <a:lnTo>
                  <a:pt x="4177881" y="2947861"/>
                </a:lnTo>
                <a:lnTo>
                  <a:pt x="4177881" y="2947862"/>
                </a:lnTo>
                <a:cubicBezTo>
                  <a:pt x="4177512" y="2959156"/>
                  <a:pt x="4178512" y="2970575"/>
                  <a:pt x="4181465" y="2982148"/>
                </a:cubicBezTo>
                <a:lnTo>
                  <a:pt x="4193158" y="3077401"/>
                </a:lnTo>
                <a:lnTo>
                  <a:pt x="4180703" y="3172653"/>
                </a:lnTo>
                <a:cubicBezTo>
                  <a:pt x="4167749" y="3224566"/>
                  <a:pt x="4154413" y="3276479"/>
                  <a:pt x="4145031" y="3329059"/>
                </a:cubicBezTo>
                <a:lnTo>
                  <a:pt x="4144407" y="3333749"/>
                </a:lnTo>
                <a:lnTo>
                  <a:pt x="0" y="3333749"/>
                </a:lnTo>
                <a:lnTo>
                  <a:pt x="0" y="1"/>
                </a:lnTo>
                <a:close/>
              </a:path>
            </a:pathLst>
          </a:custGeom>
        </p:spPr>
      </p:pic>
      <p:pic>
        <p:nvPicPr>
          <p:cNvPr id="3" name="Picture 2" descr="Looking for Life on Enceladus: What Questions Should We Ask? - Eos">
            <a:extLst>
              <a:ext uri="{FF2B5EF4-FFF2-40B4-BE49-F238E27FC236}">
                <a16:creationId xmlns:a16="http://schemas.microsoft.com/office/drawing/2014/main" id="{C5EC956E-A641-4A6C-DD97-AF5FDA323A56}"/>
              </a:ext>
            </a:extLst>
          </p:cNvPr>
          <p:cNvPicPr>
            <a:picLocks noChangeAspect="1"/>
          </p:cNvPicPr>
          <p:nvPr/>
        </p:nvPicPr>
        <p:blipFill>
          <a:blip r:embed="rId4"/>
          <a:srcRect r="23201" b="1"/>
          <a:stretch>
            <a:fillRect/>
          </a:stretch>
        </p:blipFill>
        <p:spPr>
          <a:xfrm>
            <a:off x="-7820" y="3524252"/>
            <a:ext cx="4572002" cy="3333748"/>
          </a:xfrm>
          <a:custGeom>
            <a:avLst/>
            <a:gdLst/>
            <a:ahLst/>
            <a:cxnLst/>
            <a:rect l="l" t="t" r="r" b="b"/>
            <a:pathLst>
              <a:path w="4572002" h="3333748">
                <a:moveTo>
                  <a:pt x="4246239" y="3218303"/>
                </a:moveTo>
                <a:lnTo>
                  <a:pt x="4265716" y="3287810"/>
                </a:lnTo>
                <a:lnTo>
                  <a:pt x="4260942" y="3252548"/>
                </a:lnTo>
                <a:close/>
                <a:moveTo>
                  <a:pt x="4247000" y="3138292"/>
                </a:moveTo>
                <a:lnTo>
                  <a:pt x="4235549" y="3158775"/>
                </a:lnTo>
                <a:lnTo>
                  <a:pt x="4232403" y="3178724"/>
                </a:lnTo>
                <a:lnTo>
                  <a:pt x="4232403" y="3178725"/>
                </a:lnTo>
                <a:cubicBezTo>
                  <a:pt x="4232807" y="3191917"/>
                  <a:pt x="4237951" y="3204967"/>
                  <a:pt x="4246239" y="3218301"/>
                </a:cubicBezTo>
                <a:lnTo>
                  <a:pt x="4246239" y="3218300"/>
                </a:lnTo>
                <a:lnTo>
                  <a:pt x="4232403" y="3178724"/>
                </a:lnTo>
                <a:close/>
                <a:moveTo>
                  <a:pt x="4214994" y="3040368"/>
                </a:moveTo>
                <a:lnTo>
                  <a:pt x="4214994" y="3040369"/>
                </a:lnTo>
                <a:cubicBezTo>
                  <a:pt x="4225281" y="3051227"/>
                  <a:pt x="4231378" y="3057895"/>
                  <a:pt x="4237473" y="3064374"/>
                </a:cubicBezTo>
                <a:lnTo>
                  <a:pt x="4254095" y="3100973"/>
                </a:lnTo>
                <a:lnTo>
                  <a:pt x="4247001" y="3138289"/>
                </a:lnTo>
                <a:lnTo>
                  <a:pt x="4247000" y="3138289"/>
                </a:lnTo>
                <a:lnTo>
                  <a:pt x="4247000" y="3138290"/>
                </a:lnTo>
                <a:lnTo>
                  <a:pt x="4247001" y="3138289"/>
                </a:lnTo>
                <a:lnTo>
                  <a:pt x="4254085" y="3121300"/>
                </a:lnTo>
                <a:lnTo>
                  <a:pt x="4254095" y="3100973"/>
                </a:lnTo>
                <a:lnTo>
                  <a:pt x="4254095" y="3100972"/>
                </a:lnTo>
                <a:cubicBezTo>
                  <a:pt x="4251999" y="3087090"/>
                  <a:pt x="4245951" y="3073326"/>
                  <a:pt x="4237473" y="3064373"/>
                </a:cubicBezTo>
                <a:close/>
                <a:moveTo>
                  <a:pt x="4295315" y="2914729"/>
                </a:moveTo>
                <a:lnTo>
                  <a:pt x="4275384" y="2939588"/>
                </a:lnTo>
                <a:lnTo>
                  <a:pt x="4275382" y="2939597"/>
                </a:lnTo>
                <a:lnTo>
                  <a:pt x="4261588" y="2988760"/>
                </a:lnTo>
                <a:lnTo>
                  <a:pt x="4242781" y="3021942"/>
                </a:lnTo>
                <a:lnTo>
                  <a:pt x="4242781" y="3021943"/>
                </a:lnTo>
                <a:lnTo>
                  <a:pt x="4259119" y="2997552"/>
                </a:lnTo>
                <a:lnTo>
                  <a:pt x="4261588" y="2988760"/>
                </a:lnTo>
                <a:lnTo>
                  <a:pt x="4264397" y="2983800"/>
                </a:lnTo>
                <a:lnTo>
                  <a:pt x="4275382" y="2939597"/>
                </a:lnTo>
                <a:lnTo>
                  <a:pt x="4275384" y="2939589"/>
                </a:lnTo>
                <a:cubicBezTo>
                  <a:pt x="4278336" y="2927398"/>
                  <a:pt x="4285814" y="2919825"/>
                  <a:pt x="4295315" y="2914729"/>
                </a:cubicBezTo>
                <a:close/>
                <a:moveTo>
                  <a:pt x="4381314" y="2840517"/>
                </a:moveTo>
                <a:lnTo>
                  <a:pt x="4380007" y="2863658"/>
                </a:lnTo>
                <a:lnTo>
                  <a:pt x="4377352" y="2869133"/>
                </a:lnTo>
                <a:lnTo>
                  <a:pt x="4370589" y="2883080"/>
                </a:lnTo>
                <a:lnTo>
                  <a:pt x="4370589" y="2883081"/>
                </a:lnTo>
                <a:lnTo>
                  <a:pt x="4377352" y="2869133"/>
                </a:lnTo>
                <a:lnTo>
                  <a:pt x="4380009" y="2863658"/>
                </a:lnTo>
                <a:close/>
                <a:moveTo>
                  <a:pt x="4142220" y="697139"/>
                </a:moveTo>
                <a:lnTo>
                  <a:pt x="4142220" y="697140"/>
                </a:lnTo>
                <a:cubicBezTo>
                  <a:pt x="4142982" y="707809"/>
                  <a:pt x="4143172" y="719621"/>
                  <a:pt x="4147936" y="728763"/>
                </a:cubicBezTo>
                <a:cubicBezTo>
                  <a:pt x="4160129" y="753150"/>
                  <a:pt x="4175749" y="775819"/>
                  <a:pt x="4187752" y="800394"/>
                </a:cubicBezTo>
                <a:lnTo>
                  <a:pt x="4196706" y="839639"/>
                </a:lnTo>
                <a:lnTo>
                  <a:pt x="4195944" y="957752"/>
                </a:lnTo>
                <a:cubicBezTo>
                  <a:pt x="4193276" y="1022524"/>
                  <a:pt x="4192704" y="1088248"/>
                  <a:pt x="4135934" y="1134922"/>
                </a:cubicBezTo>
                <a:cubicBezTo>
                  <a:pt x="4131362" y="1138734"/>
                  <a:pt x="4128694" y="1146924"/>
                  <a:pt x="4127932" y="1153403"/>
                </a:cubicBezTo>
                <a:cubicBezTo>
                  <a:pt x="4124313" y="1183312"/>
                  <a:pt x="4123931" y="1213983"/>
                  <a:pt x="4118025" y="1243512"/>
                </a:cubicBezTo>
                <a:cubicBezTo>
                  <a:pt x="4115644" y="1255323"/>
                  <a:pt x="4114835" y="1266134"/>
                  <a:pt x="4116716" y="1276231"/>
                </a:cubicBezTo>
                <a:lnTo>
                  <a:pt x="4116716" y="1276232"/>
                </a:lnTo>
                <a:cubicBezTo>
                  <a:pt x="4118597" y="1286329"/>
                  <a:pt x="4123170" y="1295712"/>
                  <a:pt x="4131552" y="1304665"/>
                </a:cubicBezTo>
                <a:lnTo>
                  <a:pt x="4153733" y="1339092"/>
                </a:lnTo>
                <a:lnTo>
                  <a:pt x="4161262" y="1365023"/>
                </a:lnTo>
                <a:lnTo>
                  <a:pt x="4159557" y="1387916"/>
                </a:lnTo>
                <a:cubicBezTo>
                  <a:pt x="4157842" y="1395726"/>
                  <a:pt x="4157485" y="1402870"/>
                  <a:pt x="4158155" y="1409553"/>
                </a:cubicBezTo>
                <a:lnTo>
                  <a:pt x="4158155" y="1409554"/>
                </a:lnTo>
                <a:lnTo>
                  <a:pt x="4158157" y="1409558"/>
                </a:lnTo>
                <a:lnTo>
                  <a:pt x="4162914" y="1428421"/>
                </a:lnTo>
                <a:lnTo>
                  <a:pt x="4165707" y="1433202"/>
                </a:lnTo>
                <a:lnTo>
                  <a:pt x="4166985" y="1437204"/>
                </a:lnTo>
                <a:cubicBezTo>
                  <a:pt x="4171496" y="1445845"/>
                  <a:pt x="4177202" y="1454141"/>
                  <a:pt x="4182989" y="1462786"/>
                </a:cubicBezTo>
                <a:cubicBezTo>
                  <a:pt x="4194228" y="1479550"/>
                  <a:pt x="4208326" y="1498601"/>
                  <a:pt x="4209468" y="1517270"/>
                </a:cubicBezTo>
                <a:lnTo>
                  <a:pt x="4209470" y="1517276"/>
                </a:lnTo>
                <a:lnTo>
                  <a:pt x="4214091" y="1540538"/>
                </a:lnTo>
                <a:lnTo>
                  <a:pt x="4216265" y="1546333"/>
                </a:lnTo>
                <a:lnTo>
                  <a:pt x="4216684" y="1548124"/>
                </a:lnTo>
                <a:lnTo>
                  <a:pt x="4222588" y="1563192"/>
                </a:lnTo>
                <a:lnTo>
                  <a:pt x="4235615" y="1608968"/>
                </a:lnTo>
                <a:lnTo>
                  <a:pt x="4235616" y="1608973"/>
                </a:lnTo>
                <a:lnTo>
                  <a:pt x="4228901" y="1641861"/>
                </a:lnTo>
                <a:lnTo>
                  <a:pt x="4228901" y="1641862"/>
                </a:lnTo>
                <a:cubicBezTo>
                  <a:pt x="4228140" y="1643386"/>
                  <a:pt x="4228711" y="1645529"/>
                  <a:pt x="4229592" y="1647839"/>
                </a:cubicBezTo>
                <a:lnTo>
                  <a:pt x="4232139" y="1654816"/>
                </a:lnTo>
                <a:lnTo>
                  <a:pt x="4231973" y="1705181"/>
                </a:lnTo>
                <a:lnTo>
                  <a:pt x="4224302" y="1719363"/>
                </a:lnTo>
                <a:lnTo>
                  <a:pt x="4208516" y="1748544"/>
                </a:lnTo>
                <a:cubicBezTo>
                  <a:pt x="4196871" y="1761189"/>
                  <a:pt x="4189165" y="1774343"/>
                  <a:pt x="4184613" y="1788036"/>
                </a:cubicBezTo>
                <a:lnTo>
                  <a:pt x="4183557" y="1797099"/>
                </a:lnTo>
                <a:lnTo>
                  <a:pt x="4181083" y="1801911"/>
                </a:lnTo>
                <a:lnTo>
                  <a:pt x="4179637" y="1830762"/>
                </a:lnTo>
                <a:lnTo>
                  <a:pt x="4179637" y="1830763"/>
                </a:lnTo>
                <a:cubicBezTo>
                  <a:pt x="4180286" y="1840631"/>
                  <a:pt x="4181989" y="1850751"/>
                  <a:pt x="4184513" y="1861133"/>
                </a:cubicBezTo>
                <a:cubicBezTo>
                  <a:pt x="4187752" y="1874470"/>
                  <a:pt x="4190038" y="1887806"/>
                  <a:pt x="4192704" y="1901331"/>
                </a:cubicBezTo>
                <a:cubicBezTo>
                  <a:pt x="4196514" y="1919619"/>
                  <a:pt x="4200516" y="1938100"/>
                  <a:pt x="4204326" y="1956386"/>
                </a:cubicBezTo>
                <a:lnTo>
                  <a:pt x="4208850" y="1983416"/>
                </a:lnTo>
                <a:lnTo>
                  <a:pt x="4198231" y="2007440"/>
                </a:lnTo>
                <a:lnTo>
                  <a:pt x="4198230" y="2007441"/>
                </a:lnTo>
                <a:cubicBezTo>
                  <a:pt x="4191181" y="2013348"/>
                  <a:pt x="4187989" y="2018397"/>
                  <a:pt x="4188085" y="2023326"/>
                </a:cubicBezTo>
                <a:lnTo>
                  <a:pt x="4188085" y="2023327"/>
                </a:lnTo>
                <a:cubicBezTo>
                  <a:pt x="4188180" y="2028256"/>
                  <a:pt x="4191562" y="2033066"/>
                  <a:pt x="4197658" y="2038495"/>
                </a:cubicBezTo>
                <a:cubicBezTo>
                  <a:pt x="4240331" y="2076216"/>
                  <a:pt x="4267003" y="2121938"/>
                  <a:pt x="4268906" y="2180232"/>
                </a:cubicBezTo>
                <a:cubicBezTo>
                  <a:pt x="4269288" y="2192234"/>
                  <a:pt x="4271954" y="2204427"/>
                  <a:pt x="4274812" y="2216237"/>
                </a:cubicBezTo>
                <a:cubicBezTo>
                  <a:pt x="4276527" y="2223477"/>
                  <a:pt x="4278434" y="2232242"/>
                  <a:pt x="4283577" y="2236622"/>
                </a:cubicBezTo>
                <a:cubicBezTo>
                  <a:pt x="4322821" y="2270723"/>
                  <a:pt x="4350063" y="2313206"/>
                  <a:pt x="4371972" y="2359500"/>
                </a:cubicBezTo>
                <a:lnTo>
                  <a:pt x="4371974" y="2359504"/>
                </a:lnTo>
                <a:lnTo>
                  <a:pt x="4389877" y="2411694"/>
                </a:lnTo>
                <a:lnTo>
                  <a:pt x="4389878" y="2411698"/>
                </a:lnTo>
                <a:lnTo>
                  <a:pt x="4386259" y="2469038"/>
                </a:lnTo>
                <a:lnTo>
                  <a:pt x="4386258" y="2469039"/>
                </a:lnTo>
                <a:cubicBezTo>
                  <a:pt x="4385116" y="2480279"/>
                  <a:pt x="4385307" y="2493233"/>
                  <a:pt x="4379783" y="2502188"/>
                </a:cubicBezTo>
                <a:cubicBezTo>
                  <a:pt x="4362445" y="2530573"/>
                  <a:pt x="4343777" y="2558006"/>
                  <a:pt x="4323582" y="2584486"/>
                </a:cubicBezTo>
                <a:cubicBezTo>
                  <a:pt x="4314914" y="2595822"/>
                  <a:pt x="4309961" y="2602632"/>
                  <a:pt x="4309891" y="2609062"/>
                </a:cubicBezTo>
                <a:lnTo>
                  <a:pt x="4309891" y="2609063"/>
                </a:lnTo>
                <a:lnTo>
                  <a:pt x="4313591" y="2618938"/>
                </a:lnTo>
                <a:lnTo>
                  <a:pt x="4325486" y="2631348"/>
                </a:lnTo>
                <a:lnTo>
                  <a:pt x="4325488" y="2631351"/>
                </a:lnTo>
                <a:cubicBezTo>
                  <a:pt x="4347777" y="2651546"/>
                  <a:pt x="4359397" y="2676693"/>
                  <a:pt x="4364159" y="2704505"/>
                </a:cubicBezTo>
                <a:lnTo>
                  <a:pt x="4381496" y="2837288"/>
                </a:lnTo>
                <a:lnTo>
                  <a:pt x="4381496" y="2837287"/>
                </a:lnTo>
                <a:cubicBezTo>
                  <a:pt x="4377876" y="2792899"/>
                  <a:pt x="4371590" y="2748512"/>
                  <a:pt x="4364159" y="2704504"/>
                </a:cubicBezTo>
                <a:cubicBezTo>
                  <a:pt x="4359397" y="2676692"/>
                  <a:pt x="4347777" y="2651545"/>
                  <a:pt x="4325488" y="2631350"/>
                </a:cubicBezTo>
                <a:lnTo>
                  <a:pt x="4325486" y="2631348"/>
                </a:lnTo>
                <a:lnTo>
                  <a:pt x="4309891" y="2609063"/>
                </a:lnTo>
                <a:lnTo>
                  <a:pt x="4323582" y="2584487"/>
                </a:lnTo>
                <a:cubicBezTo>
                  <a:pt x="4343777" y="2558007"/>
                  <a:pt x="4362445" y="2530574"/>
                  <a:pt x="4379783" y="2502189"/>
                </a:cubicBezTo>
                <a:cubicBezTo>
                  <a:pt x="4385307" y="2493234"/>
                  <a:pt x="4385116" y="2480280"/>
                  <a:pt x="4386258" y="2469040"/>
                </a:cubicBezTo>
                <a:lnTo>
                  <a:pt x="4386259" y="2469038"/>
                </a:lnTo>
                <a:lnTo>
                  <a:pt x="4389711" y="2440225"/>
                </a:lnTo>
                <a:lnTo>
                  <a:pt x="4389878" y="2411698"/>
                </a:lnTo>
                <a:lnTo>
                  <a:pt x="4389878" y="2411697"/>
                </a:lnTo>
                <a:lnTo>
                  <a:pt x="4389877" y="2411694"/>
                </a:lnTo>
                <a:lnTo>
                  <a:pt x="4382997" y="2385099"/>
                </a:lnTo>
                <a:lnTo>
                  <a:pt x="4371974" y="2359504"/>
                </a:lnTo>
                <a:lnTo>
                  <a:pt x="4371972" y="2359499"/>
                </a:lnTo>
                <a:cubicBezTo>
                  <a:pt x="4350063" y="2313205"/>
                  <a:pt x="4322821" y="2270722"/>
                  <a:pt x="4283577" y="2236621"/>
                </a:cubicBezTo>
                <a:cubicBezTo>
                  <a:pt x="4278434" y="2232241"/>
                  <a:pt x="4276527" y="2223476"/>
                  <a:pt x="4274812" y="2216236"/>
                </a:cubicBezTo>
                <a:cubicBezTo>
                  <a:pt x="4271954" y="2204426"/>
                  <a:pt x="4269288" y="2192233"/>
                  <a:pt x="4268906" y="2180231"/>
                </a:cubicBezTo>
                <a:cubicBezTo>
                  <a:pt x="4267003" y="2121937"/>
                  <a:pt x="4240331" y="2076215"/>
                  <a:pt x="4197658" y="2038494"/>
                </a:cubicBezTo>
                <a:lnTo>
                  <a:pt x="4188085" y="2023326"/>
                </a:lnTo>
                <a:lnTo>
                  <a:pt x="4198230" y="2007442"/>
                </a:lnTo>
                <a:lnTo>
                  <a:pt x="4198231" y="2007440"/>
                </a:lnTo>
                <a:lnTo>
                  <a:pt x="4206630" y="1996170"/>
                </a:lnTo>
                <a:lnTo>
                  <a:pt x="4208850" y="1983416"/>
                </a:lnTo>
                <a:lnTo>
                  <a:pt x="4208850" y="1983415"/>
                </a:lnTo>
                <a:cubicBezTo>
                  <a:pt x="4208803" y="1974580"/>
                  <a:pt x="4206232" y="1965245"/>
                  <a:pt x="4204326" y="1956385"/>
                </a:cubicBezTo>
                <a:cubicBezTo>
                  <a:pt x="4200516" y="1938099"/>
                  <a:pt x="4196514" y="1919618"/>
                  <a:pt x="4192704" y="1901330"/>
                </a:cubicBezTo>
                <a:cubicBezTo>
                  <a:pt x="4190038" y="1887805"/>
                  <a:pt x="4187752" y="1874469"/>
                  <a:pt x="4184513" y="1861132"/>
                </a:cubicBezTo>
                <a:lnTo>
                  <a:pt x="4179637" y="1830762"/>
                </a:lnTo>
                <a:lnTo>
                  <a:pt x="4183557" y="1797099"/>
                </a:lnTo>
                <a:lnTo>
                  <a:pt x="4208516" y="1748545"/>
                </a:lnTo>
                <a:lnTo>
                  <a:pt x="4224302" y="1719363"/>
                </a:lnTo>
                <a:lnTo>
                  <a:pt x="4231973" y="1705182"/>
                </a:lnTo>
                <a:cubicBezTo>
                  <a:pt x="4235807" y="1689346"/>
                  <a:pt x="4235759" y="1672343"/>
                  <a:pt x="4232139" y="1654816"/>
                </a:cubicBezTo>
                <a:lnTo>
                  <a:pt x="4232139" y="1654815"/>
                </a:lnTo>
                <a:cubicBezTo>
                  <a:pt x="4231663" y="1652624"/>
                  <a:pt x="4230473" y="1650148"/>
                  <a:pt x="4229592" y="1647838"/>
                </a:cubicBezTo>
                <a:lnTo>
                  <a:pt x="4228901" y="1641862"/>
                </a:lnTo>
                <a:lnTo>
                  <a:pt x="4235616" y="1608973"/>
                </a:lnTo>
                <a:lnTo>
                  <a:pt x="4235616" y="1608972"/>
                </a:lnTo>
                <a:lnTo>
                  <a:pt x="4235615" y="1608968"/>
                </a:lnTo>
                <a:lnTo>
                  <a:pt x="4228472" y="1578209"/>
                </a:lnTo>
                <a:lnTo>
                  <a:pt x="4222588" y="1563192"/>
                </a:lnTo>
                <a:lnTo>
                  <a:pt x="4222582" y="1563171"/>
                </a:lnTo>
                <a:lnTo>
                  <a:pt x="4216265" y="1546333"/>
                </a:lnTo>
                <a:lnTo>
                  <a:pt x="4209470" y="1517276"/>
                </a:lnTo>
                <a:lnTo>
                  <a:pt x="4209468" y="1517269"/>
                </a:lnTo>
                <a:cubicBezTo>
                  <a:pt x="4208326" y="1498600"/>
                  <a:pt x="4194228" y="1479549"/>
                  <a:pt x="4182989" y="1462785"/>
                </a:cubicBezTo>
                <a:lnTo>
                  <a:pt x="4165707" y="1433202"/>
                </a:lnTo>
                <a:lnTo>
                  <a:pt x="4158157" y="1409558"/>
                </a:lnTo>
                <a:lnTo>
                  <a:pt x="4158155" y="1409553"/>
                </a:lnTo>
                <a:lnTo>
                  <a:pt x="4159557" y="1387917"/>
                </a:lnTo>
                <a:cubicBezTo>
                  <a:pt x="4161319" y="1380107"/>
                  <a:pt x="4161831" y="1372462"/>
                  <a:pt x="4161262" y="1365024"/>
                </a:cubicBezTo>
                <a:lnTo>
                  <a:pt x="4161262" y="1365023"/>
                </a:lnTo>
                <a:lnTo>
                  <a:pt x="4156484" y="1343362"/>
                </a:lnTo>
                <a:lnTo>
                  <a:pt x="4153733" y="1339092"/>
                </a:lnTo>
                <a:lnTo>
                  <a:pt x="4151983" y="1333065"/>
                </a:lnTo>
                <a:cubicBezTo>
                  <a:pt x="4146840" y="1322962"/>
                  <a:pt x="4139839" y="1313451"/>
                  <a:pt x="4131552" y="1304664"/>
                </a:cubicBezTo>
                <a:lnTo>
                  <a:pt x="4116716" y="1276231"/>
                </a:lnTo>
                <a:lnTo>
                  <a:pt x="4118025" y="1243513"/>
                </a:lnTo>
                <a:cubicBezTo>
                  <a:pt x="4123931" y="1213984"/>
                  <a:pt x="4124313" y="1183313"/>
                  <a:pt x="4127932" y="1153404"/>
                </a:cubicBezTo>
                <a:cubicBezTo>
                  <a:pt x="4128694" y="1146925"/>
                  <a:pt x="4131362" y="1138735"/>
                  <a:pt x="4135934" y="1134923"/>
                </a:cubicBezTo>
                <a:cubicBezTo>
                  <a:pt x="4192704" y="1088249"/>
                  <a:pt x="4193276" y="1022525"/>
                  <a:pt x="4195944" y="957753"/>
                </a:cubicBezTo>
                <a:cubicBezTo>
                  <a:pt x="4197658" y="918510"/>
                  <a:pt x="4197658" y="879074"/>
                  <a:pt x="4196706" y="839639"/>
                </a:cubicBezTo>
                <a:lnTo>
                  <a:pt x="4196706" y="839638"/>
                </a:lnTo>
                <a:cubicBezTo>
                  <a:pt x="4196514" y="826302"/>
                  <a:pt x="4193466" y="812205"/>
                  <a:pt x="4187752" y="800393"/>
                </a:cubicBezTo>
                <a:cubicBezTo>
                  <a:pt x="4175749" y="775818"/>
                  <a:pt x="4160129" y="753149"/>
                  <a:pt x="4147936" y="728762"/>
                </a:cubicBezTo>
                <a:close/>
                <a:moveTo>
                  <a:pt x="4138410" y="641131"/>
                </a:moveTo>
                <a:lnTo>
                  <a:pt x="4138410" y="641132"/>
                </a:lnTo>
                <a:lnTo>
                  <a:pt x="4142315" y="668136"/>
                </a:lnTo>
                <a:lnTo>
                  <a:pt x="4142315" y="668135"/>
                </a:lnTo>
                <a:cubicBezTo>
                  <a:pt x="4142411" y="658515"/>
                  <a:pt x="4141839" y="649228"/>
                  <a:pt x="4138410" y="641131"/>
                </a:cubicBezTo>
                <a:close/>
                <a:moveTo>
                  <a:pt x="4126028" y="361086"/>
                </a:moveTo>
                <a:lnTo>
                  <a:pt x="4126028" y="361087"/>
                </a:lnTo>
                <a:cubicBezTo>
                  <a:pt x="4135744" y="373470"/>
                  <a:pt x="4143150" y="386067"/>
                  <a:pt x="4148409" y="398873"/>
                </a:cubicBezTo>
                <a:lnTo>
                  <a:pt x="4157913" y="437908"/>
                </a:lnTo>
                <a:lnTo>
                  <a:pt x="4142221" y="519586"/>
                </a:lnTo>
                <a:lnTo>
                  <a:pt x="4142220" y="519587"/>
                </a:lnTo>
                <a:cubicBezTo>
                  <a:pt x="4133457" y="539590"/>
                  <a:pt x="4128075" y="559450"/>
                  <a:pt x="4127099" y="579573"/>
                </a:cubicBezTo>
                <a:lnTo>
                  <a:pt x="4127099" y="579574"/>
                </a:lnTo>
                <a:lnTo>
                  <a:pt x="4129066" y="610003"/>
                </a:lnTo>
                <a:lnTo>
                  <a:pt x="4138410" y="641130"/>
                </a:lnTo>
                <a:lnTo>
                  <a:pt x="4127099" y="579574"/>
                </a:lnTo>
                <a:lnTo>
                  <a:pt x="4142220" y="519588"/>
                </a:lnTo>
                <a:lnTo>
                  <a:pt x="4142221" y="519586"/>
                </a:lnTo>
                <a:lnTo>
                  <a:pt x="4155523" y="478158"/>
                </a:lnTo>
                <a:lnTo>
                  <a:pt x="4157913" y="437908"/>
                </a:lnTo>
                <a:lnTo>
                  <a:pt x="4157913" y="437907"/>
                </a:lnTo>
                <a:cubicBezTo>
                  <a:pt x="4155651" y="411475"/>
                  <a:pt x="4145460" y="385852"/>
                  <a:pt x="4126028" y="361086"/>
                </a:cubicBezTo>
                <a:close/>
                <a:moveTo>
                  <a:pt x="4140787" y="146291"/>
                </a:moveTo>
                <a:lnTo>
                  <a:pt x="4143220" y="155912"/>
                </a:lnTo>
                <a:lnTo>
                  <a:pt x="4139172" y="210585"/>
                </a:lnTo>
                <a:lnTo>
                  <a:pt x="4139172" y="210586"/>
                </a:lnTo>
                <a:cubicBezTo>
                  <a:pt x="4138220" y="217064"/>
                  <a:pt x="4136886" y="224874"/>
                  <a:pt x="4139554" y="230401"/>
                </a:cubicBezTo>
                <a:lnTo>
                  <a:pt x="4145911" y="265524"/>
                </a:lnTo>
                <a:lnTo>
                  <a:pt x="4130980" y="298220"/>
                </a:lnTo>
                <a:cubicBezTo>
                  <a:pt x="4123932" y="307650"/>
                  <a:pt x="4118312" y="317794"/>
                  <a:pt x="4116645" y="328367"/>
                </a:cubicBezTo>
                <a:lnTo>
                  <a:pt x="4116645" y="328368"/>
                </a:lnTo>
                <a:lnTo>
                  <a:pt x="4117425" y="344512"/>
                </a:lnTo>
                <a:lnTo>
                  <a:pt x="4126028" y="361085"/>
                </a:lnTo>
                <a:lnTo>
                  <a:pt x="4116645" y="328368"/>
                </a:lnTo>
                <a:lnTo>
                  <a:pt x="4130980" y="298221"/>
                </a:lnTo>
                <a:cubicBezTo>
                  <a:pt x="4139172" y="287362"/>
                  <a:pt x="4144316" y="276645"/>
                  <a:pt x="4145911" y="265525"/>
                </a:cubicBezTo>
                <a:lnTo>
                  <a:pt x="4145911" y="265524"/>
                </a:lnTo>
                <a:cubicBezTo>
                  <a:pt x="4147507" y="254403"/>
                  <a:pt x="4145554" y="242878"/>
                  <a:pt x="4139554" y="230400"/>
                </a:cubicBezTo>
                <a:lnTo>
                  <a:pt x="4139172" y="210586"/>
                </a:lnTo>
                <a:lnTo>
                  <a:pt x="4143220" y="155912"/>
                </a:lnTo>
                <a:lnTo>
                  <a:pt x="4143220" y="155911"/>
                </a:lnTo>
                <a:close/>
                <a:moveTo>
                  <a:pt x="0" y="0"/>
                </a:moveTo>
                <a:lnTo>
                  <a:pt x="4123005" y="0"/>
                </a:lnTo>
                <a:lnTo>
                  <a:pt x="4110977" y="20461"/>
                </a:lnTo>
                <a:cubicBezTo>
                  <a:pt x="4100119" y="35416"/>
                  <a:pt x="4094260" y="42559"/>
                  <a:pt x="4093355" y="50156"/>
                </a:cubicBezTo>
                <a:lnTo>
                  <a:pt x="4093356" y="50156"/>
                </a:lnTo>
                <a:lnTo>
                  <a:pt x="4093355" y="50157"/>
                </a:lnTo>
                <a:cubicBezTo>
                  <a:pt x="4092450" y="57753"/>
                  <a:pt x="4096499" y="65802"/>
                  <a:pt x="4105453" y="82566"/>
                </a:cubicBezTo>
                <a:cubicBezTo>
                  <a:pt x="4109835" y="90568"/>
                  <a:pt x="4112501" y="100474"/>
                  <a:pt x="4118979" y="106381"/>
                </a:cubicBezTo>
                <a:lnTo>
                  <a:pt x="4134873" y="127702"/>
                </a:lnTo>
                <a:lnTo>
                  <a:pt x="4118979" y="106380"/>
                </a:lnTo>
                <a:cubicBezTo>
                  <a:pt x="4112501" y="100473"/>
                  <a:pt x="4109835" y="90567"/>
                  <a:pt x="4105453" y="82565"/>
                </a:cubicBezTo>
                <a:cubicBezTo>
                  <a:pt x="4100976" y="74183"/>
                  <a:pt x="4097725" y="67980"/>
                  <a:pt x="4095707" y="62922"/>
                </a:cubicBezTo>
                <a:lnTo>
                  <a:pt x="4093356" y="50156"/>
                </a:lnTo>
                <a:lnTo>
                  <a:pt x="4098434" y="38069"/>
                </a:lnTo>
                <a:cubicBezTo>
                  <a:pt x="4101369" y="33464"/>
                  <a:pt x="4105548" y="27939"/>
                  <a:pt x="4110977" y="20462"/>
                </a:cubicBezTo>
                <a:lnTo>
                  <a:pt x="4123006" y="0"/>
                </a:lnTo>
                <a:lnTo>
                  <a:pt x="4569127" y="0"/>
                </a:lnTo>
                <a:lnTo>
                  <a:pt x="4572002" y="22365"/>
                </a:lnTo>
                <a:cubicBezTo>
                  <a:pt x="4572002" y="47894"/>
                  <a:pt x="4565907" y="73230"/>
                  <a:pt x="4563620" y="98949"/>
                </a:cubicBezTo>
                <a:cubicBezTo>
                  <a:pt x="4561716" y="118952"/>
                  <a:pt x="4562478" y="139337"/>
                  <a:pt x="4560192" y="159339"/>
                </a:cubicBezTo>
                <a:cubicBezTo>
                  <a:pt x="4558476" y="175724"/>
                  <a:pt x="4554096" y="191916"/>
                  <a:pt x="4550476" y="208109"/>
                </a:cubicBezTo>
                <a:cubicBezTo>
                  <a:pt x="4549142" y="214015"/>
                  <a:pt x="4543997" y="219921"/>
                  <a:pt x="4544759" y="225254"/>
                </a:cubicBezTo>
                <a:cubicBezTo>
                  <a:pt x="4552952" y="278215"/>
                  <a:pt x="4516375" y="316317"/>
                  <a:pt x="4500183" y="361086"/>
                </a:cubicBezTo>
                <a:cubicBezTo>
                  <a:pt x="4483035" y="408142"/>
                  <a:pt x="4456747" y="453673"/>
                  <a:pt x="4464557" y="506251"/>
                </a:cubicBezTo>
                <a:cubicBezTo>
                  <a:pt x="4469319" y="538066"/>
                  <a:pt x="4480369" y="568737"/>
                  <a:pt x="4487039" y="600362"/>
                </a:cubicBezTo>
                <a:cubicBezTo>
                  <a:pt x="4489325" y="611602"/>
                  <a:pt x="4488942" y="624175"/>
                  <a:pt x="4486656" y="635415"/>
                </a:cubicBezTo>
                <a:cubicBezTo>
                  <a:pt x="4476177" y="689709"/>
                  <a:pt x="4474653" y="743241"/>
                  <a:pt x="4491800" y="796585"/>
                </a:cubicBezTo>
                <a:cubicBezTo>
                  <a:pt x="4494658" y="805727"/>
                  <a:pt x="4497324" y="815443"/>
                  <a:pt x="4497324" y="824970"/>
                </a:cubicBezTo>
                <a:cubicBezTo>
                  <a:pt x="4497324" y="877167"/>
                  <a:pt x="4493324" y="928413"/>
                  <a:pt x="4474653" y="978327"/>
                </a:cubicBezTo>
                <a:cubicBezTo>
                  <a:pt x="4468367" y="995091"/>
                  <a:pt x="4472367" y="1015476"/>
                  <a:pt x="4470843" y="1033955"/>
                </a:cubicBezTo>
                <a:cubicBezTo>
                  <a:pt x="4469511" y="1051099"/>
                  <a:pt x="4468939" y="1068626"/>
                  <a:pt x="4464557" y="1085200"/>
                </a:cubicBezTo>
                <a:cubicBezTo>
                  <a:pt x="4458082" y="1109395"/>
                  <a:pt x="4457319" y="1131874"/>
                  <a:pt x="4463033" y="1156831"/>
                </a:cubicBezTo>
                <a:cubicBezTo>
                  <a:pt x="4468367" y="1180643"/>
                  <a:pt x="4465702" y="1206362"/>
                  <a:pt x="4465891" y="1231129"/>
                </a:cubicBezTo>
                <a:cubicBezTo>
                  <a:pt x="4466081" y="1258752"/>
                  <a:pt x="4466271" y="1286375"/>
                  <a:pt x="4465319" y="1313998"/>
                </a:cubicBezTo>
                <a:cubicBezTo>
                  <a:pt x="4464939" y="1325048"/>
                  <a:pt x="4457319" y="1337621"/>
                  <a:pt x="4460367" y="1346767"/>
                </a:cubicBezTo>
                <a:cubicBezTo>
                  <a:pt x="4470653" y="1376294"/>
                  <a:pt x="4458271" y="1405823"/>
                  <a:pt x="4463795" y="1435350"/>
                </a:cubicBezTo>
                <a:cubicBezTo>
                  <a:pt x="4466653" y="1449830"/>
                  <a:pt x="4458843" y="1466213"/>
                  <a:pt x="4458082" y="1481834"/>
                </a:cubicBezTo>
                <a:cubicBezTo>
                  <a:pt x="4456747" y="1507362"/>
                  <a:pt x="4457319" y="1532889"/>
                  <a:pt x="4456938" y="1558418"/>
                </a:cubicBezTo>
                <a:cubicBezTo>
                  <a:pt x="4456747" y="1566800"/>
                  <a:pt x="4455985" y="1574993"/>
                  <a:pt x="4455602" y="1583375"/>
                </a:cubicBezTo>
                <a:cubicBezTo>
                  <a:pt x="4455222" y="1590805"/>
                  <a:pt x="4453508" y="1598615"/>
                  <a:pt x="4454840" y="1605664"/>
                </a:cubicBezTo>
                <a:cubicBezTo>
                  <a:pt x="4459605" y="1631193"/>
                  <a:pt x="4467415" y="1656339"/>
                  <a:pt x="4470463" y="1682056"/>
                </a:cubicBezTo>
                <a:cubicBezTo>
                  <a:pt x="4473129" y="1704345"/>
                  <a:pt x="4469511" y="1727398"/>
                  <a:pt x="4471415" y="1749877"/>
                </a:cubicBezTo>
                <a:cubicBezTo>
                  <a:pt x="4474653" y="1789502"/>
                  <a:pt x="4480369" y="1829127"/>
                  <a:pt x="4483989" y="1868753"/>
                </a:cubicBezTo>
                <a:cubicBezTo>
                  <a:pt x="4484751" y="1877327"/>
                  <a:pt x="4479988" y="1886279"/>
                  <a:pt x="4479607" y="1895043"/>
                </a:cubicBezTo>
                <a:cubicBezTo>
                  <a:pt x="4478655" y="1922476"/>
                  <a:pt x="4478463" y="1949909"/>
                  <a:pt x="4477893" y="1977342"/>
                </a:cubicBezTo>
                <a:cubicBezTo>
                  <a:pt x="4477702" y="1992963"/>
                  <a:pt x="4478273" y="2008775"/>
                  <a:pt x="4476559" y="2024208"/>
                </a:cubicBezTo>
                <a:cubicBezTo>
                  <a:pt x="4474273" y="2044590"/>
                  <a:pt x="4470843" y="2063069"/>
                  <a:pt x="4485703" y="2082120"/>
                </a:cubicBezTo>
                <a:cubicBezTo>
                  <a:pt x="4508754" y="2111459"/>
                  <a:pt x="4499800" y="2148798"/>
                  <a:pt x="4505134" y="2182707"/>
                </a:cubicBezTo>
                <a:cubicBezTo>
                  <a:pt x="4506468" y="2191471"/>
                  <a:pt x="4506658" y="2200426"/>
                  <a:pt x="4508182" y="2209188"/>
                </a:cubicBezTo>
                <a:cubicBezTo>
                  <a:pt x="4511040" y="2225382"/>
                  <a:pt x="4514278" y="2241383"/>
                  <a:pt x="4517519" y="2257578"/>
                </a:cubicBezTo>
                <a:cubicBezTo>
                  <a:pt x="4518089" y="2260434"/>
                  <a:pt x="4518282" y="2263672"/>
                  <a:pt x="4519233" y="2266340"/>
                </a:cubicBezTo>
                <a:cubicBezTo>
                  <a:pt x="4527233" y="2290917"/>
                  <a:pt x="4536377" y="2315109"/>
                  <a:pt x="4542855" y="2340066"/>
                </a:cubicBezTo>
                <a:cubicBezTo>
                  <a:pt x="4546094" y="2352259"/>
                  <a:pt x="4546476" y="2365785"/>
                  <a:pt x="4544759" y="2378358"/>
                </a:cubicBezTo>
                <a:cubicBezTo>
                  <a:pt x="4539807" y="2415125"/>
                  <a:pt x="4537711" y="2451512"/>
                  <a:pt x="4544951" y="2488471"/>
                </a:cubicBezTo>
                <a:cubicBezTo>
                  <a:pt x="4547808" y="2503140"/>
                  <a:pt x="4543045" y="2519524"/>
                  <a:pt x="4541332" y="2535145"/>
                </a:cubicBezTo>
                <a:cubicBezTo>
                  <a:pt x="4536759" y="2572484"/>
                  <a:pt x="4531805" y="2609823"/>
                  <a:pt x="4527425" y="2647353"/>
                </a:cubicBezTo>
                <a:cubicBezTo>
                  <a:pt x="4524757" y="2670785"/>
                  <a:pt x="4523233" y="2694408"/>
                  <a:pt x="4520567" y="2717841"/>
                </a:cubicBezTo>
                <a:cubicBezTo>
                  <a:pt x="4517327" y="2744892"/>
                  <a:pt x="4512374" y="2771753"/>
                  <a:pt x="4509706" y="2798806"/>
                </a:cubicBezTo>
                <a:cubicBezTo>
                  <a:pt x="4506658" y="2829667"/>
                  <a:pt x="4506088" y="2860720"/>
                  <a:pt x="4502848" y="2891581"/>
                </a:cubicBezTo>
                <a:cubicBezTo>
                  <a:pt x="4496562" y="2947973"/>
                  <a:pt x="4489132" y="3004172"/>
                  <a:pt x="4482084" y="3060560"/>
                </a:cubicBezTo>
                <a:cubicBezTo>
                  <a:pt x="4475225" y="3115236"/>
                  <a:pt x="4469129" y="3169912"/>
                  <a:pt x="4460557" y="3224206"/>
                </a:cubicBezTo>
                <a:cubicBezTo>
                  <a:pt x="4456938" y="3247067"/>
                  <a:pt x="4447030" y="3268783"/>
                  <a:pt x="4441506" y="3291264"/>
                </a:cubicBezTo>
                <a:lnTo>
                  <a:pt x="4431807" y="3333748"/>
                </a:lnTo>
                <a:lnTo>
                  <a:pt x="4259554" y="3333748"/>
                </a:lnTo>
                <a:lnTo>
                  <a:pt x="0" y="3333748"/>
                </a:lnTo>
                <a:close/>
              </a:path>
            </a:pathLst>
          </a:custGeom>
        </p:spPr>
      </p:pic>
      <p:grpSp>
        <p:nvGrpSpPr>
          <p:cNvPr id="17" name="Group 16">
            <a:extLst>
              <a:ext uri="{FF2B5EF4-FFF2-40B4-BE49-F238E27FC236}">
                <a16:creationId xmlns:a16="http://schemas.microsoft.com/office/drawing/2014/main" id="{7594B485-3656-43C7-AB7B-F237101E32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6" y="-1"/>
            <a:ext cx="874716" cy="6858001"/>
            <a:chOff x="3697286" y="0"/>
            <a:chExt cx="874716" cy="6858001"/>
          </a:xfrm>
        </p:grpSpPr>
        <p:sp>
          <p:nvSpPr>
            <p:cNvPr id="18" name="Freeform: Shape 17">
              <a:extLst>
                <a:ext uri="{FF2B5EF4-FFF2-40B4-BE49-F238E27FC236}">
                  <a16:creationId xmlns:a16="http://schemas.microsoft.com/office/drawing/2014/main" id="{340822D1-9EEA-4ECF-9360-D9AF87950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C292A62-7F34-4E30-BE04-48164A1DAF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TextBox 7">
            <a:extLst>
              <a:ext uri="{FF2B5EF4-FFF2-40B4-BE49-F238E27FC236}">
                <a16:creationId xmlns:a16="http://schemas.microsoft.com/office/drawing/2014/main" id="{E0DA81B9-8580-21F6-7CEA-FD38BB9BBA20}"/>
              </a:ext>
            </a:extLst>
          </p:cNvPr>
          <p:cNvSpPr txBox="1"/>
          <p:nvPr/>
        </p:nvSpPr>
        <p:spPr>
          <a:xfrm>
            <a:off x="4786400" y="2317769"/>
            <a:ext cx="6939643" cy="3457104"/>
          </a:xfrm>
          <a:prstGeom prst="rect">
            <a:avLst/>
          </a:prstGeom>
        </p:spPr>
        <p:txBody>
          <a:bodyPr vert="horz" lIns="91440" tIns="45720" rIns="91440" bIns="45720" rtlCol="0">
            <a:noAutofit/>
          </a:bodyPr>
          <a:lstStyle/>
          <a:p>
            <a:pPr indent="-228600">
              <a:lnSpc>
                <a:spcPct val="150000"/>
              </a:lnSpc>
              <a:spcAft>
                <a:spcPts val="600"/>
              </a:spcAft>
              <a:buFont typeface="Arial" panose="020B0604020202020204" pitchFamily="34" charset="0"/>
              <a:buChar char="•"/>
            </a:pPr>
            <a:r>
              <a:rPr lang="en-US" sz="2400" b="1" dirty="0">
                <a:solidFill>
                  <a:schemeClr val="bg1"/>
                </a:solidFill>
                <a:latin typeface="Aharoni" panose="02010803020104030203" pitchFamily="2" charset="-79"/>
                <a:cs typeface="Aharoni" panose="02010803020104030203" pitchFamily="2" charset="-79"/>
              </a:rPr>
              <a:t>Enceladus, luna de Saturno, </a:t>
            </a:r>
            <a:r>
              <a:rPr lang="en-US" sz="2400" b="1" dirty="0" err="1">
                <a:solidFill>
                  <a:schemeClr val="bg1"/>
                </a:solidFill>
                <a:latin typeface="Aharoni" panose="02010803020104030203" pitchFamily="2" charset="-79"/>
                <a:cs typeface="Aharoni" panose="02010803020104030203" pitchFamily="2" charset="-79"/>
              </a:rPr>
              <a:t>descubierta</a:t>
            </a:r>
            <a:r>
              <a:rPr lang="en-US" sz="2400" b="1" dirty="0">
                <a:solidFill>
                  <a:schemeClr val="bg1"/>
                </a:solidFill>
                <a:latin typeface="Aharoni" panose="02010803020104030203" pitchFamily="2" charset="-79"/>
                <a:cs typeface="Aharoni" panose="02010803020104030203" pitchFamily="2" charset="-79"/>
              </a:rPr>
              <a:t> 1789</a:t>
            </a:r>
            <a:endParaRPr lang="en-US" sz="2400" dirty="0">
              <a:solidFill>
                <a:schemeClr val="bg1"/>
              </a:solidFill>
              <a:latin typeface="Aharoni" panose="02010803020104030203" pitchFamily="2" charset="-79"/>
              <a:cs typeface="Aharoni" panose="02010803020104030203" pitchFamily="2" charset="-79"/>
            </a:endParaRPr>
          </a:p>
          <a:p>
            <a:pPr indent="-228600">
              <a:lnSpc>
                <a:spcPct val="150000"/>
              </a:lnSpc>
              <a:spcAft>
                <a:spcPts val="600"/>
              </a:spcAft>
              <a:buFont typeface="Arial" panose="020B0604020202020204" pitchFamily="34" charset="0"/>
              <a:buChar char="•"/>
            </a:pPr>
            <a:r>
              <a:rPr lang="en-US" sz="2400" b="1" dirty="0" err="1">
                <a:solidFill>
                  <a:schemeClr val="bg1"/>
                </a:solidFill>
                <a:latin typeface="Aharoni" panose="02010803020104030203" pitchFamily="2" charset="-79"/>
                <a:cs typeface="Aharoni" panose="02010803020104030203" pitchFamily="2" charset="-79"/>
              </a:rPr>
              <a:t>Diámetro</a:t>
            </a:r>
            <a:r>
              <a:rPr lang="en-US" sz="2400" b="1" dirty="0">
                <a:solidFill>
                  <a:schemeClr val="bg1"/>
                </a:solidFill>
                <a:latin typeface="Aharoni" panose="02010803020104030203" pitchFamily="2" charset="-79"/>
                <a:cs typeface="Aharoni" panose="02010803020104030203" pitchFamily="2" charset="-79"/>
              </a:rPr>
              <a:t> 504 km, </a:t>
            </a:r>
            <a:r>
              <a:rPr lang="en-US" sz="2400" b="1" dirty="0" err="1">
                <a:solidFill>
                  <a:schemeClr val="bg1"/>
                </a:solidFill>
                <a:latin typeface="Aharoni" panose="02010803020104030203" pitchFamily="2" charset="-79"/>
                <a:cs typeface="Aharoni" panose="02010803020104030203" pitchFamily="2" charset="-79"/>
              </a:rPr>
              <a:t>menor</a:t>
            </a:r>
            <a:r>
              <a:rPr lang="en-US" sz="2400" b="1" dirty="0">
                <a:solidFill>
                  <a:schemeClr val="bg1"/>
                </a:solidFill>
                <a:latin typeface="Aharoni" panose="02010803020104030203" pitchFamily="2" charset="-79"/>
                <a:cs typeface="Aharoni" panose="02010803020104030203" pitchFamily="2" charset="-79"/>
              </a:rPr>
              <a:t> </a:t>
            </a:r>
            <a:r>
              <a:rPr lang="en-US" sz="2400" b="1" dirty="0" err="1">
                <a:solidFill>
                  <a:schemeClr val="bg1"/>
                </a:solidFill>
                <a:latin typeface="Aharoni" panose="02010803020104030203" pitchFamily="2" charset="-79"/>
                <a:cs typeface="Aharoni" panose="02010803020104030203" pitchFamily="2" charset="-79"/>
              </a:rPr>
              <a:t>que</a:t>
            </a:r>
            <a:r>
              <a:rPr lang="en-US" sz="2400" b="1" dirty="0">
                <a:solidFill>
                  <a:schemeClr val="bg1"/>
                </a:solidFill>
                <a:latin typeface="Aharoni" panose="02010803020104030203" pitchFamily="2" charset="-79"/>
                <a:cs typeface="Aharoni" panose="02010803020104030203" pitchFamily="2" charset="-79"/>
              </a:rPr>
              <a:t> la España peninsular</a:t>
            </a:r>
            <a:endParaRPr lang="en-US" sz="2400" dirty="0">
              <a:solidFill>
                <a:schemeClr val="bg1"/>
              </a:solidFill>
              <a:latin typeface="Aharoni" panose="02010803020104030203" pitchFamily="2" charset="-79"/>
              <a:cs typeface="Aharoni" panose="02010803020104030203" pitchFamily="2" charset="-79"/>
            </a:endParaRPr>
          </a:p>
          <a:p>
            <a:pPr indent="-228600">
              <a:lnSpc>
                <a:spcPct val="150000"/>
              </a:lnSpc>
              <a:spcAft>
                <a:spcPts val="600"/>
              </a:spcAft>
              <a:buFont typeface="Arial" panose="020B0604020202020204" pitchFamily="34" charset="0"/>
              <a:buChar char="•"/>
            </a:pPr>
            <a:r>
              <a:rPr lang="en-US" sz="2400" b="1" dirty="0">
                <a:solidFill>
                  <a:schemeClr val="bg1"/>
                </a:solidFill>
                <a:latin typeface="Aharoni" panose="02010803020104030203" pitchFamily="2" charset="-79"/>
                <a:cs typeface="Aharoni" panose="02010803020104030203" pitchFamily="2" charset="-79"/>
              </a:rPr>
              <a:t>Se </a:t>
            </a:r>
            <a:r>
              <a:rPr lang="en-US" sz="2400" b="1" dirty="0" err="1">
                <a:solidFill>
                  <a:schemeClr val="bg1"/>
                </a:solidFill>
                <a:latin typeface="Aharoni" panose="02010803020104030203" pitchFamily="2" charset="-79"/>
                <a:cs typeface="Aharoni" panose="02010803020104030203" pitchFamily="2" charset="-79"/>
              </a:rPr>
              <a:t>encuentra</a:t>
            </a:r>
            <a:r>
              <a:rPr lang="en-US" sz="2400" b="1" dirty="0">
                <a:solidFill>
                  <a:schemeClr val="bg1"/>
                </a:solidFill>
                <a:latin typeface="Aharoni" panose="02010803020104030203" pitchFamily="2" charset="-79"/>
                <a:cs typeface="Aharoni" panose="02010803020104030203" pitchFamily="2" charset="-79"/>
              </a:rPr>
              <a:t> a 9.5 UA (Más de 100 </a:t>
            </a:r>
            <a:r>
              <a:rPr lang="en-US" sz="2400" b="1" dirty="0" err="1">
                <a:solidFill>
                  <a:schemeClr val="bg1"/>
                </a:solidFill>
                <a:latin typeface="Aharoni" panose="02010803020104030203" pitchFamily="2" charset="-79"/>
                <a:cs typeface="Aharoni" panose="02010803020104030203" pitchFamily="2" charset="-79"/>
              </a:rPr>
              <a:t>millones</a:t>
            </a:r>
            <a:r>
              <a:rPr lang="en-US" sz="2400" b="1" dirty="0">
                <a:solidFill>
                  <a:schemeClr val="bg1"/>
                </a:solidFill>
                <a:latin typeface="Aharoni" panose="02010803020104030203" pitchFamily="2" charset="-79"/>
                <a:cs typeface="Aharoni" panose="02010803020104030203" pitchFamily="2" charset="-79"/>
              </a:rPr>
              <a:t> de Km) </a:t>
            </a:r>
          </a:p>
          <a:p>
            <a:pPr indent="-228600">
              <a:lnSpc>
                <a:spcPct val="150000"/>
              </a:lnSpc>
              <a:spcAft>
                <a:spcPts val="600"/>
              </a:spcAft>
              <a:buFont typeface="Arial" panose="020B0604020202020204" pitchFamily="34" charset="0"/>
              <a:buChar char="•"/>
            </a:pPr>
            <a:r>
              <a:rPr lang="en-US" sz="2400" b="1" dirty="0">
                <a:solidFill>
                  <a:schemeClr val="bg1"/>
                </a:solidFill>
                <a:latin typeface="Aharoni" panose="02010803020104030203" pitchFamily="2" charset="-79"/>
                <a:cs typeface="Aharoni" panose="02010803020104030203" pitchFamily="2" charset="-79"/>
              </a:rPr>
              <a:t>A </a:t>
            </a:r>
            <a:r>
              <a:rPr lang="en-US" sz="2400" b="1" dirty="0" err="1">
                <a:solidFill>
                  <a:schemeClr val="bg1"/>
                </a:solidFill>
                <a:latin typeface="Aharoni" panose="02010803020104030203" pitchFamily="2" charset="-79"/>
                <a:cs typeface="Aharoni" panose="02010803020104030203" pitchFamily="2" charset="-79"/>
              </a:rPr>
              <a:t>unos</a:t>
            </a:r>
            <a:r>
              <a:rPr lang="en-US" sz="2400" b="1" dirty="0">
                <a:solidFill>
                  <a:schemeClr val="bg1"/>
                </a:solidFill>
                <a:latin typeface="Aharoni" panose="02010803020104030203" pitchFamily="2" charset="-79"/>
                <a:cs typeface="Aharoni" panose="02010803020104030203" pitchFamily="2" charset="-79"/>
              </a:rPr>
              <a:t> 200 </a:t>
            </a:r>
            <a:r>
              <a:rPr lang="en-US" sz="2400" b="1" dirty="0" err="1">
                <a:solidFill>
                  <a:schemeClr val="bg1"/>
                </a:solidFill>
                <a:latin typeface="Aharoni" panose="02010803020104030203" pitchFamily="2" charset="-79"/>
                <a:cs typeface="Aharoni" panose="02010803020104030203" pitchFamily="2" charset="-79"/>
              </a:rPr>
              <a:t>grados</a:t>
            </a:r>
            <a:r>
              <a:rPr lang="en-US" sz="2400" b="1" dirty="0">
                <a:solidFill>
                  <a:schemeClr val="bg1"/>
                </a:solidFill>
                <a:latin typeface="Aharoni" panose="02010803020104030203" pitchFamily="2" charset="-79"/>
                <a:cs typeface="Aharoni" panose="02010803020104030203" pitchFamily="2" charset="-79"/>
              </a:rPr>
              <a:t> NEGATIVOS</a:t>
            </a:r>
          </a:p>
          <a:p>
            <a:pPr indent="-228600">
              <a:lnSpc>
                <a:spcPct val="150000"/>
              </a:lnSpc>
              <a:spcAft>
                <a:spcPts val="600"/>
              </a:spcAft>
              <a:buFont typeface="Arial" panose="020B0604020202020204" pitchFamily="34" charset="0"/>
              <a:buChar char="•"/>
            </a:pPr>
            <a:r>
              <a:rPr lang="en-US" sz="2400" b="1" dirty="0" err="1">
                <a:solidFill>
                  <a:schemeClr val="bg1"/>
                </a:solidFill>
                <a:latin typeface="Aharoni" panose="02010803020104030203" pitchFamily="2" charset="-79"/>
                <a:cs typeface="Aharoni" panose="02010803020104030203" pitchFamily="2" charset="-79"/>
              </a:rPr>
              <a:t>Explorada</a:t>
            </a:r>
            <a:r>
              <a:rPr lang="en-US" sz="2400" b="1" dirty="0">
                <a:solidFill>
                  <a:schemeClr val="bg1"/>
                </a:solidFill>
                <a:latin typeface="Aharoni" panose="02010803020104030203" pitchFamily="2" charset="-79"/>
                <a:cs typeface="Aharoni" panose="02010803020104030203" pitchFamily="2" charset="-79"/>
              </a:rPr>
              <a:t> la mission Cassini (2004 – 2017)</a:t>
            </a:r>
            <a:endParaRPr lang="en-US" sz="2400" dirty="0">
              <a:solidFill>
                <a:schemeClr val="bg1"/>
              </a:solidFill>
              <a:latin typeface="Aharoni" panose="02010803020104030203" pitchFamily="2" charset="-79"/>
              <a:cs typeface="Aharoni" panose="02010803020104030203" pitchFamily="2" charset="-79"/>
            </a:endParaRPr>
          </a:p>
          <a:p>
            <a:pPr indent="-228600">
              <a:lnSpc>
                <a:spcPct val="90000"/>
              </a:lnSpc>
              <a:spcAft>
                <a:spcPts val="600"/>
              </a:spcAft>
              <a:buFont typeface="Arial" panose="020B0604020202020204" pitchFamily="34" charset="0"/>
              <a:buChar char="•"/>
            </a:pPr>
            <a:endParaRPr lang="en-US" sz="2400" dirty="0">
              <a:solidFill>
                <a:schemeClr val="bg1"/>
              </a:solidFill>
              <a:latin typeface="Aharoni" panose="02010803020104030203" pitchFamily="2" charset="-79"/>
              <a:cs typeface="Aharoni" panose="02010803020104030203" pitchFamily="2" charset="-79"/>
            </a:endParaRPr>
          </a:p>
        </p:txBody>
      </p:sp>
      <p:sp>
        <p:nvSpPr>
          <p:cNvPr id="4" name="TextBox 3">
            <a:extLst>
              <a:ext uri="{FF2B5EF4-FFF2-40B4-BE49-F238E27FC236}">
                <a16:creationId xmlns:a16="http://schemas.microsoft.com/office/drawing/2014/main" id="{6DECF6CF-7F34-F651-0B7C-4E16554D4B34}"/>
              </a:ext>
            </a:extLst>
          </p:cNvPr>
          <p:cNvSpPr txBox="1"/>
          <p:nvPr/>
        </p:nvSpPr>
        <p:spPr>
          <a:xfrm>
            <a:off x="9274629" y="108312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27139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7194A-68BB-AE9A-ECFB-CF1DA9F7E97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003F2C5-7DEE-C4C3-23FD-A3C7B917B660}"/>
              </a:ext>
            </a:extLst>
          </p:cNvPr>
          <p:cNvSpPr txBox="1"/>
          <p:nvPr/>
        </p:nvSpPr>
        <p:spPr>
          <a:xfrm>
            <a:off x="9274629" y="1083127"/>
            <a:ext cx="184731" cy="369332"/>
          </a:xfrm>
          <a:prstGeom prst="rect">
            <a:avLst/>
          </a:prstGeom>
          <a:noFill/>
        </p:spPr>
        <p:txBody>
          <a:bodyPr wrap="none" rtlCol="0">
            <a:spAutoFit/>
          </a:bodyPr>
          <a:lstStyle/>
          <a:p>
            <a:endParaRPr lang="en-US" dirty="0"/>
          </a:p>
        </p:txBody>
      </p:sp>
      <p:pic>
        <p:nvPicPr>
          <p:cNvPr id="2" name="Picture 1" descr="Ocean on a Moon of Saturn">
            <a:extLst>
              <a:ext uri="{FF2B5EF4-FFF2-40B4-BE49-F238E27FC236}">
                <a16:creationId xmlns:a16="http://schemas.microsoft.com/office/drawing/2014/main" id="{B6CE7574-4F98-3DDC-A9E0-EE97B11D662E}"/>
              </a:ext>
            </a:extLst>
          </p:cNvPr>
          <p:cNvPicPr>
            <a:picLocks noChangeAspect="1"/>
          </p:cNvPicPr>
          <p:nvPr/>
        </p:nvPicPr>
        <p:blipFill>
          <a:blip r:embed="rId2"/>
          <a:stretch>
            <a:fillRect/>
          </a:stretch>
        </p:blipFill>
        <p:spPr>
          <a:xfrm>
            <a:off x="587828" y="857250"/>
            <a:ext cx="8098971" cy="5143500"/>
          </a:xfrm>
          <a:prstGeom prst="rect">
            <a:avLst/>
          </a:prstGeom>
        </p:spPr>
      </p:pic>
      <p:pic>
        <p:nvPicPr>
          <p:cNvPr id="7" name="Picture 6" descr="Highest-resolution mosaic from Cassini's October 31, 2008 flyby of Enceladus">
            <a:extLst>
              <a:ext uri="{FF2B5EF4-FFF2-40B4-BE49-F238E27FC236}">
                <a16:creationId xmlns:a16="http://schemas.microsoft.com/office/drawing/2014/main" id="{2A0A91F6-DC2B-1F2D-873B-878DA59F1ACB}"/>
              </a:ext>
            </a:extLst>
          </p:cNvPr>
          <p:cNvPicPr>
            <a:picLocks noChangeAspect="1"/>
          </p:cNvPicPr>
          <p:nvPr/>
        </p:nvPicPr>
        <p:blipFill>
          <a:blip r:embed="rId3"/>
          <a:stretch>
            <a:fillRect/>
          </a:stretch>
        </p:blipFill>
        <p:spPr>
          <a:xfrm>
            <a:off x="8722179" y="104577"/>
            <a:ext cx="3251200" cy="3048000"/>
          </a:xfrm>
          <a:prstGeom prst="rect">
            <a:avLst/>
          </a:prstGeom>
        </p:spPr>
      </p:pic>
      <p:pic>
        <p:nvPicPr>
          <p:cNvPr id="9" name="Picture 8" descr="Examples of pit chains on various planetary surfaces. (a) Iceland, near Study Area 1 (Digital Globe, 0.5 m/pixel), (b) Enceladus (subset of PIA06206 encompassing N1489050078, 77.8 m/pixel), (c) Mars (CTX P12_005677_2055_XI_25N103W, 5.67 m/pixel, and K04_055112_2058_XN_25N103W, 5.66 m/pixel, overlying THEMIS Day IR 100 m/pixel), and (d) Phobos (PIA10367, 5.8 m/pixel), with Stickney crater to the right of this image. Note the difference in scale bars for each planetary surface.">
            <a:extLst>
              <a:ext uri="{FF2B5EF4-FFF2-40B4-BE49-F238E27FC236}">
                <a16:creationId xmlns:a16="http://schemas.microsoft.com/office/drawing/2014/main" id="{A69C6CE1-3FDA-346E-A008-D2D6C0640260}"/>
              </a:ext>
            </a:extLst>
          </p:cNvPr>
          <p:cNvPicPr>
            <a:picLocks noChangeAspect="1"/>
          </p:cNvPicPr>
          <p:nvPr/>
        </p:nvPicPr>
        <p:blipFill>
          <a:blip r:embed="rId4"/>
          <a:stretch>
            <a:fillRect/>
          </a:stretch>
        </p:blipFill>
        <p:spPr>
          <a:xfrm>
            <a:off x="6575879" y="3362777"/>
            <a:ext cx="5397500" cy="3340100"/>
          </a:xfrm>
          <a:prstGeom prst="rect">
            <a:avLst/>
          </a:prstGeom>
        </p:spPr>
      </p:pic>
      <p:sp>
        <p:nvSpPr>
          <p:cNvPr id="10" name="TextBox 9">
            <a:extLst>
              <a:ext uri="{FF2B5EF4-FFF2-40B4-BE49-F238E27FC236}">
                <a16:creationId xmlns:a16="http://schemas.microsoft.com/office/drawing/2014/main" id="{CF5BC518-FC67-AFD6-F239-C6CFAFB2E1E9}"/>
              </a:ext>
            </a:extLst>
          </p:cNvPr>
          <p:cNvSpPr txBox="1"/>
          <p:nvPr/>
        </p:nvSpPr>
        <p:spPr>
          <a:xfrm>
            <a:off x="6760029" y="5642693"/>
            <a:ext cx="1018227" cy="369332"/>
          </a:xfrm>
          <a:prstGeom prst="rect">
            <a:avLst/>
          </a:prstGeom>
          <a:noFill/>
        </p:spPr>
        <p:txBody>
          <a:bodyPr wrap="none" rtlCol="0">
            <a:spAutoFit/>
          </a:bodyPr>
          <a:lstStyle/>
          <a:p>
            <a:r>
              <a:rPr lang="en-US" b="1" dirty="0" err="1">
                <a:solidFill>
                  <a:schemeClr val="bg1"/>
                </a:solidFill>
              </a:rPr>
              <a:t>islandia</a:t>
            </a:r>
            <a:endParaRPr lang="en-US" b="1" dirty="0">
              <a:solidFill>
                <a:schemeClr val="bg1"/>
              </a:solidFill>
            </a:endParaRPr>
          </a:p>
        </p:txBody>
      </p:sp>
      <p:sp>
        <p:nvSpPr>
          <p:cNvPr id="11" name="TextBox 10">
            <a:extLst>
              <a:ext uri="{FF2B5EF4-FFF2-40B4-BE49-F238E27FC236}">
                <a16:creationId xmlns:a16="http://schemas.microsoft.com/office/drawing/2014/main" id="{AA5A7CAE-904A-CAE4-28A2-2425FCA7F07E}"/>
              </a:ext>
            </a:extLst>
          </p:cNvPr>
          <p:cNvSpPr txBox="1"/>
          <p:nvPr/>
        </p:nvSpPr>
        <p:spPr>
          <a:xfrm>
            <a:off x="8026400" y="3783177"/>
            <a:ext cx="1168910" cy="369332"/>
          </a:xfrm>
          <a:prstGeom prst="rect">
            <a:avLst/>
          </a:prstGeom>
          <a:noFill/>
        </p:spPr>
        <p:txBody>
          <a:bodyPr wrap="none" rtlCol="0">
            <a:spAutoFit/>
          </a:bodyPr>
          <a:lstStyle/>
          <a:p>
            <a:r>
              <a:rPr lang="en-US" b="1" dirty="0" err="1">
                <a:solidFill>
                  <a:schemeClr val="bg1"/>
                </a:solidFill>
              </a:rPr>
              <a:t>Encelado</a:t>
            </a:r>
            <a:endParaRPr lang="en-US" b="1" dirty="0">
              <a:solidFill>
                <a:schemeClr val="bg1"/>
              </a:solidFill>
            </a:endParaRPr>
          </a:p>
        </p:txBody>
      </p:sp>
      <p:sp>
        <p:nvSpPr>
          <p:cNvPr id="12" name="TextBox 11">
            <a:extLst>
              <a:ext uri="{FF2B5EF4-FFF2-40B4-BE49-F238E27FC236}">
                <a16:creationId xmlns:a16="http://schemas.microsoft.com/office/drawing/2014/main" id="{5FB8EE69-8836-F660-511E-16FAAC8C4A03}"/>
              </a:ext>
            </a:extLst>
          </p:cNvPr>
          <p:cNvSpPr txBox="1"/>
          <p:nvPr/>
        </p:nvSpPr>
        <p:spPr>
          <a:xfrm>
            <a:off x="9535833" y="3967843"/>
            <a:ext cx="794256" cy="369332"/>
          </a:xfrm>
          <a:prstGeom prst="rect">
            <a:avLst/>
          </a:prstGeom>
          <a:noFill/>
        </p:spPr>
        <p:txBody>
          <a:bodyPr wrap="none" rtlCol="0">
            <a:spAutoFit/>
          </a:bodyPr>
          <a:lstStyle/>
          <a:p>
            <a:r>
              <a:rPr lang="en-US" b="1" dirty="0">
                <a:solidFill>
                  <a:schemeClr val="tx2"/>
                </a:solidFill>
              </a:rPr>
              <a:t>Marte</a:t>
            </a:r>
          </a:p>
        </p:txBody>
      </p:sp>
      <p:sp>
        <p:nvSpPr>
          <p:cNvPr id="13" name="TextBox 12">
            <a:extLst>
              <a:ext uri="{FF2B5EF4-FFF2-40B4-BE49-F238E27FC236}">
                <a16:creationId xmlns:a16="http://schemas.microsoft.com/office/drawing/2014/main" id="{21569CC3-8240-222F-BAE1-3E903FE31CDA}"/>
              </a:ext>
            </a:extLst>
          </p:cNvPr>
          <p:cNvSpPr txBox="1"/>
          <p:nvPr/>
        </p:nvSpPr>
        <p:spPr>
          <a:xfrm>
            <a:off x="10952257" y="3967843"/>
            <a:ext cx="976549" cy="369332"/>
          </a:xfrm>
          <a:prstGeom prst="rect">
            <a:avLst/>
          </a:prstGeom>
          <a:noFill/>
        </p:spPr>
        <p:txBody>
          <a:bodyPr wrap="none" rtlCol="0">
            <a:spAutoFit/>
          </a:bodyPr>
          <a:lstStyle/>
          <a:p>
            <a:r>
              <a:rPr lang="en-US" b="1" dirty="0">
                <a:solidFill>
                  <a:schemeClr val="tx2"/>
                </a:solidFill>
              </a:rPr>
              <a:t>Phobos</a:t>
            </a:r>
          </a:p>
        </p:txBody>
      </p:sp>
    </p:spTree>
    <p:extLst>
      <p:ext uri="{BB962C8B-B14F-4D97-AF65-F5344CB8AC3E}">
        <p14:creationId xmlns:p14="http://schemas.microsoft.com/office/powerpoint/2010/main" val="900855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D659E-F173-C45F-2A1B-44797AC5D6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4A17099-D861-54F8-D114-8A404DA1BF8E}"/>
              </a:ext>
            </a:extLst>
          </p:cNvPr>
          <p:cNvSpPr txBox="1"/>
          <p:nvPr/>
        </p:nvSpPr>
        <p:spPr>
          <a:xfrm>
            <a:off x="9274629" y="1083127"/>
            <a:ext cx="184731" cy="369332"/>
          </a:xfrm>
          <a:prstGeom prst="rect">
            <a:avLst/>
          </a:prstGeom>
          <a:noFill/>
        </p:spPr>
        <p:txBody>
          <a:bodyPr wrap="none" rtlCol="0">
            <a:spAutoFit/>
          </a:bodyPr>
          <a:lstStyle/>
          <a:p>
            <a:endParaRPr lang="en-US" dirty="0"/>
          </a:p>
        </p:txBody>
      </p:sp>
      <p:pic>
        <p:nvPicPr>
          <p:cNvPr id="2" name="Picture 1" descr="Enceladus jets and shadows">
            <a:extLst>
              <a:ext uri="{FF2B5EF4-FFF2-40B4-BE49-F238E27FC236}">
                <a16:creationId xmlns:a16="http://schemas.microsoft.com/office/drawing/2014/main" id="{68B237C2-9EDE-C14B-F69A-128C653AB584}"/>
              </a:ext>
            </a:extLst>
          </p:cNvPr>
          <p:cNvPicPr>
            <a:picLocks noChangeAspect="1"/>
          </p:cNvPicPr>
          <p:nvPr/>
        </p:nvPicPr>
        <p:blipFill>
          <a:blip r:embed="rId2"/>
          <a:stretch>
            <a:fillRect/>
          </a:stretch>
        </p:blipFill>
        <p:spPr>
          <a:xfrm>
            <a:off x="661180" y="261518"/>
            <a:ext cx="10869640" cy="6334963"/>
          </a:xfrm>
          <a:prstGeom prst="rect">
            <a:avLst/>
          </a:prstGeom>
        </p:spPr>
      </p:pic>
      <p:sp>
        <p:nvSpPr>
          <p:cNvPr id="5" name="TextBox 4">
            <a:extLst>
              <a:ext uri="{FF2B5EF4-FFF2-40B4-BE49-F238E27FC236}">
                <a16:creationId xmlns:a16="http://schemas.microsoft.com/office/drawing/2014/main" id="{BA634203-FD6B-42C4-E205-BBFFD57C9626}"/>
              </a:ext>
            </a:extLst>
          </p:cNvPr>
          <p:cNvSpPr txBox="1"/>
          <p:nvPr/>
        </p:nvSpPr>
        <p:spPr>
          <a:xfrm>
            <a:off x="1077686" y="482963"/>
            <a:ext cx="4071949" cy="1938992"/>
          </a:xfrm>
          <a:prstGeom prst="rect">
            <a:avLst/>
          </a:prstGeom>
          <a:noFill/>
        </p:spPr>
        <p:txBody>
          <a:bodyPr wrap="none" rtlCol="0">
            <a:spAutoFit/>
          </a:bodyPr>
          <a:lstStyle/>
          <a:p>
            <a:r>
              <a:rPr lang="en-US" sz="2400" dirty="0">
                <a:solidFill>
                  <a:schemeClr val="bg1"/>
                </a:solidFill>
                <a:latin typeface="Aharoni" panose="02010803020104030203" pitchFamily="2" charset="-79"/>
                <a:cs typeface="Aharoni" panose="02010803020104030203" pitchFamily="2" charset="-79"/>
              </a:rPr>
              <a:t>Imagen de Polo Sur</a:t>
            </a:r>
          </a:p>
          <a:p>
            <a:endParaRPr lang="en-US" sz="2400" dirty="0">
              <a:solidFill>
                <a:schemeClr val="bg1"/>
              </a:solidFill>
              <a:latin typeface="Aharoni" panose="02010803020104030203" pitchFamily="2" charset="-79"/>
              <a:cs typeface="Aharoni" panose="02010803020104030203" pitchFamily="2" charset="-79"/>
            </a:endParaRPr>
          </a:p>
          <a:p>
            <a:r>
              <a:rPr lang="en-US" sz="2400" dirty="0">
                <a:solidFill>
                  <a:schemeClr val="bg1"/>
                </a:solidFill>
                <a:latin typeface="Aharoni" panose="02010803020104030203" pitchFamily="2" charset="-79"/>
                <a:cs typeface="Aharoni" panose="02010803020104030203" pitchFamily="2" charset="-79"/>
              </a:rPr>
              <a:t>Tomada con Cassini </a:t>
            </a:r>
            <a:r>
              <a:rPr lang="en-US" sz="2400" dirty="0" err="1">
                <a:solidFill>
                  <a:schemeClr val="bg1"/>
                </a:solidFill>
                <a:latin typeface="Aharoni" panose="02010803020104030203" pitchFamily="2" charset="-79"/>
                <a:cs typeface="Aharoni" panose="02010803020104030203" pitchFamily="2" charset="-79"/>
              </a:rPr>
              <a:t>en</a:t>
            </a:r>
            <a:r>
              <a:rPr lang="en-US" sz="2400" dirty="0">
                <a:solidFill>
                  <a:schemeClr val="bg1"/>
                </a:solidFill>
                <a:latin typeface="Aharoni" panose="02010803020104030203" pitchFamily="2" charset="-79"/>
                <a:cs typeface="Aharoni" panose="02010803020104030203" pitchFamily="2" charset="-79"/>
              </a:rPr>
              <a:t> 2010</a:t>
            </a:r>
          </a:p>
          <a:p>
            <a:endParaRPr lang="en-US" sz="2400" dirty="0">
              <a:solidFill>
                <a:schemeClr val="bg1"/>
              </a:solidFill>
              <a:latin typeface="Aharoni" panose="02010803020104030203" pitchFamily="2" charset="-79"/>
              <a:cs typeface="Aharoni" panose="02010803020104030203" pitchFamily="2" charset="-79"/>
            </a:endParaRPr>
          </a:p>
          <a:p>
            <a:r>
              <a:rPr lang="en-US" sz="2400" dirty="0">
                <a:solidFill>
                  <a:schemeClr val="bg1"/>
                </a:solidFill>
                <a:latin typeface="Aharoni" panose="02010803020104030203" pitchFamily="2" charset="-79"/>
                <a:cs typeface="Aharoni" panose="02010803020104030203" pitchFamily="2" charset="-79"/>
              </a:rPr>
              <a:t>Jets de </a:t>
            </a:r>
            <a:r>
              <a:rPr lang="en-US" sz="2400" dirty="0" err="1">
                <a:solidFill>
                  <a:schemeClr val="bg1"/>
                </a:solidFill>
                <a:latin typeface="Aharoni" panose="02010803020104030203" pitchFamily="2" charset="-79"/>
                <a:cs typeface="Aharoni" panose="02010803020104030203" pitchFamily="2" charset="-79"/>
              </a:rPr>
              <a:t>partículas</a:t>
            </a:r>
            <a:r>
              <a:rPr lang="en-US" sz="2400" dirty="0">
                <a:solidFill>
                  <a:schemeClr val="bg1"/>
                </a:solidFill>
                <a:latin typeface="Aharoni" panose="02010803020104030203" pitchFamily="2" charset="-79"/>
                <a:cs typeface="Aharoni" panose="02010803020104030203" pitchFamily="2" charset="-79"/>
              </a:rPr>
              <a:t> de </a:t>
            </a:r>
            <a:r>
              <a:rPr lang="en-US" sz="2400" dirty="0" err="1">
                <a:solidFill>
                  <a:schemeClr val="bg1"/>
                </a:solidFill>
                <a:latin typeface="Aharoni" panose="02010803020104030203" pitchFamily="2" charset="-79"/>
                <a:cs typeface="Aharoni" panose="02010803020104030203" pitchFamily="2" charset="-79"/>
              </a:rPr>
              <a:t>hielo</a:t>
            </a:r>
            <a:endParaRPr lang="en-US" sz="24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0057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32C1BA5-75D5-61EC-3A95-CFC0293665F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6DDF1EC-E768-CA94-811D-CB4EE2646648}"/>
              </a:ext>
            </a:extLst>
          </p:cNvPr>
          <p:cNvSpPr txBox="1"/>
          <p:nvPr/>
        </p:nvSpPr>
        <p:spPr>
          <a:xfrm>
            <a:off x="3049361" y="3244334"/>
            <a:ext cx="6098720" cy="369332"/>
          </a:xfrm>
          <a:prstGeom prst="rect">
            <a:avLst/>
          </a:prstGeom>
          <a:noFill/>
        </p:spPr>
        <p:txBody>
          <a:bodyPr wrap="square">
            <a:spAutoFit/>
          </a:bodyPr>
          <a:lstStyle/>
          <a:p>
            <a:r>
              <a:rPr lang="en-US">
                <a:hlinkClick r:id="rId2"/>
              </a:rPr>
              <a:t>1.800 × 1.080</a:t>
            </a:r>
            <a:endParaRPr lang="en-US"/>
          </a:p>
        </p:txBody>
      </p:sp>
      <p:pic>
        <p:nvPicPr>
          <p:cNvPr id="10" name="Picture 9" descr="Could Saturn's Moon Enceladus Be Hiding Clues to Alien Life?">
            <a:extLst>
              <a:ext uri="{FF2B5EF4-FFF2-40B4-BE49-F238E27FC236}">
                <a16:creationId xmlns:a16="http://schemas.microsoft.com/office/drawing/2014/main" id="{4333B8BC-D6BC-ABC9-81E5-B4C5416E3347}"/>
              </a:ext>
            </a:extLst>
          </p:cNvPr>
          <p:cNvPicPr>
            <a:picLocks noChangeAspect="1"/>
          </p:cNvPicPr>
          <p:nvPr/>
        </p:nvPicPr>
        <p:blipFill>
          <a:blip r:embed="rId3"/>
          <a:stretch>
            <a:fillRect/>
          </a:stretch>
        </p:blipFill>
        <p:spPr>
          <a:xfrm>
            <a:off x="1194026" y="487816"/>
            <a:ext cx="9803947" cy="5882368"/>
          </a:xfrm>
          <a:prstGeom prst="rect">
            <a:avLst/>
          </a:prstGeom>
        </p:spPr>
      </p:pic>
    </p:spTree>
    <p:extLst>
      <p:ext uri="{BB962C8B-B14F-4D97-AF65-F5344CB8AC3E}">
        <p14:creationId xmlns:p14="http://schemas.microsoft.com/office/powerpoint/2010/main" val="1619341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3F11E-27A8-93C5-955E-4CDA6F1E36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B473DDE-20E3-D9AA-D404-E4F505B20F89}"/>
              </a:ext>
            </a:extLst>
          </p:cNvPr>
          <p:cNvPicPr>
            <a:picLocks noChangeAspect="1"/>
          </p:cNvPicPr>
          <p:nvPr/>
        </p:nvPicPr>
        <p:blipFill>
          <a:blip r:embed="rId2"/>
          <a:stretch>
            <a:fillRect/>
          </a:stretch>
        </p:blipFill>
        <p:spPr>
          <a:xfrm>
            <a:off x="200246" y="0"/>
            <a:ext cx="6858000" cy="6858000"/>
          </a:xfrm>
          <a:prstGeom prst="rect">
            <a:avLst/>
          </a:prstGeom>
        </p:spPr>
      </p:pic>
      <p:sp>
        <p:nvSpPr>
          <p:cNvPr id="2" name="Rectangle 1">
            <a:extLst>
              <a:ext uri="{FF2B5EF4-FFF2-40B4-BE49-F238E27FC236}">
                <a16:creationId xmlns:a16="http://schemas.microsoft.com/office/drawing/2014/main" id="{9B7C090B-027D-7F17-85BF-98072603650B}"/>
              </a:ext>
            </a:extLst>
          </p:cNvPr>
          <p:cNvSpPr/>
          <p:nvPr/>
        </p:nvSpPr>
        <p:spPr>
          <a:xfrm>
            <a:off x="462516" y="190246"/>
            <a:ext cx="2645229" cy="300445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D3C7100-1109-9EDE-2B68-702C5AB33508}"/>
              </a:ext>
            </a:extLst>
          </p:cNvPr>
          <p:cNvSpPr txBox="1"/>
          <p:nvPr/>
        </p:nvSpPr>
        <p:spPr>
          <a:xfrm>
            <a:off x="7804297" y="1692474"/>
            <a:ext cx="4046301" cy="1107996"/>
          </a:xfrm>
          <a:prstGeom prst="rect">
            <a:avLst/>
          </a:prstGeom>
          <a:noFill/>
        </p:spPr>
        <p:txBody>
          <a:bodyPr wrap="none" rtlCol="0">
            <a:spAutoFit/>
          </a:bodyPr>
          <a:lstStyle/>
          <a:p>
            <a:r>
              <a:rPr lang="en-US" sz="2200" dirty="0">
                <a:latin typeface="Aharoni" panose="02010803020104030203" pitchFamily="2" charset="-79"/>
                <a:cs typeface="Aharoni" panose="02010803020104030203" pitchFamily="2" charset="-79"/>
              </a:rPr>
              <a:t>Webb </a:t>
            </a:r>
            <a:r>
              <a:rPr lang="en-US" sz="2200" dirty="0" err="1">
                <a:latin typeface="Aharoni" panose="02010803020104030203" pitchFamily="2" charset="-79"/>
                <a:cs typeface="Aharoni" panose="02010803020104030203" pitchFamily="2" charset="-79"/>
              </a:rPr>
              <a:t>observó</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el</a:t>
            </a:r>
            <a:r>
              <a:rPr lang="en-US" sz="2200" dirty="0">
                <a:latin typeface="Aharoni" panose="02010803020104030203" pitchFamily="2" charset="-79"/>
                <a:cs typeface="Aharoni" panose="02010803020104030203" pitchFamily="2" charset="-79"/>
              </a:rPr>
              <a:t> polo sur de</a:t>
            </a:r>
          </a:p>
          <a:p>
            <a:r>
              <a:rPr lang="en-US" sz="2200" dirty="0" err="1">
                <a:latin typeface="Aharoni" panose="02010803020104030203" pitchFamily="2" charset="-79"/>
                <a:cs typeface="Aharoni" panose="02010803020104030203" pitchFamily="2" charset="-79"/>
              </a:rPr>
              <a:t>Encelado</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en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busca</a:t>
            </a:r>
            <a:r>
              <a:rPr lang="en-US" sz="2200" dirty="0">
                <a:latin typeface="Aharoni" panose="02010803020104030203" pitchFamily="2" charset="-79"/>
                <a:cs typeface="Aharoni" panose="02010803020104030203" pitchFamily="2" charset="-79"/>
              </a:rPr>
              <a:t> del</a:t>
            </a:r>
          </a:p>
          <a:p>
            <a:r>
              <a:rPr lang="en-US" sz="2200" dirty="0">
                <a:latin typeface="Aharoni" panose="02010803020104030203" pitchFamily="2" charset="-79"/>
                <a:cs typeface="Aharoni" panose="02010803020104030203" pitchFamily="2" charset="-79"/>
              </a:rPr>
              <a:t>Agua </a:t>
            </a:r>
            <a:r>
              <a:rPr lang="en-US" sz="2200" dirty="0" err="1">
                <a:latin typeface="Aharoni" panose="02010803020104030203" pitchFamily="2" charset="-79"/>
                <a:cs typeface="Aharoni" panose="02010803020104030203" pitchFamily="2" charset="-79"/>
              </a:rPr>
              <a:t>en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el</a:t>
            </a:r>
            <a:r>
              <a:rPr lang="en-US" sz="2200" dirty="0">
                <a:latin typeface="Aharoni" panose="02010803020104030203" pitchFamily="2" charset="-79"/>
                <a:cs typeface="Aharoni" panose="02010803020104030203" pitchFamily="2" charset="-79"/>
              </a:rPr>
              <a:t> jet</a:t>
            </a:r>
            <a:endParaRPr lang="en-US" dirty="0"/>
          </a:p>
        </p:txBody>
      </p:sp>
      <p:pic>
        <p:nvPicPr>
          <p:cNvPr id="5" name="Picture 7" descr="Picture 7">
            <a:extLst>
              <a:ext uri="{FF2B5EF4-FFF2-40B4-BE49-F238E27FC236}">
                <a16:creationId xmlns:a16="http://schemas.microsoft.com/office/drawing/2014/main" id="{08BB5BA8-9257-EE8E-E53C-3F066DEF1AFF}"/>
              </a:ext>
            </a:extLst>
          </p:cNvPr>
          <p:cNvPicPr>
            <a:picLocks noChangeAspect="1"/>
          </p:cNvPicPr>
          <p:nvPr/>
        </p:nvPicPr>
        <p:blipFill>
          <a:blip r:embed="rId3"/>
          <a:stretch>
            <a:fillRect/>
          </a:stretch>
        </p:blipFill>
        <p:spPr>
          <a:xfrm rot="488566">
            <a:off x="7756122" y="3412903"/>
            <a:ext cx="3281304" cy="2813146"/>
          </a:xfrm>
          <a:prstGeom prst="rect">
            <a:avLst/>
          </a:prstGeom>
          <a:ln w="12700">
            <a:miter lim="400000"/>
          </a:ln>
        </p:spPr>
      </p:pic>
    </p:spTree>
    <p:extLst>
      <p:ext uri="{BB962C8B-B14F-4D97-AF65-F5344CB8AC3E}">
        <p14:creationId xmlns:p14="http://schemas.microsoft.com/office/powerpoint/2010/main" val="837519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8F7A2-A8FF-049F-039E-93D1369093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A245D14-4D40-AE27-D4DA-43FE36C3F1A8}"/>
              </a:ext>
            </a:extLst>
          </p:cNvPr>
          <p:cNvPicPr>
            <a:picLocks noChangeAspect="1"/>
          </p:cNvPicPr>
          <p:nvPr/>
        </p:nvPicPr>
        <p:blipFill>
          <a:blip r:embed="rId2"/>
          <a:stretch>
            <a:fillRect/>
          </a:stretch>
        </p:blipFill>
        <p:spPr>
          <a:xfrm>
            <a:off x="3013507" y="1"/>
            <a:ext cx="5419149" cy="6858000"/>
          </a:xfrm>
          <a:prstGeom prst="rect">
            <a:avLst/>
          </a:prstGeom>
        </p:spPr>
      </p:pic>
    </p:spTree>
    <p:extLst>
      <p:ext uri="{BB962C8B-B14F-4D97-AF65-F5344CB8AC3E}">
        <p14:creationId xmlns:p14="http://schemas.microsoft.com/office/powerpoint/2010/main" val="4191770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4449F-5C44-0CB7-9E9C-85ED07F530A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105F63-05A1-7A94-071E-A9C8DF65D09F}"/>
              </a:ext>
            </a:extLst>
          </p:cNvPr>
          <p:cNvPicPr>
            <a:picLocks noChangeAspect="1"/>
          </p:cNvPicPr>
          <p:nvPr/>
        </p:nvPicPr>
        <p:blipFill>
          <a:blip r:embed="rId2"/>
          <a:stretch>
            <a:fillRect/>
          </a:stretch>
        </p:blipFill>
        <p:spPr>
          <a:xfrm>
            <a:off x="200246" y="0"/>
            <a:ext cx="6858000" cy="6858000"/>
          </a:xfrm>
          <a:prstGeom prst="rect">
            <a:avLst/>
          </a:prstGeom>
        </p:spPr>
      </p:pic>
      <p:sp>
        <p:nvSpPr>
          <p:cNvPr id="4" name="TextBox 3">
            <a:extLst>
              <a:ext uri="{FF2B5EF4-FFF2-40B4-BE49-F238E27FC236}">
                <a16:creationId xmlns:a16="http://schemas.microsoft.com/office/drawing/2014/main" id="{786A5044-28ED-2892-5A38-D6B088E99788}"/>
              </a:ext>
            </a:extLst>
          </p:cNvPr>
          <p:cNvSpPr txBox="1"/>
          <p:nvPr/>
        </p:nvSpPr>
        <p:spPr>
          <a:xfrm>
            <a:off x="7793664" y="1446028"/>
            <a:ext cx="4012637" cy="2739211"/>
          </a:xfrm>
          <a:prstGeom prst="rect">
            <a:avLst/>
          </a:prstGeom>
          <a:noFill/>
        </p:spPr>
        <p:txBody>
          <a:bodyPr wrap="none" rtlCol="0">
            <a:spAutoFit/>
          </a:bodyPr>
          <a:lstStyle/>
          <a:p>
            <a:r>
              <a:rPr lang="en-US" sz="2200" dirty="0">
                <a:latin typeface="Aharoni" panose="02010803020104030203" pitchFamily="2" charset="-79"/>
                <a:cs typeface="Aharoni" panose="02010803020104030203" pitchFamily="2" charset="-79"/>
              </a:rPr>
              <a:t>Una luna </a:t>
            </a:r>
            <a:r>
              <a:rPr lang="en-US" sz="2200" dirty="0" err="1">
                <a:latin typeface="Aharoni" panose="02010803020104030203" pitchFamily="2" charset="-79"/>
                <a:cs typeface="Aharoni" panose="02010803020104030203" pitchFamily="2" charset="-79"/>
              </a:rPr>
              <a:t>diminuta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riega</a:t>
            </a:r>
            <a:r>
              <a:rPr lang="en-US" sz="2200" dirty="0">
                <a:latin typeface="Aharoni" panose="02010803020104030203" pitchFamily="2" charset="-79"/>
                <a:cs typeface="Aharoni" panose="02010803020104030203" pitchFamily="2" charset="-79"/>
              </a:rPr>
              <a:t> </a:t>
            </a:r>
          </a:p>
          <a:p>
            <a:r>
              <a:rPr lang="en-US" sz="2200" dirty="0">
                <a:latin typeface="Aharoni" panose="02010803020104030203" pitchFamily="2" charset="-79"/>
                <a:cs typeface="Aharoni" panose="02010803020104030203" pitchFamily="2" charset="-79"/>
              </a:rPr>
              <a:t>de </a:t>
            </a:r>
            <a:r>
              <a:rPr lang="en-US" sz="2200" dirty="0" err="1">
                <a:latin typeface="Aharoni" panose="02010803020104030203" pitchFamily="2" charset="-79"/>
                <a:cs typeface="Aharoni" panose="02010803020104030203" pitchFamily="2" charset="-79"/>
              </a:rPr>
              <a:t>agua</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todo</a:t>
            </a:r>
            <a:r>
              <a:rPr lang="en-US" sz="2200" dirty="0">
                <a:latin typeface="Aharoni" panose="02010803020104030203" pitchFamily="2" charset="-79"/>
                <a:cs typeface="Aharoni" panose="02010803020104030203" pitchFamily="2" charset="-79"/>
              </a:rPr>
              <a:t> Saturno</a:t>
            </a:r>
          </a:p>
          <a:p>
            <a:endParaRPr lang="en-US" sz="2200" dirty="0">
              <a:latin typeface="Aharoni" panose="02010803020104030203" pitchFamily="2" charset="-79"/>
              <a:cs typeface="Aharoni" panose="02010803020104030203" pitchFamily="2" charset="-79"/>
            </a:endParaRPr>
          </a:p>
          <a:p>
            <a:r>
              <a:rPr lang="en-US" sz="2200" dirty="0">
                <a:latin typeface="Aharoni" panose="02010803020104030203" pitchFamily="2" charset="-79"/>
                <a:cs typeface="Aharoni" panose="02010803020104030203" pitchFamily="2" charset="-79"/>
              </a:rPr>
              <a:t>Las </a:t>
            </a:r>
            <a:r>
              <a:rPr lang="en-US" sz="2200" dirty="0" err="1">
                <a:latin typeface="Aharoni" panose="02010803020104030203" pitchFamily="2" charset="-79"/>
                <a:cs typeface="Aharoni" panose="02010803020104030203" pitchFamily="2" charset="-79"/>
              </a:rPr>
              <a:t>dimensiones</a:t>
            </a:r>
            <a:r>
              <a:rPr lang="en-US" sz="2200" dirty="0">
                <a:latin typeface="Aharoni" panose="02010803020104030203" pitchFamily="2" charset="-79"/>
                <a:cs typeface="Aharoni" panose="02010803020104030203" pitchFamily="2" charset="-79"/>
              </a:rPr>
              <a:t> de la </a:t>
            </a:r>
            <a:r>
              <a:rPr lang="en-US" sz="2200" dirty="0" err="1">
                <a:latin typeface="Aharoni" panose="02010803020104030203" pitchFamily="2" charset="-79"/>
                <a:cs typeface="Aharoni" panose="02010803020104030203" pitchFamily="2" charset="-79"/>
              </a:rPr>
              <a:t>pluma</a:t>
            </a:r>
            <a:endParaRPr lang="en-US" sz="2200" dirty="0">
              <a:latin typeface="Aharoni" panose="02010803020104030203" pitchFamily="2" charset="-79"/>
              <a:cs typeface="Aharoni" panose="02010803020104030203" pitchFamily="2" charset="-79"/>
            </a:endParaRPr>
          </a:p>
          <a:p>
            <a:r>
              <a:rPr lang="en-US" sz="2200" dirty="0" err="1">
                <a:latin typeface="Aharoni" panose="02010803020104030203" pitchFamily="2" charset="-79"/>
                <a:cs typeface="Aharoni" panose="02010803020104030203" pitchFamily="2" charset="-79"/>
              </a:rPr>
              <a:t>Sobrepasan</a:t>
            </a:r>
            <a:r>
              <a:rPr lang="en-US" sz="2200" dirty="0">
                <a:latin typeface="Aharoni" panose="02010803020104030203" pitchFamily="2" charset="-79"/>
                <a:cs typeface="Aharoni" panose="02010803020104030203" pitchFamily="2" charset="-79"/>
              </a:rPr>
              <a:t> las </a:t>
            </a:r>
            <a:r>
              <a:rPr lang="en-US" sz="2200" dirty="0" err="1">
                <a:latin typeface="Aharoni" panose="02010803020104030203" pitchFamily="2" charset="-79"/>
                <a:cs typeface="Aharoni" panose="02010803020104030203" pitchFamily="2" charset="-79"/>
              </a:rPr>
              <a:t>esperadas</a:t>
            </a:r>
            <a:r>
              <a:rPr lang="en-US" sz="2200" dirty="0">
                <a:latin typeface="Aharoni" panose="02010803020104030203" pitchFamily="2" charset="-79"/>
                <a:cs typeface="Aharoni" panose="02010803020104030203" pitchFamily="2" charset="-79"/>
              </a:rPr>
              <a:t> y</a:t>
            </a:r>
          </a:p>
          <a:p>
            <a:r>
              <a:rPr lang="en-US" sz="2200" dirty="0">
                <a:latin typeface="Aharoni" panose="02010803020104030203" pitchFamily="2" charset="-79"/>
                <a:cs typeface="Aharoni" panose="02010803020104030203" pitchFamily="2" charset="-79"/>
              </a:rPr>
              <a:t>Se </a:t>
            </a:r>
            <a:r>
              <a:rPr lang="en-US" sz="2200" dirty="0" err="1">
                <a:latin typeface="Aharoni" panose="02010803020104030203" pitchFamily="2" charset="-79"/>
                <a:cs typeface="Aharoni" panose="02010803020104030203" pitchFamily="2" charset="-79"/>
              </a:rPr>
              <a:t>extiende</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mucho</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más</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allá</a:t>
            </a:r>
            <a:endParaRPr lang="en-US" sz="2200" dirty="0">
              <a:latin typeface="Aharoni" panose="02010803020104030203" pitchFamily="2" charset="-79"/>
              <a:cs typeface="Aharoni" panose="02010803020104030203" pitchFamily="2" charset="-79"/>
            </a:endParaRPr>
          </a:p>
          <a:p>
            <a:r>
              <a:rPr lang="en-US" sz="2200" dirty="0">
                <a:latin typeface="Aharoni" panose="02010803020104030203" pitchFamily="2" charset="-79"/>
                <a:cs typeface="Aharoni" panose="02010803020104030203" pitchFamily="2" charset="-79"/>
              </a:rPr>
              <a:t>De la luna </a:t>
            </a:r>
            <a:r>
              <a:rPr lang="en-US" sz="2200" dirty="0" err="1">
                <a:latin typeface="Aharoni" panose="02010803020104030203" pitchFamily="2" charset="-79"/>
                <a:cs typeface="Aharoni" panose="02010803020104030203" pitchFamily="2" charset="-79"/>
              </a:rPr>
              <a:t>en</a:t>
            </a:r>
            <a:r>
              <a:rPr lang="en-US" sz="2200" dirty="0">
                <a:latin typeface="Aharoni" panose="02010803020104030203" pitchFamily="2" charset="-79"/>
                <a:cs typeface="Aharoni" panose="02010803020104030203" pitchFamily="2" charset="-79"/>
              </a:rPr>
              <a:t> </a:t>
            </a:r>
            <a:r>
              <a:rPr lang="en-US" sz="2200" dirty="0" err="1">
                <a:latin typeface="Aharoni" panose="02010803020104030203" pitchFamily="2" charset="-79"/>
                <a:cs typeface="Aharoni" panose="02010803020104030203" pitchFamily="2" charset="-79"/>
              </a:rPr>
              <a:t>si</a:t>
            </a:r>
            <a:endParaRPr lang="en-US" sz="2200" dirty="0">
              <a:latin typeface="Aharoni" panose="02010803020104030203" pitchFamily="2" charset="-79"/>
              <a:cs typeface="Aharoni" panose="02010803020104030203" pitchFamily="2" charset="-79"/>
            </a:endParaRPr>
          </a:p>
          <a:p>
            <a:endParaRPr lang="en-US" dirty="0"/>
          </a:p>
        </p:txBody>
      </p:sp>
    </p:spTree>
    <p:extLst>
      <p:ext uri="{BB962C8B-B14F-4D97-AF65-F5344CB8AC3E}">
        <p14:creationId xmlns:p14="http://schemas.microsoft.com/office/powerpoint/2010/main" val="2155395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7E311-99ED-A405-6E6D-9E06336866CA}"/>
            </a:ext>
          </a:extLst>
        </p:cNvPr>
        <p:cNvGrpSpPr/>
        <p:nvPr/>
      </p:nvGrpSpPr>
      <p:grpSpPr>
        <a:xfrm>
          <a:off x="0" y="0"/>
          <a:ext cx="0" cy="0"/>
          <a:chOff x="0" y="0"/>
          <a:chExt cx="0" cy="0"/>
        </a:xfrm>
      </p:grpSpPr>
      <p:pic>
        <p:nvPicPr>
          <p:cNvPr id="2" name="STScI-01H0TCV29WVC42PCPQ5HY92TM6.mp4">
            <a:hlinkClick r:id="" action="ppaction://media"/>
            <a:extLst>
              <a:ext uri="{FF2B5EF4-FFF2-40B4-BE49-F238E27FC236}">
                <a16:creationId xmlns:a16="http://schemas.microsoft.com/office/drawing/2014/main" id="{CB41B708-3295-E646-AEB0-AF3FE12BFC8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84820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301098-417D-A1A4-536E-5BA795961A4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8A3AFF8-DE02-9FF5-D8C4-2A687FE9829F}"/>
              </a:ext>
            </a:extLst>
          </p:cNvPr>
          <p:cNvPicPr>
            <a:picLocks noChangeAspect="1"/>
          </p:cNvPicPr>
          <p:nvPr/>
        </p:nvPicPr>
        <p:blipFill>
          <a:blip r:embed="rId3"/>
          <a:stretch>
            <a:fillRect/>
          </a:stretch>
        </p:blipFill>
        <p:spPr>
          <a:xfrm>
            <a:off x="1645789" y="-857"/>
            <a:ext cx="9994608" cy="6857573"/>
          </a:xfrm>
          <a:prstGeom prst="rect">
            <a:avLst/>
          </a:prstGeom>
        </p:spPr>
      </p:pic>
    </p:spTree>
    <p:extLst>
      <p:ext uri="{BB962C8B-B14F-4D97-AF65-F5344CB8AC3E}">
        <p14:creationId xmlns:p14="http://schemas.microsoft.com/office/powerpoint/2010/main" val="759239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146C4-C860-2851-8294-D48D224DCA6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E142A3B-336E-F945-B0C4-527D38439305}"/>
              </a:ext>
            </a:extLst>
          </p:cNvPr>
          <p:cNvPicPr>
            <a:picLocks noChangeAspect="1"/>
          </p:cNvPicPr>
          <p:nvPr/>
        </p:nvPicPr>
        <p:blipFill>
          <a:blip r:embed="rId2"/>
          <a:stretch>
            <a:fillRect/>
          </a:stretch>
        </p:blipFill>
        <p:spPr>
          <a:xfrm>
            <a:off x="0" y="0"/>
            <a:ext cx="12220811" cy="6874206"/>
          </a:xfrm>
          <a:prstGeom prst="rect">
            <a:avLst/>
          </a:prstGeom>
        </p:spPr>
      </p:pic>
      <p:sp>
        <p:nvSpPr>
          <p:cNvPr id="3" name="TextBox 2">
            <a:extLst>
              <a:ext uri="{FF2B5EF4-FFF2-40B4-BE49-F238E27FC236}">
                <a16:creationId xmlns:a16="http://schemas.microsoft.com/office/drawing/2014/main" id="{6122D36B-D7DE-DC51-A089-8462EADE3740}"/>
              </a:ext>
            </a:extLst>
          </p:cNvPr>
          <p:cNvSpPr txBox="1"/>
          <p:nvPr/>
        </p:nvSpPr>
        <p:spPr>
          <a:xfrm>
            <a:off x="5847907" y="5376742"/>
            <a:ext cx="5731056" cy="461665"/>
          </a:xfrm>
          <a:prstGeom prst="rect">
            <a:avLst/>
          </a:prstGeom>
          <a:noFill/>
        </p:spPr>
        <p:txBody>
          <a:bodyPr wrap="none" rtlCol="0">
            <a:spAutoFit/>
          </a:bodyPr>
          <a:lstStyle/>
          <a:p>
            <a:r>
              <a:rPr lang="en-US" sz="2400" dirty="0">
                <a:solidFill>
                  <a:schemeClr val="bg1"/>
                </a:solidFill>
                <a:latin typeface="Aharoni" panose="02010803020104030203" pitchFamily="2" charset="-79"/>
                <a:cs typeface="Aharoni" panose="02010803020104030203" pitchFamily="2" charset="-79"/>
              </a:rPr>
              <a:t>PLUTON, </a:t>
            </a:r>
            <a:r>
              <a:rPr lang="en-US" sz="2400" dirty="0" err="1">
                <a:solidFill>
                  <a:schemeClr val="bg1"/>
                </a:solidFill>
                <a:latin typeface="Aharoni" panose="02010803020104030203" pitchFamily="2" charset="-79"/>
                <a:cs typeface="Aharoni" panose="02010803020104030203" pitchFamily="2" charset="-79"/>
              </a:rPr>
              <a:t>el</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clima</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en</a:t>
            </a:r>
            <a:r>
              <a:rPr lang="en-US" sz="2400" dirty="0">
                <a:solidFill>
                  <a:schemeClr val="bg1"/>
                </a:solidFill>
                <a:latin typeface="Aharoni" panose="02010803020104030203" pitchFamily="2" charset="-79"/>
                <a:cs typeface="Aharoni" panose="02010803020104030203" pitchFamily="2" charset="-79"/>
              </a:rPr>
              <a:t> un </a:t>
            </a:r>
            <a:r>
              <a:rPr lang="en-US" sz="2400" dirty="0" err="1">
                <a:solidFill>
                  <a:schemeClr val="bg1"/>
                </a:solidFill>
                <a:latin typeface="Aharoni" panose="02010803020104030203" pitchFamily="2" charset="-79"/>
                <a:cs typeface="Aharoni" panose="02010803020104030203" pitchFamily="2" charset="-79"/>
              </a:rPr>
              <a:t>planeta</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enano</a:t>
            </a:r>
            <a:endParaRPr lang="en-US" sz="24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808562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E15F1-1B02-679C-5FF2-00995CD2B1C0}"/>
            </a:ext>
          </a:extLst>
        </p:cNvPr>
        <p:cNvGrpSpPr/>
        <p:nvPr/>
      </p:nvGrpSpPr>
      <p:grpSpPr>
        <a:xfrm>
          <a:off x="0" y="0"/>
          <a:ext cx="0" cy="0"/>
          <a:chOff x="0" y="0"/>
          <a:chExt cx="0" cy="0"/>
        </a:xfrm>
      </p:grpSpPr>
      <p:pic>
        <p:nvPicPr>
          <p:cNvPr id="5" name="Picture 4" descr="undefined">
            <a:extLst>
              <a:ext uri="{FF2B5EF4-FFF2-40B4-BE49-F238E27FC236}">
                <a16:creationId xmlns:a16="http://schemas.microsoft.com/office/drawing/2014/main" id="{F4EFFFEC-3F3B-2C72-8FE6-245880D496A7}"/>
              </a:ext>
            </a:extLst>
          </p:cNvPr>
          <p:cNvPicPr>
            <a:picLocks noChangeAspect="1"/>
          </p:cNvPicPr>
          <p:nvPr/>
        </p:nvPicPr>
        <p:blipFill>
          <a:blip r:embed="rId2"/>
          <a:stretch>
            <a:fillRect/>
          </a:stretch>
        </p:blipFill>
        <p:spPr>
          <a:xfrm>
            <a:off x="8243172" y="235765"/>
            <a:ext cx="2603184" cy="3411940"/>
          </a:xfrm>
          <a:prstGeom prst="rect">
            <a:avLst/>
          </a:prstGeom>
        </p:spPr>
      </p:pic>
      <p:pic>
        <p:nvPicPr>
          <p:cNvPr id="6" name="Picture 5" descr="Vista en perspectiva de la región criovolcánica de Plutón">
            <a:extLst>
              <a:ext uri="{FF2B5EF4-FFF2-40B4-BE49-F238E27FC236}">
                <a16:creationId xmlns:a16="http://schemas.microsoft.com/office/drawing/2014/main" id="{F6851890-154A-50F8-7C07-B04AA202393D}"/>
              </a:ext>
            </a:extLst>
          </p:cNvPr>
          <p:cNvPicPr>
            <a:picLocks noChangeAspect="1"/>
          </p:cNvPicPr>
          <p:nvPr/>
        </p:nvPicPr>
        <p:blipFill>
          <a:blip r:embed="rId3"/>
          <a:stretch>
            <a:fillRect/>
          </a:stretch>
        </p:blipFill>
        <p:spPr>
          <a:xfrm>
            <a:off x="192731" y="0"/>
            <a:ext cx="6690733" cy="6858000"/>
          </a:xfrm>
          <a:prstGeom prst="rect">
            <a:avLst/>
          </a:prstGeom>
        </p:spPr>
      </p:pic>
      <p:pic>
        <p:nvPicPr>
          <p:cNvPr id="7" name="Picture 6">
            <a:extLst>
              <a:ext uri="{FF2B5EF4-FFF2-40B4-BE49-F238E27FC236}">
                <a16:creationId xmlns:a16="http://schemas.microsoft.com/office/drawing/2014/main" id="{581CD591-B386-6083-F5D7-FD692943F006}"/>
              </a:ext>
            </a:extLst>
          </p:cNvPr>
          <p:cNvPicPr>
            <a:picLocks noChangeAspect="1"/>
          </p:cNvPicPr>
          <p:nvPr/>
        </p:nvPicPr>
        <p:blipFill>
          <a:blip r:embed="rId4"/>
          <a:srcRect l="95" t="1220" r="-5471" b="45467"/>
          <a:stretch>
            <a:fillRect/>
          </a:stretch>
        </p:blipFill>
        <p:spPr>
          <a:xfrm>
            <a:off x="7210811" y="3877329"/>
            <a:ext cx="5038341" cy="2744906"/>
          </a:xfrm>
          <a:prstGeom prst="rect">
            <a:avLst/>
          </a:prstGeom>
        </p:spPr>
      </p:pic>
      <p:sp>
        <p:nvSpPr>
          <p:cNvPr id="8" name="TextBox 7">
            <a:extLst>
              <a:ext uri="{FF2B5EF4-FFF2-40B4-BE49-F238E27FC236}">
                <a16:creationId xmlns:a16="http://schemas.microsoft.com/office/drawing/2014/main" id="{ADA612A8-3D3F-5F68-CB6E-11F0F11B2EB9}"/>
              </a:ext>
            </a:extLst>
          </p:cNvPr>
          <p:cNvSpPr txBox="1"/>
          <p:nvPr/>
        </p:nvSpPr>
        <p:spPr>
          <a:xfrm>
            <a:off x="900408" y="389983"/>
            <a:ext cx="5391219" cy="1384995"/>
          </a:xfrm>
          <a:prstGeom prst="rect">
            <a:avLst/>
          </a:prstGeom>
          <a:noFill/>
        </p:spPr>
        <p:txBody>
          <a:bodyPr wrap="none" rtlCol="0">
            <a:spAutoFit/>
          </a:bodyPr>
          <a:lstStyle/>
          <a:p>
            <a:r>
              <a:rPr lang="en-US" sz="4200" dirty="0" err="1">
                <a:solidFill>
                  <a:schemeClr val="bg1"/>
                </a:solidFill>
                <a:latin typeface="Aharoni" panose="02010803020104030203" pitchFamily="2" charset="-79"/>
                <a:cs typeface="Aharoni" panose="02010803020104030203" pitchFamily="2" charset="-79"/>
              </a:rPr>
              <a:t>Volcanes</a:t>
            </a:r>
            <a:r>
              <a:rPr lang="en-US" sz="4200" dirty="0">
                <a:solidFill>
                  <a:schemeClr val="bg1"/>
                </a:solidFill>
                <a:latin typeface="Aharoni" panose="02010803020104030203" pitchFamily="2" charset="-79"/>
                <a:cs typeface="Aharoni" panose="02010803020104030203" pitchFamily="2" charset="-79"/>
              </a:rPr>
              <a:t>, </a:t>
            </a:r>
            <a:r>
              <a:rPr lang="en-US" sz="4200" dirty="0" err="1">
                <a:solidFill>
                  <a:schemeClr val="bg1"/>
                </a:solidFill>
                <a:latin typeface="Aharoni" panose="02010803020104030203" pitchFamily="2" charset="-79"/>
                <a:cs typeface="Aharoni" panose="02010803020104030203" pitchFamily="2" charset="-79"/>
              </a:rPr>
              <a:t>Glaciares</a:t>
            </a:r>
            <a:r>
              <a:rPr lang="en-US" sz="4200" dirty="0">
                <a:solidFill>
                  <a:schemeClr val="bg1"/>
                </a:solidFill>
                <a:latin typeface="Aharoni" panose="02010803020104030203" pitchFamily="2" charset="-79"/>
                <a:cs typeface="Aharoni" panose="02010803020104030203" pitchFamily="2" charset="-79"/>
              </a:rPr>
              <a:t>, </a:t>
            </a:r>
          </a:p>
          <a:p>
            <a:r>
              <a:rPr lang="en-US" sz="4200" dirty="0" err="1">
                <a:solidFill>
                  <a:schemeClr val="bg1"/>
                </a:solidFill>
                <a:latin typeface="Aharoni" panose="02010803020104030203" pitchFamily="2" charset="-79"/>
                <a:cs typeface="Aharoni" panose="02010803020104030203" pitchFamily="2" charset="-79"/>
              </a:rPr>
              <a:t>Montañas</a:t>
            </a:r>
            <a:r>
              <a:rPr lang="en-US" sz="4200" dirty="0">
                <a:solidFill>
                  <a:schemeClr val="bg1"/>
                </a:solidFill>
                <a:latin typeface="Aharoni" panose="02010803020104030203" pitchFamily="2" charset="-79"/>
                <a:cs typeface="Aharoni" panose="02010803020104030203" pitchFamily="2" charset="-79"/>
              </a:rPr>
              <a:t>, Dunes</a:t>
            </a:r>
          </a:p>
        </p:txBody>
      </p:sp>
    </p:spTree>
    <p:extLst>
      <p:ext uri="{BB962C8B-B14F-4D97-AF65-F5344CB8AC3E}">
        <p14:creationId xmlns:p14="http://schemas.microsoft.com/office/powerpoint/2010/main" val="3880869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0B4E8-3C23-4EB1-7EF7-7F83AD52D7B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FD4CE35-6712-67AD-3B26-A2F17B61F8F0}"/>
              </a:ext>
            </a:extLst>
          </p:cNvPr>
          <p:cNvPicPr>
            <a:picLocks noChangeAspect="1"/>
          </p:cNvPicPr>
          <p:nvPr/>
        </p:nvPicPr>
        <p:blipFill>
          <a:blip r:embed="rId2"/>
          <a:stretch>
            <a:fillRect/>
          </a:stretch>
        </p:blipFill>
        <p:spPr>
          <a:xfrm>
            <a:off x="956015" y="-209153"/>
            <a:ext cx="10016785" cy="6964795"/>
          </a:xfrm>
          <a:prstGeom prst="rect">
            <a:avLst/>
          </a:prstGeom>
        </p:spPr>
      </p:pic>
    </p:spTree>
    <p:extLst>
      <p:ext uri="{BB962C8B-B14F-4D97-AF65-F5344CB8AC3E}">
        <p14:creationId xmlns:p14="http://schemas.microsoft.com/office/powerpoint/2010/main" val="2979934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FBCFF-B177-024F-F82B-8435785066A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0A6EF6-C53E-C296-7E3C-4E21AF5C0E02}"/>
              </a:ext>
            </a:extLst>
          </p:cNvPr>
          <p:cNvPicPr>
            <a:picLocks noChangeAspect="1"/>
          </p:cNvPicPr>
          <p:nvPr/>
        </p:nvPicPr>
        <p:blipFill>
          <a:blip r:embed="rId2"/>
          <a:stretch>
            <a:fillRect/>
          </a:stretch>
        </p:blipFill>
        <p:spPr>
          <a:xfrm>
            <a:off x="309349" y="595674"/>
            <a:ext cx="11573301" cy="6112201"/>
          </a:xfrm>
          <a:prstGeom prst="rect">
            <a:avLst/>
          </a:prstGeom>
        </p:spPr>
      </p:pic>
      <p:sp>
        <p:nvSpPr>
          <p:cNvPr id="5" name="TextBox 4">
            <a:extLst>
              <a:ext uri="{FF2B5EF4-FFF2-40B4-BE49-F238E27FC236}">
                <a16:creationId xmlns:a16="http://schemas.microsoft.com/office/drawing/2014/main" id="{657DED5E-FCB9-8B83-235D-7C5E540F0CB4}"/>
              </a:ext>
            </a:extLst>
          </p:cNvPr>
          <p:cNvSpPr txBox="1"/>
          <p:nvPr/>
        </p:nvSpPr>
        <p:spPr>
          <a:xfrm>
            <a:off x="4394579" y="0"/>
            <a:ext cx="3725700" cy="738664"/>
          </a:xfrm>
          <a:prstGeom prst="rect">
            <a:avLst/>
          </a:prstGeom>
          <a:noFill/>
        </p:spPr>
        <p:txBody>
          <a:bodyPr wrap="none" rtlCol="0">
            <a:spAutoFit/>
          </a:bodyPr>
          <a:lstStyle/>
          <a:p>
            <a:r>
              <a:rPr lang="en-US" sz="4200" b="1" dirty="0" err="1">
                <a:solidFill>
                  <a:schemeClr val="tx2"/>
                </a:solidFill>
                <a:latin typeface="Aharoni" panose="02010803020104030203" pitchFamily="2" charset="-79"/>
                <a:cs typeface="Aharoni" panose="02010803020104030203" pitchFamily="2" charset="-79"/>
              </a:rPr>
              <a:t>Llueve</a:t>
            </a:r>
            <a:r>
              <a:rPr lang="en-US" sz="4200" b="1" dirty="0">
                <a:solidFill>
                  <a:schemeClr val="tx2"/>
                </a:solidFill>
                <a:latin typeface="Aharoni" panose="02010803020104030203" pitchFamily="2" charset="-79"/>
                <a:cs typeface="Aharoni" panose="02010803020104030203" pitchFamily="2" charset="-79"/>
              </a:rPr>
              <a:t> Calima</a:t>
            </a:r>
          </a:p>
        </p:txBody>
      </p:sp>
    </p:spTree>
    <p:extLst>
      <p:ext uri="{BB962C8B-B14F-4D97-AF65-F5344CB8AC3E}">
        <p14:creationId xmlns:p14="http://schemas.microsoft.com/office/powerpoint/2010/main" val="4240865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FC73-5E0D-0340-B9E2-0D6D10E8089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B1EB529-BA75-DB6B-8CBC-7CE02F21DC0B}"/>
              </a:ext>
            </a:extLst>
          </p:cNvPr>
          <p:cNvPicPr>
            <a:picLocks noChangeAspect="1"/>
          </p:cNvPicPr>
          <p:nvPr/>
        </p:nvPicPr>
        <p:blipFill>
          <a:blip r:embed="rId2"/>
          <a:stretch>
            <a:fillRect/>
          </a:stretch>
        </p:blipFill>
        <p:spPr>
          <a:xfrm>
            <a:off x="42632" y="2686051"/>
            <a:ext cx="9040905" cy="3708184"/>
          </a:xfrm>
          <a:prstGeom prst="rect">
            <a:avLst/>
          </a:prstGeom>
        </p:spPr>
      </p:pic>
      <p:pic>
        <p:nvPicPr>
          <p:cNvPr id="7" name="Picture 6">
            <a:extLst>
              <a:ext uri="{FF2B5EF4-FFF2-40B4-BE49-F238E27FC236}">
                <a16:creationId xmlns:a16="http://schemas.microsoft.com/office/drawing/2014/main" id="{CEA8F152-9A21-8326-AF02-F4E7E3961EA4}"/>
              </a:ext>
            </a:extLst>
          </p:cNvPr>
          <p:cNvPicPr>
            <a:picLocks noChangeAspect="1"/>
          </p:cNvPicPr>
          <p:nvPr/>
        </p:nvPicPr>
        <p:blipFill>
          <a:blip r:embed="rId3"/>
          <a:stretch>
            <a:fillRect/>
          </a:stretch>
        </p:blipFill>
        <p:spPr>
          <a:xfrm>
            <a:off x="9157537" y="3571880"/>
            <a:ext cx="2717800" cy="2667000"/>
          </a:xfrm>
          <a:prstGeom prst="rect">
            <a:avLst/>
          </a:prstGeom>
        </p:spPr>
      </p:pic>
      <p:pic>
        <p:nvPicPr>
          <p:cNvPr id="8" name="Picture 7" descr="Picture 7">
            <a:extLst>
              <a:ext uri="{FF2B5EF4-FFF2-40B4-BE49-F238E27FC236}">
                <a16:creationId xmlns:a16="http://schemas.microsoft.com/office/drawing/2014/main" id="{3D08C80D-14DE-E815-20B7-9FB4E8540631}"/>
              </a:ext>
            </a:extLst>
          </p:cNvPr>
          <p:cNvPicPr>
            <a:picLocks noChangeAspect="1"/>
          </p:cNvPicPr>
          <p:nvPr/>
        </p:nvPicPr>
        <p:blipFill>
          <a:blip r:embed="rId4"/>
          <a:stretch>
            <a:fillRect/>
          </a:stretch>
        </p:blipFill>
        <p:spPr>
          <a:xfrm rot="488566">
            <a:off x="9924100" y="1556930"/>
            <a:ext cx="2357803" cy="2021405"/>
          </a:xfrm>
          <a:prstGeom prst="rect">
            <a:avLst/>
          </a:prstGeom>
          <a:ln w="12700">
            <a:miter lim="400000"/>
          </a:ln>
        </p:spPr>
      </p:pic>
      <p:graphicFrame>
        <p:nvGraphicFramePr>
          <p:cNvPr id="10" name="TextBox 1">
            <a:extLst>
              <a:ext uri="{FF2B5EF4-FFF2-40B4-BE49-F238E27FC236}">
                <a16:creationId xmlns:a16="http://schemas.microsoft.com/office/drawing/2014/main" id="{EA464F61-F01D-E178-4812-EFE0C4606391}"/>
              </a:ext>
            </a:extLst>
          </p:cNvPr>
          <p:cNvGraphicFramePr/>
          <p:nvPr/>
        </p:nvGraphicFramePr>
        <p:xfrm>
          <a:off x="409432" y="259309"/>
          <a:ext cx="10220468" cy="23083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23407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2DE86E8-188B-6ED6-3DE5-BE59239B6C56}"/>
            </a:ext>
          </a:extLst>
        </p:cNvPr>
        <p:cNvGrpSpPr/>
        <p:nvPr/>
      </p:nvGrpSpPr>
      <p:grpSpPr>
        <a:xfrm>
          <a:off x="0" y="0"/>
          <a:ext cx="0" cy="0"/>
          <a:chOff x="0" y="0"/>
          <a:chExt cx="0" cy="0"/>
        </a:xfrm>
      </p:grpSpPr>
      <p:pic>
        <p:nvPicPr>
          <p:cNvPr id="2" name="Picture 1" descr="A black object with a blue circle in the middle&#10;&#10;Description automatically generated">
            <a:extLst>
              <a:ext uri="{FF2B5EF4-FFF2-40B4-BE49-F238E27FC236}">
                <a16:creationId xmlns:a16="http://schemas.microsoft.com/office/drawing/2014/main" id="{BEB8554C-88EE-D317-94F0-2540CC27E302}"/>
              </a:ext>
            </a:extLst>
          </p:cNvPr>
          <p:cNvPicPr>
            <a:picLocks noChangeAspect="1"/>
          </p:cNvPicPr>
          <p:nvPr/>
        </p:nvPicPr>
        <p:blipFill>
          <a:blip r:embed="rId2"/>
          <a:srcRect r="10182"/>
          <a:stretch/>
        </p:blipFill>
        <p:spPr>
          <a:xfrm>
            <a:off x="659354" y="106312"/>
            <a:ext cx="10613487" cy="6674734"/>
          </a:xfrm>
          <a:prstGeom prst="rect">
            <a:avLst/>
          </a:prstGeom>
        </p:spPr>
      </p:pic>
      <p:pic>
        <p:nvPicPr>
          <p:cNvPr id="4" name="Picture 3" descr="A white circle with yellow hexagons and white text&#10;&#10;Description automatically generated">
            <a:extLst>
              <a:ext uri="{FF2B5EF4-FFF2-40B4-BE49-F238E27FC236}">
                <a16:creationId xmlns:a16="http://schemas.microsoft.com/office/drawing/2014/main" id="{6A9BF60D-7813-77FD-300A-EE45C2C8FD68}"/>
              </a:ext>
            </a:extLst>
          </p:cNvPr>
          <p:cNvPicPr>
            <a:picLocks noChangeAspect="1"/>
          </p:cNvPicPr>
          <p:nvPr/>
        </p:nvPicPr>
        <p:blipFill>
          <a:blip r:embed="rId3"/>
          <a:stretch>
            <a:fillRect/>
          </a:stretch>
        </p:blipFill>
        <p:spPr>
          <a:xfrm>
            <a:off x="8529385" y="152400"/>
            <a:ext cx="2614864" cy="2614864"/>
          </a:xfrm>
          <a:prstGeom prst="rect">
            <a:avLst/>
          </a:prstGeom>
        </p:spPr>
      </p:pic>
      <p:sp>
        <p:nvSpPr>
          <p:cNvPr id="5" name="TextBox 4">
            <a:extLst>
              <a:ext uri="{FF2B5EF4-FFF2-40B4-BE49-F238E27FC236}">
                <a16:creationId xmlns:a16="http://schemas.microsoft.com/office/drawing/2014/main" id="{F60C0B3A-6CAB-F684-314E-0E00565D4E36}"/>
              </a:ext>
            </a:extLst>
          </p:cNvPr>
          <p:cNvSpPr txBox="1"/>
          <p:nvPr/>
        </p:nvSpPr>
        <p:spPr>
          <a:xfrm>
            <a:off x="1330319" y="304800"/>
            <a:ext cx="7513595" cy="461665"/>
          </a:xfrm>
          <a:prstGeom prst="rect">
            <a:avLst/>
          </a:prstGeom>
          <a:noFill/>
        </p:spPr>
        <p:txBody>
          <a:bodyPr wrap="none" rtlCol="0">
            <a:spAutoFit/>
          </a:bodyPr>
          <a:lstStyle/>
          <a:p>
            <a:r>
              <a:rPr lang="en-US" sz="2400" dirty="0">
                <a:solidFill>
                  <a:schemeClr val="bg1"/>
                </a:solidFill>
                <a:latin typeface="Aharoni" panose="02010803020104030203" pitchFamily="2" charset="-79"/>
                <a:cs typeface="Aharoni" panose="02010803020104030203" pitchFamily="2" charset="-79"/>
              </a:rPr>
              <a:t>Chiron: Un </a:t>
            </a:r>
            <a:r>
              <a:rPr lang="en-US" sz="2400" dirty="0" err="1">
                <a:solidFill>
                  <a:schemeClr val="bg1"/>
                </a:solidFill>
                <a:latin typeface="Aharoni" panose="02010803020104030203" pitchFamily="2" charset="-79"/>
                <a:cs typeface="Aharoni" panose="02010803020104030203" pitchFamily="2" charset="-79"/>
              </a:rPr>
              <a:t>cuerpo</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minúsculo</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una</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sorpresa</a:t>
            </a:r>
            <a:r>
              <a:rPr lang="en-US" sz="2400" dirty="0">
                <a:solidFill>
                  <a:schemeClr val="bg1"/>
                </a:solidFill>
                <a:latin typeface="Aharoni" panose="02010803020104030203" pitchFamily="2" charset="-79"/>
                <a:cs typeface="Aharoni" panose="02010803020104030203" pitchFamily="2" charset="-79"/>
              </a:rPr>
              <a:t> </a:t>
            </a:r>
            <a:r>
              <a:rPr lang="en-US" sz="2400" dirty="0" err="1">
                <a:solidFill>
                  <a:schemeClr val="bg1"/>
                </a:solidFill>
                <a:latin typeface="Aharoni" panose="02010803020104030203" pitchFamily="2" charset="-79"/>
                <a:cs typeface="Aharoni" panose="02010803020104030203" pitchFamily="2" charset="-79"/>
              </a:rPr>
              <a:t>gignate</a:t>
            </a:r>
            <a:endParaRPr lang="en-US" sz="24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255578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DF79228-6669-5E7A-58B9-87126DC49C4E}"/>
            </a:ext>
          </a:extLst>
        </p:cNvPr>
        <p:cNvGrpSpPr/>
        <p:nvPr/>
      </p:nvGrpSpPr>
      <p:grpSpPr>
        <a:xfrm>
          <a:off x="0" y="0"/>
          <a:ext cx="0" cy="0"/>
          <a:chOff x="0" y="0"/>
          <a:chExt cx="0" cy="0"/>
        </a:xfrm>
      </p:grpSpPr>
      <p:pic>
        <p:nvPicPr>
          <p:cNvPr id="4" name="Picture 3" descr="A white circle with yellow hexagons and white text&#10;&#10;Description automatically generated">
            <a:extLst>
              <a:ext uri="{FF2B5EF4-FFF2-40B4-BE49-F238E27FC236}">
                <a16:creationId xmlns:a16="http://schemas.microsoft.com/office/drawing/2014/main" id="{BC9641E6-A471-B155-D654-6E4591CDFF34}"/>
              </a:ext>
            </a:extLst>
          </p:cNvPr>
          <p:cNvPicPr>
            <a:picLocks noChangeAspect="1"/>
          </p:cNvPicPr>
          <p:nvPr/>
        </p:nvPicPr>
        <p:blipFill>
          <a:blip r:embed="rId2"/>
          <a:stretch>
            <a:fillRect/>
          </a:stretch>
        </p:blipFill>
        <p:spPr>
          <a:xfrm>
            <a:off x="1004635" y="258303"/>
            <a:ext cx="1910014" cy="1910014"/>
          </a:xfrm>
          <a:prstGeom prst="rect">
            <a:avLst/>
          </a:prstGeom>
        </p:spPr>
      </p:pic>
      <p:sp>
        <p:nvSpPr>
          <p:cNvPr id="3" name="TextBox 2">
            <a:extLst>
              <a:ext uri="{FF2B5EF4-FFF2-40B4-BE49-F238E27FC236}">
                <a16:creationId xmlns:a16="http://schemas.microsoft.com/office/drawing/2014/main" id="{3ED54136-8B08-07D9-FF46-B893CCCCEE5C}"/>
              </a:ext>
            </a:extLst>
          </p:cNvPr>
          <p:cNvSpPr txBox="1"/>
          <p:nvPr/>
        </p:nvSpPr>
        <p:spPr>
          <a:xfrm>
            <a:off x="254207" y="2376309"/>
            <a:ext cx="6862776" cy="3816429"/>
          </a:xfrm>
          <a:prstGeom prst="rect">
            <a:avLst/>
          </a:prstGeom>
          <a:noFill/>
        </p:spPr>
        <p:txBody>
          <a:bodyPr wrap="none" rtlCol="0">
            <a:spAutoFit/>
          </a:bodyPr>
          <a:lstStyle/>
          <a:p>
            <a:endParaRPr lang="en-US" sz="2200" b="1" dirty="0">
              <a:solidFill>
                <a:schemeClr val="bg1"/>
              </a:solidFill>
              <a:effectLst/>
              <a:latin typeface="Aharoni" panose="02010803020104030203" pitchFamily="2" charset="-79"/>
              <a:cs typeface="Aharoni" panose="02010803020104030203" pitchFamily="2" charset="-79"/>
            </a:endParaRPr>
          </a:p>
          <a:p>
            <a:pPr>
              <a:lnSpc>
                <a:spcPct val="150000"/>
              </a:lnSpc>
            </a:pPr>
            <a:r>
              <a:rPr lang="en-US" sz="2200" b="1" dirty="0">
                <a:solidFill>
                  <a:schemeClr val="bg1"/>
                </a:solidFill>
                <a:effectLst/>
                <a:latin typeface="Aharoni" panose="02010803020104030203" pitchFamily="2" charset="-79"/>
                <a:cs typeface="Aharoni" panose="02010803020104030203" pitchFamily="2" charset="-79"/>
              </a:rPr>
              <a:t>Es un </a:t>
            </a:r>
            <a:r>
              <a:rPr lang="en-US" sz="2200" b="1" dirty="0" err="1">
                <a:solidFill>
                  <a:schemeClr val="bg1"/>
                </a:solidFill>
                <a:effectLst/>
                <a:latin typeface="Aharoni" panose="02010803020104030203" pitchFamily="2" charset="-79"/>
                <a:cs typeface="Aharoni" panose="02010803020104030203" pitchFamily="2" charset="-79"/>
              </a:rPr>
              <a:t>cuerpo</a:t>
            </a:r>
            <a:r>
              <a:rPr lang="en-US" sz="2200" b="1" dirty="0">
                <a:solidFill>
                  <a:schemeClr val="bg1"/>
                </a:solidFill>
                <a:effectLst/>
                <a:latin typeface="Aharoni" panose="02010803020104030203" pitchFamily="2" charset="-79"/>
                <a:cs typeface="Aharoni" panose="02010803020104030203" pitchFamily="2" charset="-79"/>
              </a:rPr>
              <a:t> de 200 km </a:t>
            </a:r>
          </a:p>
          <a:p>
            <a:pPr>
              <a:lnSpc>
                <a:spcPct val="150000"/>
              </a:lnSpc>
            </a:pPr>
            <a:r>
              <a:rPr lang="en-US" sz="2200" b="1" dirty="0" err="1">
                <a:solidFill>
                  <a:schemeClr val="bg1"/>
                </a:solidFill>
                <a:latin typeface="Aharoni" panose="02010803020104030203" pitchFamily="2" charset="-79"/>
                <a:cs typeface="Aharoni" panose="02010803020104030203" pitchFamily="2" charset="-79"/>
              </a:rPr>
              <a:t>Centauro</a:t>
            </a:r>
            <a:r>
              <a:rPr lang="en-US" sz="2200" b="1" dirty="0">
                <a:solidFill>
                  <a:schemeClr val="bg1"/>
                </a:solidFill>
                <a:latin typeface="Aharoni" panose="02010803020104030203" pitchFamily="2" charset="-79"/>
                <a:cs typeface="Aharoni" panose="02010803020104030203" pitchFamily="2" charset="-79"/>
              </a:rPr>
              <a:t>: </a:t>
            </a:r>
            <a:r>
              <a:rPr lang="en-US" sz="2200" b="1" dirty="0" err="1">
                <a:solidFill>
                  <a:schemeClr val="bg1"/>
                </a:solidFill>
                <a:latin typeface="Aharoni" panose="02010803020104030203" pitchFamily="2" charset="-79"/>
                <a:cs typeface="Aharoni" panose="02010803020104030203" pitchFamily="2" charset="-79"/>
              </a:rPr>
              <a:t>mitad</a:t>
            </a:r>
            <a:r>
              <a:rPr lang="en-US" sz="2200" b="1" dirty="0">
                <a:solidFill>
                  <a:schemeClr val="bg1"/>
                </a:solidFill>
                <a:latin typeface="Aharoni" panose="02010803020104030203" pitchFamily="2" charset="-79"/>
                <a:cs typeface="Aharoni" panose="02010803020104030203" pitchFamily="2" charset="-79"/>
              </a:rPr>
              <a:t> asteroid </a:t>
            </a:r>
            <a:r>
              <a:rPr lang="en-US" sz="2200" b="1" dirty="0" err="1">
                <a:solidFill>
                  <a:schemeClr val="bg1"/>
                </a:solidFill>
                <a:latin typeface="Aharoni" panose="02010803020104030203" pitchFamily="2" charset="-79"/>
                <a:cs typeface="Aharoni" panose="02010803020104030203" pitchFamily="2" charset="-79"/>
              </a:rPr>
              <a:t>mitad</a:t>
            </a:r>
            <a:r>
              <a:rPr lang="en-US" sz="2200" b="1" dirty="0">
                <a:solidFill>
                  <a:schemeClr val="bg1"/>
                </a:solidFill>
                <a:latin typeface="Aharoni" panose="02010803020104030203" pitchFamily="2" charset="-79"/>
                <a:cs typeface="Aharoni" panose="02010803020104030203" pitchFamily="2" charset="-79"/>
              </a:rPr>
              <a:t> </a:t>
            </a:r>
            <a:r>
              <a:rPr lang="en-US" sz="2200" b="1" dirty="0" err="1">
                <a:solidFill>
                  <a:schemeClr val="bg1"/>
                </a:solidFill>
                <a:latin typeface="Aharoni" panose="02010803020104030203" pitchFamily="2" charset="-79"/>
                <a:cs typeface="Aharoni" panose="02010803020104030203" pitchFamily="2" charset="-79"/>
              </a:rPr>
              <a:t>cometa</a:t>
            </a:r>
            <a:endParaRPr lang="en-US" sz="2200" b="1" dirty="0">
              <a:solidFill>
                <a:schemeClr val="bg1"/>
              </a:solidFill>
              <a:effectLst/>
              <a:latin typeface="Aharoni" panose="02010803020104030203" pitchFamily="2" charset="-79"/>
              <a:cs typeface="Aharoni" panose="02010803020104030203" pitchFamily="2" charset="-79"/>
            </a:endParaRPr>
          </a:p>
          <a:p>
            <a:pPr>
              <a:lnSpc>
                <a:spcPct val="150000"/>
              </a:lnSpc>
            </a:pPr>
            <a:endParaRPr lang="en-US" sz="2200" b="1" dirty="0">
              <a:solidFill>
                <a:schemeClr val="bg1"/>
              </a:solidFill>
              <a:latin typeface="Aharoni" panose="02010803020104030203" pitchFamily="2" charset="-79"/>
              <a:cs typeface="Aharoni" panose="02010803020104030203" pitchFamily="2" charset="-79"/>
            </a:endParaRPr>
          </a:p>
          <a:p>
            <a:pPr>
              <a:lnSpc>
                <a:spcPct val="150000"/>
              </a:lnSpc>
            </a:pPr>
            <a:r>
              <a:rPr lang="en-US" sz="2200" b="1" dirty="0">
                <a:solidFill>
                  <a:schemeClr val="bg1"/>
                </a:solidFill>
                <a:latin typeface="Aharoni" panose="02010803020104030203" pitchFamily="2" charset="-79"/>
                <a:cs typeface="Aharoni" panose="02010803020104030203" pitchFamily="2" charset="-79"/>
              </a:rPr>
              <a:t>En </a:t>
            </a:r>
            <a:r>
              <a:rPr lang="en-US" sz="2200" b="1" dirty="0" err="1">
                <a:solidFill>
                  <a:schemeClr val="bg1"/>
                </a:solidFill>
                <a:latin typeface="Aharoni" panose="02010803020104030203" pitchFamily="2" charset="-79"/>
                <a:cs typeface="Aharoni" panose="02010803020104030203" pitchFamily="2" charset="-79"/>
              </a:rPr>
              <a:t>su</a:t>
            </a:r>
            <a:r>
              <a:rPr lang="en-US" sz="2200" b="1" dirty="0">
                <a:solidFill>
                  <a:schemeClr val="bg1"/>
                </a:solidFill>
                <a:latin typeface="Aharoni" panose="02010803020104030203" pitchFamily="2" charset="-79"/>
                <a:cs typeface="Aharoni" panose="02010803020104030203" pitchFamily="2" charset="-79"/>
              </a:rPr>
              <a:t> punto </a:t>
            </a:r>
            <a:r>
              <a:rPr lang="en-US" sz="2200" b="1" dirty="0" err="1">
                <a:solidFill>
                  <a:schemeClr val="bg1"/>
                </a:solidFill>
                <a:latin typeface="Aharoni" panose="02010803020104030203" pitchFamily="2" charset="-79"/>
                <a:cs typeface="Aharoni" panose="02010803020104030203" pitchFamily="2" charset="-79"/>
              </a:rPr>
              <a:t>más</a:t>
            </a:r>
            <a:r>
              <a:rPr lang="en-US" sz="2200" b="1" dirty="0">
                <a:solidFill>
                  <a:schemeClr val="bg1"/>
                </a:solidFill>
                <a:latin typeface="Aharoni" panose="02010803020104030203" pitchFamily="2" charset="-79"/>
                <a:cs typeface="Aharoni" panose="02010803020104030203" pitchFamily="2" charset="-79"/>
              </a:rPr>
              <a:t> </a:t>
            </a:r>
            <a:r>
              <a:rPr lang="en-US" sz="2200" b="1" dirty="0" err="1">
                <a:solidFill>
                  <a:schemeClr val="bg1"/>
                </a:solidFill>
                <a:latin typeface="Aharoni" panose="02010803020104030203" pitchFamily="2" charset="-79"/>
                <a:cs typeface="Aharoni" panose="02010803020104030203" pitchFamily="2" charset="-79"/>
              </a:rPr>
              <a:t>alejado</a:t>
            </a:r>
            <a:r>
              <a:rPr lang="en-US" sz="2200" b="1" dirty="0">
                <a:solidFill>
                  <a:schemeClr val="bg1"/>
                </a:solidFill>
                <a:latin typeface="Aharoni" panose="02010803020104030203" pitchFamily="2" charset="-79"/>
                <a:cs typeface="Aharoni" panose="02010803020104030203" pitchFamily="2" charset="-79"/>
              </a:rPr>
              <a:t> </a:t>
            </a:r>
            <a:r>
              <a:rPr lang="en-US" sz="2200" b="1" dirty="0" err="1">
                <a:solidFill>
                  <a:schemeClr val="bg1"/>
                </a:solidFill>
                <a:latin typeface="Aharoni" panose="02010803020104030203" pitchFamily="2" charset="-79"/>
                <a:cs typeface="Aharoni" panose="02010803020104030203" pitchFamily="2" charset="-79"/>
              </a:rPr>
              <a:t>llega</a:t>
            </a:r>
            <a:r>
              <a:rPr lang="en-US" sz="2200" b="1" dirty="0">
                <a:solidFill>
                  <a:schemeClr val="bg1"/>
                </a:solidFill>
                <a:latin typeface="Aharoni" panose="02010803020104030203" pitchFamily="2" charset="-79"/>
                <a:cs typeface="Aharoni" panose="02010803020104030203" pitchFamily="2" charset="-79"/>
              </a:rPr>
              <a:t> hasta Urano (18 UA)</a:t>
            </a:r>
          </a:p>
          <a:p>
            <a:pPr>
              <a:lnSpc>
                <a:spcPct val="150000"/>
              </a:lnSpc>
            </a:pPr>
            <a:endParaRPr lang="en-US" sz="2200" b="1" dirty="0">
              <a:solidFill>
                <a:schemeClr val="bg1"/>
              </a:solidFill>
              <a:latin typeface="Aharoni" panose="02010803020104030203" pitchFamily="2" charset="-79"/>
              <a:cs typeface="Aharoni" panose="02010803020104030203" pitchFamily="2" charset="-79"/>
            </a:endParaRPr>
          </a:p>
          <a:p>
            <a:pPr>
              <a:lnSpc>
                <a:spcPct val="150000"/>
              </a:lnSpc>
            </a:pPr>
            <a:r>
              <a:rPr lang="en-US" sz="2200" b="1" dirty="0">
                <a:solidFill>
                  <a:schemeClr val="bg1"/>
                </a:solidFill>
                <a:latin typeface="Aharoni" panose="02010803020104030203" pitchFamily="2" charset="-79"/>
                <a:cs typeface="Aharoni" panose="02010803020104030203" pitchFamily="2" charset="-79"/>
              </a:rPr>
              <a:t>Tiene explosions de material </a:t>
            </a:r>
            <a:r>
              <a:rPr lang="en-US" sz="2200" b="1" dirty="0" err="1">
                <a:solidFill>
                  <a:schemeClr val="bg1"/>
                </a:solidFill>
                <a:latin typeface="Aharoni" panose="02010803020104030203" pitchFamily="2" charset="-79"/>
                <a:cs typeface="Aharoni" panose="02010803020104030203" pitchFamily="2" charset="-79"/>
              </a:rPr>
              <a:t>healdo</a:t>
            </a:r>
            <a:endParaRPr lang="en-US" sz="2200" b="1" dirty="0">
              <a:solidFill>
                <a:schemeClr val="bg1"/>
              </a:solidFill>
              <a:latin typeface="Aharoni" panose="02010803020104030203" pitchFamily="2" charset="-79"/>
              <a:cs typeface="Aharoni" panose="02010803020104030203" pitchFamily="2" charset="-79"/>
            </a:endParaRPr>
          </a:p>
          <a:p>
            <a:endParaRPr lang="en-US" sz="2200" dirty="0">
              <a:latin typeface="Aharoni" panose="02010803020104030203" pitchFamily="2" charset="-79"/>
              <a:cs typeface="Aharoni" panose="02010803020104030203" pitchFamily="2" charset="-79"/>
            </a:endParaRPr>
          </a:p>
        </p:txBody>
      </p:sp>
      <p:pic>
        <p:nvPicPr>
          <p:cNvPr id="6" name="Picture 5" descr="A diagram of planets&#10;&#10;Description automatically generated">
            <a:extLst>
              <a:ext uri="{FF2B5EF4-FFF2-40B4-BE49-F238E27FC236}">
                <a16:creationId xmlns:a16="http://schemas.microsoft.com/office/drawing/2014/main" id="{59AD6BA4-AFDD-4093-C2E9-D4F848788084}"/>
              </a:ext>
            </a:extLst>
          </p:cNvPr>
          <p:cNvPicPr>
            <a:picLocks noChangeAspect="1"/>
          </p:cNvPicPr>
          <p:nvPr/>
        </p:nvPicPr>
        <p:blipFill>
          <a:blip r:embed="rId3"/>
          <a:stretch>
            <a:fillRect/>
          </a:stretch>
        </p:blipFill>
        <p:spPr>
          <a:xfrm>
            <a:off x="7116983" y="1213310"/>
            <a:ext cx="4667250" cy="4667250"/>
          </a:xfrm>
          <a:prstGeom prst="rect">
            <a:avLst/>
          </a:prstGeom>
        </p:spPr>
      </p:pic>
    </p:spTree>
    <p:extLst>
      <p:ext uri="{BB962C8B-B14F-4D97-AF65-F5344CB8AC3E}">
        <p14:creationId xmlns:p14="http://schemas.microsoft.com/office/powerpoint/2010/main" val="382497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outdoor, night, outdoor object&#10;&#10;Description automatically generated">
            <a:extLst>
              <a:ext uri="{FF2B5EF4-FFF2-40B4-BE49-F238E27FC236}">
                <a16:creationId xmlns:a16="http://schemas.microsoft.com/office/drawing/2014/main" id="{E57C140D-1437-C343-885B-34B3A34DBD8A}"/>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8698ADE-6EDB-9B43-B459-AE0E58E37A7B}"/>
              </a:ext>
            </a:extLst>
          </p:cNvPr>
          <p:cNvSpPr txBox="1"/>
          <p:nvPr/>
        </p:nvSpPr>
        <p:spPr>
          <a:xfrm>
            <a:off x="285206" y="2105561"/>
            <a:ext cx="4385188" cy="1938992"/>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El </a:t>
            </a:r>
            <a:r>
              <a:rPr lang="en-US" sz="4000" b="1" dirty="0" err="1">
                <a:solidFill>
                  <a:schemeClr val="bg1"/>
                </a:solidFill>
                <a:latin typeface="Avenir Next Demi Bold" panose="020B0503020202020204" pitchFamily="34" charset="0"/>
              </a:rPr>
              <a:t>espacio</a:t>
            </a:r>
            <a:r>
              <a:rPr lang="en-US" sz="4000" b="1" dirty="0">
                <a:solidFill>
                  <a:schemeClr val="bg1"/>
                </a:solidFill>
                <a:latin typeface="Avenir Next Demi Bold" panose="020B0503020202020204" pitchFamily="34" charset="0"/>
              </a:rPr>
              <a:t> profundo</a:t>
            </a:r>
          </a:p>
          <a:p>
            <a:r>
              <a:rPr lang="en-US" sz="4000" b="1" dirty="0">
                <a:solidFill>
                  <a:schemeClr val="bg1"/>
                </a:solidFill>
                <a:latin typeface="Avenir Next Demi Bold" panose="020B0503020202020204" pitchFamily="34" charset="0"/>
              </a:rPr>
              <a:t>En </a:t>
            </a:r>
            <a:r>
              <a:rPr lang="en-US" sz="4000" b="1" dirty="0" err="1">
                <a:solidFill>
                  <a:schemeClr val="bg1"/>
                </a:solidFill>
                <a:latin typeface="Avenir Next Demi Bold" panose="020B0503020202020204" pitchFamily="34" charset="0"/>
              </a:rPr>
              <a:t>el</a:t>
            </a:r>
            <a:r>
              <a:rPr lang="en-US" sz="4000" b="1" dirty="0">
                <a:solidFill>
                  <a:schemeClr val="bg1"/>
                </a:solidFill>
                <a:latin typeface="Avenir Next Demi Bold" panose="020B0503020202020204" pitchFamily="34" charset="0"/>
              </a:rPr>
              <a:t> visible</a:t>
            </a:r>
          </a:p>
        </p:txBody>
      </p:sp>
      <p:sp>
        <p:nvSpPr>
          <p:cNvPr id="9" name="TextBox 8">
            <a:extLst>
              <a:ext uri="{FF2B5EF4-FFF2-40B4-BE49-F238E27FC236}">
                <a16:creationId xmlns:a16="http://schemas.microsoft.com/office/drawing/2014/main" id="{B14EBF9C-A508-044A-8721-62A7564F56CE}"/>
              </a:ext>
            </a:extLst>
          </p:cNvPr>
          <p:cNvSpPr txBox="1"/>
          <p:nvPr/>
        </p:nvSpPr>
        <p:spPr>
          <a:xfrm>
            <a:off x="9478298" y="6154993"/>
            <a:ext cx="2989006" cy="292388"/>
          </a:xfrm>
          <a:prstGeom prst="rect">
            <a:avLst/>
          </a:prstGeom>
          <a:noFill/>
        </p:spPr>
        <p:txBody>
          <a:bodyPr wrap="square" rtlCol="0">
            <a:spAutoFit/>
          </a:bodyPr>
          <a:lstStyle/>
          <a:p>
            <a:r>
              <a:rPr lang="en-US" sz="1300" b="1" dirty="0">
                <a:solidFill>
                  <a:schemeClr val="bg1"/>
                </a:solidFill>
                <a:latin typeface="Barlow SemiBold" pitchFamily="2" charset="77"/>
              </a:rPr>
              <a:t>Hubble Ultra Deep Field, 2014</a:t>
            </a:r>
          </a:p>
        </p:txBody>
      </p:sp>
    </p:spTree>
    <p:extLst>
      <p:ext uri="{BB962C8B-B14F-4D97-AF65-F5344CB8AC3E}">
        <p14:creationId xmlns:p14="http://schemas.microsoft.com/office/powerpoint/2010/main" val="3188374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ED53830-F001-4FB1-69FB-2ED77457F379}"/>
            </a:ext>
          </a:extLst>
        </p:cNvPr>
        <p:cNvGrpSpPr/>
        <p:nvPr/>
      </p:nvGrpSpPr>
      <p:grpSpPr>
        <a:xfrm>
          <a:off x="0" y="0"/>
          <a:ext cx="0" cy="0"/>
          <a:chOff x="0" y="0"/>
          <a:chExt cx="0" cy="0"/>
        </a:xfrm>
      </p:grpSpPr>
      <p:pic>
        <p:nvPicPr>
          <p:cNvPr id="2" name="Picture 1" descr="A diagram of a planet&#10;&#10;Description automatically generated">
            <a:extLst>
              <a:ext uri="{FF2B5EF4-FFF2-40B4-BE49-F238E27FC236}">
                <a16:creationId xmlns:a16="http://schemas.microsoft.com/office/drawing/2014/main" id="{394E12DC-F4DD-C5EC-B5A7-FBB16E30A91D}"/>
              </a:ext>
            </a:extLst>
          </p:cNvPr>
          <p:cNvPicPr>
            <a:picLocks noChangeAspect="1"/>
          </p:cNvPicPr>
          <p:nvPr/>
        </p:nvPicPr>
        <p:blipFill>
          <a:blip r:embed="rId2"/>
          <a:stretch>
            <a:fillRect/>
          </a:stretch>
        </p:blipFill>
        <p:spPr>
          <a:xfrm>
            <a:off x="5090647" y="457200"/>
            <a:ext cx="6817356" cy="6036887"/>
          </a:xfrm>
          <a:prstGeom prst="rect">
            <a:avLst/>
          </a:prstGeom>
        </p:spPr>
      </p:pic>
      <p:sp>
        <p:nvSpPr>
          <p:cNvPr id="5" name="TextBox 4">
            <a:extLst>
              <a:ext uri="{FF2B5EF4-FFF2-40B4-BE49-F238E27FC236}">
                <a16:creationId xmlns:a16="http://schemas.microsoft.com/office/drawing/2014/main" id="{58457D24-D6E5-5DCE-C4E5-5CBE0606FD2D}"/>
              </a:ext>
            </a:extLst>
          </p:cNvPr>
          <p:cNvSpPr txBox="1"/>
          <p:nvPr/>
        </p:nvSpPr>
        <p:spPr>
          <a:xfrm>
            <a:off x="455447" y="4095750"/>
            <a:ext cx="4277133" cy="1985159"/>
          </a:xfrm>
          <a:prstGeom prst="rect">
            <a:avLst/>
          </a:prstGeom>
          <a:noFill/>
        </p:spPr>
        <p:txBody>
          <a:bodyPr wrap="none" rtlCol="0">
            <a:spAutoFit/>
          </a:bodyPr>
          <a:lstStyle/>
          <a:p>
            <a:endParaRPr lang="en-US" sz="1800" b="1" dirty="0">
              <a:solidFill>
                <a:schemeClr val="bg1"/>
              </a:solidFill>
              <a:effectLst/>
              <a:latin typeface="Arial" panose="020B0604020202020204" pitchFamily="34" charset="0"/>
              <a:cs typeface="Arial" panose="020B0604020202020204" pitchFamily="34" charset="0"/>
            </a:endParaRPr>
          </a:p>
          <a:p>
            <a:pPr>
              <a:lnSpc>
                <a:spcPct val="150000"/>
              </a:lnSpc>
            </a:pPr>
            <a:r>
              <a:rPr lang="en-US" sz="2400" b="1" dirty="0">
                <a:solidFill>
                  <a:schemeClr val="bg1"/>
                </a:solidFill>
                <a:effectLst/>
                <a:latin typeface="Aharoni" panose="02010803020104030203" pitchFamily="2" charset="-79"/>
                <a:cs typeface="Aharoni" panose="02010803020104030203" pitchFamily="2" charset="-79"/>
              </a:rPr>
              <a:t>Hay un disco a </a:t>
            </a:r>
            <a:r>
              <a:rPr lang="en-US" sz="2400" b="1" dirty="0" err="1">
                <a:solidFill>
                  <a:schemeClr val="bg1"/>
                </a:solidFill>
                <a:effectLst/>
                <a:latin typeface="Aharoni" panose="02010803020104030203" pitchFamily="2" charset="-79"/>
                <a:cs typeface="Aharoni" panose="02010803020104030203" pitchFamily="2" charset="-79"/>
              </a:rPr>
              <a:t>su</a:t>
            </a:r>
            <a:r>
              <a:rPr lang="en-US" sz="2400" b="1" dirty="0">
                <a:solidFill>
                  <a:schemeClr val="bg1"/>
                </a:solidFill>
                <a:effectLst/>
                <a:latin typeface="Aharoni" panose="02010803020104030203" pitchFamily="2" charset="-79"/>
                <a:cs typeface="Aharoni" panose="02010803020104030203" pitchFamily="2" charset="-79"/>
              </a:rPr>
              <a:t> </a:t>
            </a:r>
            <a:r>
              <a:rPr lang="en-US" sz="2400" b="1" dirty="0" err="1">
                <a:solidFill>
                  <a:schemeClr val="bg1"/>
                </a:solidFill>
                <a:effectLst/>
                <a:latin typeface="Aharoni" panose="02010803020104030203" pitchFamily="2" charset="-79"/>
                <a:cs typeface="Aharoni" panose="02010803020104030203" pitchFamily="2" charset="-79"/>
              </a:rPr>
              <a:t>alrededor</a:t>
            </a:r>
            <a:endParaRPr lang="en-US" sz="2400" b="1" i="1" dirty="0">
              <a:solidFill>
                <a:schemeClr val="bg1"/>
              </a:solidFill>
              <a:effectLst/>
              <a:latin typeface="Aharoni" panose="02010803020104030203" pitchFamily="2" charset="-79"/>
              <a:cs typeface="Aharoni" panose="02010803020104030203" pitchFamily="2" charset="-79"/>
            </a:endParaRPr>
          </a:p>
          <a:p>
            <a:pPr>
              <a:lnSpc>
                <a:spcPct val="150000"/>
              </a:lnSpc>
            </a:pPr>
            <a:r>
              <a:rPr lang="en-US" sz="2400" b="1" dirty="0">
                <a:solidFill>
                  <a:schemeClr val="bg1"/>
                </a:solidFill>
                <a:latin typeface="Aharoni" panose="02010803020104030203" pitchFamily="2" charset="-79"/>
                <a:cs typeface="Aharoni" panose="02010803020104030203" pitchFamily="2" charset="-79"/>
              </a:rPr>
              <a:t>No es </a:t>
            </a:r>
            <a:r>
              <a:rPr lang="en-US" sz="2400" b="1" dirty="0" err="1">
                <a:solidFill>
                  <a:schemeClr val="bg1"/>
                </a:solidFill>
                <a:latin typeface="Aharoni" panose="02010803020104030203" pitchFamily="2" charset="-79"/>
                <a:cs typeface="Aharoni" panose="02010803020104030203" pitchFamily="2" charset="-79"/>
              </a:rPr>
              <a:t>homogeneo</a:t>
            </a:r>
            <a:endParaRPr lang="en-US" sz="2400" b="1" dirty="0">
              <a:solidFill>
                <a:schemeClr val="bg1"/>
              </a:solidFill>
              <a:latin typeface="Aharoni" panose="02010803020104030203" pitchFamily="2" charset="-79"/>
              <a:cs typeface="Aharoni" panose="02010803020104030203" pitchFamily="2" charset="-79"/>
            </a:endParaRPr>
          </a:p>
          <a:p>
            <a:pPr>
              <a:lnSpc>
                <a:spcPct val="150000"/>
              </a:lnSpc>
            </a:pPr>
            <a:r>
              <a:rPr lang="en-US" sz="2400" b="1" dirty="0">
                <a:solidFill>
                  <a:schemeClr val="bg1"/>
                </a:solidFill>
                <a:effectLst/>
                <a:latin typeface="Aharoni" panose="02010803020104030203" pitchFamily="2" charset="-79"/>
                <a:cs typeface="Aharoni" panose="02010803020104030203" pitchFamily="2" charset="-79"/>
              </a:rPr>
              <a:t>Y varia </a:t>
            </a:r>
            <a:r>
              <a:rPr lang="en-US" sz="2400" b="1" dirty="0" err="1">
                <a:solidFill>
                  <a:schemeClr val="bg1"/>
                </a:solidFill>
                <a:effectLst/>
                <a:latin typeface="Aharoni" panose="02010803020104030203" pitchFamily="2" charset="-79"/>
                <a:cs typeface="Aharoni" panose="02010803020104030203" pitchFamily="2" charset="-79"/>
              </a:rPr>
              <a:t>en</a:t>
            </a:r>
            <a:r>
              <a:rPr lang="en-US" sz="2400" b="1" dirty="0">
                <a:solidFill>
                  <a:schemeClr val="bg1"/>
                </a:solidFill>
                <a:effectLst/>
                <a:latin typeface="Aharoni" panose="02010803020104030203" pitchFamily="2" charset="-79"/>
                <a:cs typeface="Aharoni" panose="02010803020104030203" pitchFamily="2" charset="-79"/>
              </a:rPr>
              <a:t> </a:t>
            </a:r>
            <a:r>
              <a:rPr lang="en-US" sz="2400" b="1" dirty="0" err="1">
                <a:solidFill>
                  <a:schemeClr val="bg1"/>
                </a:solidFill>
                <a:effectLst/>
                <a:latin typeface="Aharoni" panose="02010803020104030203" pitchFamily="2" charset="-79"/>
                <a:cs typeface="Aharoni" panose="02010803020104030203" pitchFamily="2" charset="-79"/>
              </a:rPr>
              <a:t>el</a:t>
            </a:r>
            <a:r>
              <a:rPr lang="en-US" sz="2400" b="1" dirty="0">
                <a:solidFill>
                  <a:schemeClr val="bg1"/>
                </a:solidFill>
                <a:effectLst/>
                <a:latin typeface="Aharoni" panose="02010803020104030203" pitchFamily="2" charset="-79"/>
                <a:cs typeface="Aharoni" panose="02010803020104030203" pitchFamily="2" charset="-79"/>
              </a:rPr>
              <a:t> </a:t>
            </a:r>
            <a:r>
              <a:rPr lang="en-US" sz="2400" b="1" dirty="0" err="1">
                <a:solidFill>
                  <a:schemeClr val="bg1"/>
                </a:solidFill>
                <a:effectLst/>
                <a:latin typeface="Aharoni" panose="02010803020104030203" pitchFamily="2" charset="-79"/>
                <a:cs typeface="Aharoni" panose="02010803020104030203" pitchFamily="2" charset="-79"/>
              </a:rPr>
              <a:t>tiempo</a:t>
            </a:r>
            <a:endParaRPr lang="en-US" sz="2400" b="1" i="1" dirty="0">
              <a:solidFill>
                <a:schemeClr val="bg1"/>
              </a:solidFill>
              <a:effectLst/>
              <a:latin typeface="Aharoni" panose="02010803020104030203" pitchFamily="2" charset="-79"/>
              <a:cs typeface="Aharoni" panose="02010803020104030203" pitchFamily="2" charset="-79"/>
            </a:endParaRPr>
          </a:p>
        </p:txBody>
      </p:sp>
      <p:pic>
        <p:nvPicPr>
          <p:cNvPr id="8" name="Picture 7">
            <a:extLst>
              <a:ext uri="{FF2B5EF4-FFF2-40B4-BE49-F238E27FC236}">
                <a16:creationId xmlns:a16="http://schemas.microsoft.com/office/drawing/2014/main" id="{E6215B63-B9AC-11BA-FFC7-10C2A5F5A22B}"/>
              </a:ext>
            </a:extLst>
          </p:cNvPr>
          <p:cNvPicPr>
            <a:picLocks noChangeAspect="1"/>
          </p:cNvPicPr>
          <p:nvPr/>
        </p:nvPicPr>
        <p:blipFill>
          <a:blip r:embed="rId3"/>
          <a:stretch>
            <a:fillRect/>
          </a:stretch>
        </p:blipFill>
        <p:spPr>
          <a:xfrm>
            <a:off x="654049" y="457200"/>
            <a:ext cx="3888017" cy="3202904"/>
          </a:xfrm>
          <a:prstGeom prst="rect">
            <a:avLst/>
          </a:prstGeom>
        </p:spPr>
      </p:pic>
    </p:spTree>
    <p:extLst>
      <p:ext uri="{BB962C8B-B14F-4D97-AF65-F5344CB8AC3E}">
        <p14:creationId xmlns:p14="http://schemas.microsoft.com/office/powerpoint/2010/main" val="3117655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787D8AD-2DA4-775A-E79C-A66026483C86}"/>
            </a:ext>
          </a:extLst>
        </p:cNvPr>
        <p:cNvGrpSpPr/>
        <p:nvPr/>
      </p:nvGrpSpPr>
      <p:grpSpPr>
        <a:xfrm>
          <a:off x="0" y="0"/>
          <a:ext cx="0" cy="0"/>
          <a:chOff x="0" y="0"/>
          <a:chExt cx="0" cy="0"/>
        </a:xfrm>
      </p:grpSpPr>
      <p:pic>
        <p:nvPicPr>
          <p:cNvPr id="3" name="Picture 2" descr="A close-up of a colorful image&#10;&#10;Description automatically generated">
            <a:extLst>
              <a:ext uri="{FF2B5EF4-FFF2-40B4-BE49-F238E27FC236}">
                <a16:creationId xmlns:a16="http://schemas.microsoft.com/office/drawing/2014/main" id="{164086AC-CC53-7997-F425-5BAF54136066}"/>
              </a:ext>
            </a:extLst>
          </p:cNvPr>
          <p:cNvPicPr>
            <a:picLocks noChangeAspect="1"/>
          </p:cNvPicPr>
          <p:nvPr/>
        </p:nvPicPr>
        <p:blipFill>
          <a:blip r:embed="rId2"/>
          <a:stretch>
            <a:fillRect/>
          </a:stretch>
        </p:blipFill>
        <p:spPr>
          <a:xfrm>
            <a:off x="400214" y="241026"/>
            <a:ext cx="4881398" cy="2430737"/>
          </a:xfrm>
          <a:prstGeom prst="rect">
            <a:avLst/>
          </a:prstGeom>
          <a:solidFill>
            <a:schemeClr val="bg1">
              <a:lumMod val="95000"/>
            </a:schemeClr>
          </a:solidFill>
        </p:spPr>
      </p:pic>
      <p:pic>
        <p:nvPicPr>
          <p:cNvPr id="4" name="Picture 3">
            <a:extLst>
              <a:ext uri="{FF2B5EF4-FFF2-40B4-BE49-F238E27FC236}">
                <a16:creationId xmlns:a16="http://schemas.microsoft.com/office/drawing/2014/main" id="{2C59BDCE-A01F-F02A-90D0-F8E6D016245C}"/>
              </a:ext>
            </a:extLst>
          </p:cNvPr>
          <p:cNvPicPr>
            <a:picLocks noChangeAspect="1"/>
          </p:cNvPicPr>
          <p:nvPr/>
        </p:nvPicPr>
        <p:blipFill>
          <a:blip r:embed="rId3"/>
          <a:srcRect l="3936" t="6608" r="5884"/>
          <a:stretch>
            <a:fillRect/>
          </a:stretch>
        </p:blipFill>
        <p:spPr>
          <a:xfrm>
            <a:off x="285103" y="2805793"/>
            <a:ext cx="7487077" cy="3868333"/>
          </a:xfrm>
          <a:prstGeom prst="rect">
            <a:avLst/>
          </a:prstGeom>
          <a:solidFill>
            <a:srgbClr val="FFFFFF"/>
          </a:solidFill>
          <a:ln>
            <a:noFill/>
          </a:ln>
        </p:spPr>
      </p:pic>
      <p:pic>
        <p:nvPicPr>
          <p:cNvPr id="6" name="Picture 5" descr="A graph of a graph of different types of substance&#10;&#10;Description automatically generated with medium confidence">
            <a:extLst>
              <a:ext uri="{FF2B5EF4-FFF2-40B4-BE49-F238E27FC236}">
                <a16:creationId xmlns:a16="http://schemas.microsoft.com/office/drawing/2014/main" id="{D6DBA346-5F18-C3DE-C75A-10B9ADD5F6D4}"/>
              </a:ext>
            </a:extLst>
          </p:cNvPr>
          <p:cNvPicPr>
            <a:picLocks noChangeAspect="1"/>
          </p:cNvPicPr>
          <p:nvPr/>
        </p:nvPicPr>
        <p:blipFill>
          <a:blip r:embed="rId4"/>
          <a:srcRect l="1308" b="16219"/>
          <a:stretch>
            <a:fillRect/>
          </a:stretch>
        </p:blipFill>
        <p:spPr>
          <a:xfrm>
            <a:off x="6800850" y="241026"/>
            <a:ext cx="5391150" cy="3414716"/>
          </a:xfrm>
          <a:prstGeom prst="rect">
            <a:avLst/>
          </a:prstGeom>
        </p:spPr>
      </p:pic>
    </p:spTree>
    <p:extLst>
      <p:ext uri="{BB962C8B-B14F-4D97-AF65-F5344CB8AC3E}">
        <p14:creationId xmlns:p14="http://schemas.microsoft.com/office/powerpoint/2010/main" val="3463435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34C8694-C559-23D1-6284-CEC192A54074}"/>
            </a:ext>
          </a:extLst>
        </p:cNvPr>
        <p:cNvGrpSpPr/>
        <p:nvPr/>
      </p:nvGrpSpPr>
      <p:grpSpPr>
        <a:xfrm>
          <a:off x="0" y="0"/>
          <a:ext cx="0" cy="0"/>
          <a:chOff x="0" y="0"/>
          <a:chExt cx="0" cy="0"/>
        </a:xfrm>
      </p:grpSpPr>
      <p:pic>
        <p:nvPicPr>
          <p:cNvPr id="4" name="Picture 3" descr="A white circle with yellow hexagons and white text&#10;&#10;Description automatically generated">
            <a:extLst>
              <a:ext uri="{FF2B5EF4-FFF2-40B4-BE49-F238E27FC236}">
                <a16:creationId xmlns:a16="http://schemas.microsoft.com/office/drawing/2014/main" id="{3099EEE1-A36F-6BD8-ECE1-A8C9FA9D0A26}"/>
              </a:ext>
            </a:extLst>
          </p:cNvPr>
          <p:cNvPicPr>
            <a:picLocks noChangeAspect="1"/>
          </p:cNvPicPr>
          <p:nvPr/>
        </p:nvPicPr>
        <p:blipFill>
          <a:blip r:embed="rId2"/>
          <a:stretch>
            <a:fillRect/>
          </a:stretch>
        </p:blipFill>
        <p:spPr>
          <a:xfrm>
            <a:off x="362108" y="155370"/>
            <a:ext cx="1910014" cy="1910014"/>
          </a:xfrm>
          <a:prstGeom prst="rect">
            <a:avLst/>
          </a:prstGeom>
        </p:spPr>
      </p:pic>
      <p:pic>
        <p:nvPicPr>
          <p:cNvPr id="2" name="Picture 1" descr="A diagram of a mountain with snow and ice&#10;&#10;Description automatically generated with medium confidence">
            <a:extLst>
              <a:ext uri="{FF2B5EF4-FFF2-40B4-BE49-F238E27FC236}">
                <a16:creationId xmlns:a16="http://schemas.microsoft.com/office/drawing/2014/main" id="{97012C1F-B373-EDC4-63B3-5877A0863A1C}"/>
              </a:ext>
            </a:extLst>
          </p:cNvPr>
          <p:cNvPicPr>
            <a:picLocks noChangeAspect="1"/>
          </p:cNvPicPr>
          <p:nvPr/>
        </p:nvPicPr>
        <p:blipFill>
          <a:blip r:embed="rId3"/>
          <a:stretch>
            <a:fillRect/>
          </a:stretch>
        </p:blipFill>
        <p:spPr>
          <a:xfrm>
            <a:off x="8342681" y="225353"/>
            <a:ext cx="3641522" cy="6081162"/>
          </a:xfrm>
          <a:prstGeom prst="rect">
            <a:avLst/>
          </a:prstGeom>
        </p:spPr>
      </p:pic>
      <p:pic>
        <p:nvPicPr>
          <p:cNvPr id="5" name="Picture 4" descr="A close-up of several different types of water&#10;&#10;Description automatically generated">
            <a:extLst>
              <a:ext uri="{FF2B5EF4-FFF2-40B4-BE49-F238E27FC236}">
                <a16:creationId xmlns:a16="http://schemas.microsoft.com/office/drawing/2014/main" id="{96877372-1E62-27B8-3407-F421C8763A48}"/>
              </a:ext>
            </a:extLst>
          </p:cNvPr>
          <p:cNvPicPr>
            <a:picLocks noChangeAspect="1"/>
          </p:cNvPicPr>
          <p:nvPr/>
        </p:nvPicPr>
        <p:blipFill>
          <a:blip r:embed="rId4"/>
          <a:stretch>
            <a:fillRect/>
          </a:stretch>
        </p:blipFill>
        <p:spPr>
          <a:xfrm>
            <a:off x="362108" y="4096436"/>
            <a:ext cx="7772400" cy="2210079"/>
          </a:xfrm>
          <a:prstGeom prst="rect">
            <a:avLst/>
          </a:prstGeom>
        </p:spPr>
      </p:pic>
      <p:pic>
        <p:nvPicPr>
          <p:cNvPr id="7" name="Picture 6" descr="Close-up of a machine&#10;&#10;Description automatically generated">
            <a:extLst>
              <a:ext uri="{FF2B5EF4-FFF2-40B4-BE49-F238E27FC236}">
                <a16:creationId xmlns:a16="http://schemas.microsoft.com/office/drawing/2014/main" id="{60DB5AB6-8DA2-4E81-5A5E-D755AEA700A9}"/>
              </a:ext>
            </a:extLst>
          </p:cNvPr>
          <p:cNvPicPr>
            <a:picLocks noChangeAspect="1"/>
          </p:cNvPicPr>
          <p:nvPr/>
        </p:nvPicPr>
        <p:blipFill>
          <a:blip r:embed="rId5"/>
          <a:stretch>
            <a:fillRect/>
          </a:stretch>
        </p:blipFill>
        <p:spPr>
          <a:xfrm>
            <a:off x="3210964" y="1110377"/>
            <a:ext cx="4811443" cy="2802870"/>
          </a:xfrm>
          <a:prstGeom prst="rect">
            <a:avLst/>
          </a:prstGeom>
        </p:spPr>
      </p:pic>
    </p:spTree>
    <p:extLst>
      <p:ext uri="{BB962C8B-B14F-4D97-AF65-F5344CB8AC3E}">
        <p14:creationId xmlns:p14="http://schemas.microsoft.com/office/powerpoint/2010/main" val="2235799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4DA0B7B-9864-77F2-A509-C69FFD68D3C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7046F74-798B-B989-8818-559FFCADA85F}"/>
              </a:ext>
            </a:extLst>
          </p:cNvPr>
          <p:cNvPicPr>
            <a:picLocks noChangeAspect="1"/>
          </p:cNvPicPr>
          <p:nvPr/>
        </p:nvPicPr>
        <p:blipFill>
          <a:blip r:embed="rId3"/>
          <a:stretch>
            <a:fillRect/>
          </a:stretch>
        </p:blipFill>
        <p:spPr>
          <a:xfrm>
            <a:off x="2696495" y="71285"/>
            <a:ext cx="6727723" cy="6727723"/>
          </a:xfrm>
          <a:prstGeom prst="rect">
            <a:avLst/>
          </a:prstGeom>
        </p:spPr>
      </p:pic>
    </p:spTree>
    <p:extLst>
      <p:ext uri="{BB962C8B-B14F-4D97-AF65-F5344CB8AC3E}">
        <p14:creationId xmlns:p14="http://schemas.microsoft.com/office/powerpoint/2010/main" val="1255937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7CE761B-98BF-0098-22E7-49249DFED16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1C8777E-C927-9CDB-90A5-4C6377AEA5A4}"/>
              </a:ext>
            </a:extLst>
          </p:cNvPr>
          <p:cNvPicPr>
            <a:picLocks noChangeAspect="1"/>
          </p:cNvPicPr>
          <p:nvPr/>
        </p:nvPicPr>
        <p:blipFill>
          <a:blip r:embed="rId3"/>
          <a:stretch>
            <a:fillRect/>
          </a:stretch>
        </p:blipFill>
        <p:spPr>
          <a:xfrm>
            <a:off x="4120945" y="1419122"/>
            <a:ext cx="7772400" cy="5181600"/>
          </a:xfrm>
          <a:prstGeom prst="rect">
            <a:avLst/>
          </a:prstGeom>
        </p:spPr>
      </p:pic>
      <p:pic>
        <p:nvPicPr>
          <p:cNvPr id="3" name="Picture 2">
            <a:extLst>
              <a:ext uri="{FF2B5EF4-FFF2-40B4-BE49-F238E27FC236}">
                <a16:creationId xmlns:a16="http://schemas.microsoft.com/office/drawing/2014/main" id="{82D68F5D-A663-D705-819E-FD5C4467FA99}"/>
              </a:ext>
            </a:extLst>
          </p:cNvPr>
          <p:cNvPicPr>
            <a:picLocks noChangeAspect="1"/>
          </p:cNvPicPr>
          <p:nvPr/>
        </p:nvPicPr>
        <p:blipFill>
          <a:blip r:embed="rId4"/>
          <a:stretch>
            <a:fillRect/>
          </a:stretch>
        </p:blipFill>
        <p:spPr>
          <a:xfrm>
            <a:off x="882438" y="454743"/>
            <a:ext cx="2524431" cy="2524431"/>
          </a:xfrm>
          <a:prstGeom prst="rect">
            <a:avLst/>
          </a:prstGeom>
        </p:spPr>
      </p:pic>
    </p:spTree>
    <p:extLst>
      <p:ext uri="{BB962C8B-B14F-4D97-AF65-F5344CB8AC3E}">
        <p14:creationId xmlns:p14="http://schemas.microsoft.com/office/powerpoint/2010/main" val="168009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10BA834-22E8-C485-7053-3217E180CEF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226FFE8-0CEE-2A62-B949-0E8D6D73B59F}"/>
              </a:ext>
            </a:extLst>
          </p:cNvPr>
          <p:cNvPicPr>
            <a:picLocks noChangeAspect="1"/>
          </p:cNvPicPr>
          <p:nvPr/>
        </p:nvPicPr>
        <p:blipFill>
          <a:blip r:embed="rId3"/>
          <a:stretch>
            <a:fillRect/>
          </a:stretch>
        </p:blipFill>
        <p:spPr>
          <a:xfrm>
            <a:off x="882438" y="454743"/>
            <a:ext cx="2524431" cy="2524431"/>
          </a:xfrm>
          <a:prstGeom prst="rect">
            <a:avLst/>
          </a:prstGeom>
        </p:spPr>
      </p:pic>
      <p:pic>
        <p:nvPicPr>
          <p:cNvPr id="4" name="Picture 3">
            <a:extLst>
              <a:ext uri="{FF2B5EF4-FFF2-40B4-BE49-F238E27FC236}">
                <a16:creationId xmlns:a16="http://schemas.microsoft.com/office/drawing/2014/main" id="{0B722045-D1EF-D135-EB4D-6D3857E8ECBF}"/>
              </a:ext>
            </a:extLst>
          </p:cNvPr>
          <p:cNvPicPr>
            <a:picLocks noChangeAspect="1"/>
          </p:cNvPicPr>
          <p:nvPr/>
        </p:nvPicPr>
        <p:blipFill>
          <a:blip r:embed="rId4"/>
          <a:stretch>
            <a:fillRect/>
          </a:stretch>
        </p:blipFill>
        <p:spPr>
          <a:xfrm>
            <a:off x="315861" y="3887838"/>
            <a:ext cx="3773129" cy="2515419"/>
          </a:xfrm>
          <a:prstGeom prst="rect">
            <a:avLst/>
          </a:prstGeom>
        </p:spPr>
      </p:pic>
      <p:pic>
        <p:nvPicPr>
          <p:cNvPr id="8" name="Picture 7">
            <a:extLst>
              <a:ext uri="{FF2B5EF4-FFF2-40B4-BE49-F238E27FC236}">
                <a16:creationId xmlns:a16="http://schemas.microsoft.com/office/drawing/2014/main" id="{9D9BCD37-CF76-1281-F416-12DB5006C74D}"/>
              </a:ext>
            </a:extLst>
          </p:cNvPr>
          <p:cNvPicPr>
            <a:picLocks noChangeAspect="1"/>
          </p:cNvPicPr>
          <p:nvPr/>
        </p:nvPicPr>
        <p:blipFill>
          <a:blip r:embed="rId5"/>
          <a:stretch>
            <a:fillRect/>
          </a:stretch>
        </p:blipFill>
        <p:spPr>
          <a:xfrm>
            <a:off x="4185672" y="816691"/>
            <a:ext cx="7772400" cy="4996542"/>
          </a:xfrm>
          <a:prstGeom prst="rect">
            <a:avLst/>
          </a:prstGeom>
        </p:spPr>
      </p:pic>
    </p:spTree>
    <p:extLst>
      <p:ext uri="{BB962C8B-B14F-4D97-AF65-F5344CB8AC3E}">
        <p14:creationId xmlns:p14="http://schemas.microsoft.com/office/powerpoint/2010/main" val="3122111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a:extLst>
            <a:ext uri="{FF2B5EF4-FFF2-40B4-BE49-F238E27FC236}">
              <a16:creationId xmlns:a16="http://schemas.microsoft.com/office/drawing/2014/main" id="{5BD41EE0-2E30-8746-3842-E140848E969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4B2065F-1AC9-B968-DEF9-1A93308AC6BD}"/>
              </a:ext>
            </a:extLst>
          </p:cNvPr>
          <p:cNvPicPr>
            <a:picLocks noChangeAspect="1"/>
          </p:cNvPicPr>
          <p:nvPr/>
        </p:nvPicPr>
        <p:blipFill>
          <a:blip r:embed="rId3"/>
          <a:stretch>
            <a:fillRect/>
          </a:stretch>
        </p:blipFill>
        <p:spPr>
          <a:xfrm>
            <a:off x="882438" y="454743"/>
            <a:ext cx="2524431" cy="2524431"/>
          </a:xfrm>
          <a:prstGeom prst="rect">
            <a:avLst/>
          </a:prstGeom>
        </p:spPr>
      </p:pic>
      <p:pic>
        <p:nvPicPr>
          <p:cNvPr id="4" name="Picture 3">
            <a:extLst>
              <a:ext uri="{FF2B5EF4-FFF2-40B4-BE49-F238E27FC236}">
                <a16:creationId xmlns:a16="http://schemas.microsoft.com/office/drawing/2014/main" id="{AFD9E925-6957-FCC7-F655-7D18B9AB4538}"/>
              </a:ext>
            </a:extLst>
          </p:cNvPr>
          <p:cNvPicPr>
            <a:picLocks noChangeAspect="1"/>
          </p:cNvPicPr>
          <p:nvPr/>
        </p:nvPicPr>
        <p:blipFill>
          <a:blip r:embed="rId4"/>
          <a:stretch>
            <a:fillRect/>
          </a:stretch>
        </p:blipFill>
        <p:spPr>
          <a:xfrm>
            <a:off x="315861" y="3887838"/>
            <a:ext cx="3773129" cy="2515419"/>
          </a:xfrm>
          <a:prstGeom prst="rect">
            <a:avLst/>
          </a:prstGeom>
        </p:spPr>
      </p:pic>
      <p:pic>
        <p:nvPicPr>
          <p:cNvPr id="5" name="Picture 4">
            <a:extLst>
              <a:ext uri="{FF2B5EF4-FFF2-40B4-BE49-F238E27FC236}">
                <a16:creationId xmlns:a16="http://schemas.microsoft.com/office/drawing/2014/main" id="{24AA3C88-977F-F06E-C3F5-EAC25DC837EB}"/>
              </a:ext>
            </a:extLst>
          </p:cNvPr>
          <p:cNvPicPr>
            <a:picLocks noChangeAspect="1"/>
          </p:cNvPicPr>
          <p:nvPr/>
        </p:nvPicPr>
        <p:blipFill>
          <a:blip r:embed="rId5"/>
          <a:stretch>
            <a:fillRect/>
          </a:stretch>
        </p:blipFill>
        <p:spPr>
          <a:xfrm>
            <a:off x="7816645" y="387409"/>
            <a:ext cx="3985752" cy="2562269"/>
          </a:xfrm>
          <a:prstGeom prst="rect">
            <a:avLst/>
          </a:prstGeom>
        </p:spPr>
      </p:pic>
    </p:spTree>
    <p:extLst>
      <p:ext uri="{BB962C8B-B14F-4D97-AF65-F5344CB8AC3E}">
        <p14:creationId xmlns:p14="http://schemas.microsoft.com/office/powerpoint/2010/main" val="2840265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53E460F-0035-57AB-8BB2-8C89FDBD715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270D84F-7D5C-6A22-69B0-AF5BE2543E4E}"/>
              </a:ext>
            </a:extLst>
          </p:cNvPr>
          <p:cNvPicPr>
            <a:picLocks noChangeAspect="1"/>
          </p:cNvPicPr>
          <p:nvPr/>
        </p:nvPicPr>
        <p:blipFill>
          <a:blip r:embed="rId3"/>
          <a:stretch>
            <a:fillRect/>
          </a:stretch>
        </p:blipFill>
        <p:spPr>
          <a:xfrm>
            <a:off x="882438" y="454743"/>
            <a:ext cx="2524431" cy="2524431"/>
          </a:xfrm>
          <a:prstGeom prst="rect">
            <a:avLst/>
          </a:prstGeom>
        </p:spPr>
      </p:pic>
      <p:pic>
        <p:nvPicPr>
          <p:cNvPr id="4" name="Picture 3">
            <a:extLst>
              <a:ext uri="{FF2B5EF4-FFF2-40B4-BE49-F238E27FC236}">
                <a16:creationId xmlns:a16="http://schemas.microsoft.com/office/drawing/2014/main" id="{F2120B1F-18B0-76EE-EADF-E7CF82E60775}"/>
              </a:ext>
            </a:extLst>
          </p:cNvPr>
          <p:cNvPicPr>
            <a:picLocks noChangeAspect="1"/>
          </p:cNvPicPr>
          <p:nvPr/>
        </p:nvPicPr>
        <p:blipFill>
          <a:blip r:embed="rId4"/>
          <a:stretch>
            <a:fillRect/>
          </a:stretch>
        </p:blipFill>
        <p:spPr>
          <a:xfrm>
            <a:off x="315861" y="3887838"/>
            <a:ext cx="3773129" cy="2515419"/>
          </a:xfrm>
          <a:prstGeom prst="rect">
            <a:avLst/>
          </a:prstGeom>
        </p:spPr>
      </p:pic>
      <p:pic>
        <p:nvPicPr>
          <p:cNvPr id="8" name="Picture 7">
            <a:extLst>
              <a:ext uri="{FF2B5EF4-FFF2-40B4-BE49-F238E27FC236}">
                <a16:creationId xmlns:a16="http://schemas.microsoft.com/office/drawing/2014/main" id="{A2B9C627-C3AF-872A-7C58-7A5CDC21BB97}"/>
              </a:ext>
            </a:extLst>
          </p:cNvPr>
          <p:cNvPicPr>
            <a:picLocks noChangeAspect="1"/>
          </p:cNvPicPr>
          <p:nvPr/>
        </p:nvPicPr>
        <p:blipFill>
          <a:blip r:embed="rId5"/>
          <a:stretch>
            <a:fillRect/>
          </a:stretch>
        </p:blipFill>
        <p:spPr>
          <a:xfrm>
            <a:off x="4260852" y="1005720"/>
            <a:ext cx="7684320" cy="4610592"/>
          </a:xfrm>
          <a:prstGeom prst="rect">
            <a:avLst/>
          </a:prstGeom>
        </p:spPr>
      </p:pic>
    </p:spTree>
    <p:extLst>
      <p:ext uri="{BB962C8B-B14F-4D97-AF65-F5344CB8AC3E}">
        <p14:creationId xmlns:p14="http://schemas.microsoft.com/office/powerpoint/2010/main" val="14883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B5ACD3-5A75-2B24-AB2D-BD7BA0EF15C4}"/>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F494AE6-A88C-448B-B1B7-80259E6F4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AE3ECB4D-C4CC-08E6-CF4B-C03884B92F95}"/>
              </a:ext>
            </a:extLst>
          </p:cNvPr>
          <p:cNvPicPr>
            <a:picLocks noChangeAspect="1"/>
          </p:cNvPicPr>
          <p:nvPr/>
        </p:nvPicPr>
        <p:blipFill>
          <a:blip r:embed="rId3"/>
          <a:srcRect l="6261" r="28122" b="2"/>
          <a:stretch>
            <a:fillRect/>
          </a:stretch>
        </p:blipFill>
        <p:spPr>
          <a:xfrm>
            <a:off x="321734" y="321733"/>
            <a:ext cx="3084025" cy="3021406"/>
          </a:xfrm>
          <a:prstGeom prst="rect">
            <a:avLst/>
          </a:prstGeom>
        </p:spPr>
      </p:pic>
      <p:pic>
        <p:nvPicPr>
          <p:cNvPr id="4" name="Picture 3">
            <a:extLst>
              <a:ext uri="{FF2B5EF4-FFF2-40B4-BE49-F238E27FC236}">
                <a16:creationId xmlns:a16="http://schemas.microsoft.com/office/drawing/2014/main" id="{E66A6039-57D2-A469-684D-8E3407D1245E}"/>
              </a:ext>
            </a:extLst>
          </p:cNvPr>
          <p:cNvPicPr>
            <a:picLocks noChangeAspect="1"/>
          </p:cNvPicPr>
          <p:nvPr/>
        </p:nvPicPr>
        <p:blipFill>
          <a:blip r:embed="rId4"/>
          <a:srcRect l="12770" r="13336" b="-3"/>
          <a:stretch>
            <a:fillRect/>
          </a:stretch>
        </p:blipFill>
        <p:spPr>
          <a:xfrm>
            <a:off x="321734" y="3514854"/>
            <a:ext cx="3084025" cy="2785952"/>
          </a:xfrm>
          <a:prstGeom prst="rect">
            <a:avLst/>
          </a:prstGeom>
        </p:spPr>
      </p:pic>
      <p:pic>
        <p:nvPicPr>
          <p:cNvPr id="8" name="Picture 7">
            <a:extLst>
              <a:ext uri="{FF2B5EF4-FFF2-40B4-BE49-F238E27FC236}">
                <a16:creationId xmlns:a16="http://schemas.microsoft.com/office/drawing/2014/main" id="{83AFDC0D-13EF-3345-F24C-6AF075DD5FBE}"/>
              </a:ext>
            </a:extLst>
          </p:cNvPr>
          <p:cNvPicPr>
            <a:picLocks noChangeAspect="1"/>
          </p:cNvPicPr>
          <p:nvPr/>
        </p:nvPicPr>
        <p:blipFill>
          <a:blip r:embed="rId5"/>
          <a:srcRect l="51713" r="7714" b="1"/>
          <a:stretch>
            <a:fillRect/>
          </a:stretch>
        </p:blipFill>
        <p:spPr>
          <a:xfrm>
            <a:off x="3598286" y="321733"/>
            <a:ext cx="4043250" cy="5979074"/>
          </a:xfrm>
          <a:prstGeom prst="rect">
            <a:avLst/>
          </a:prstGeom>
        </p:spPr>
      </p:pic>
      <p:pic>
        <p:nvPicPr>
          <p:cNvPr id="6" name="Picture 5">
            <a:extLst>
              <a:ext uri="{FF2B5EF4-FFF2-40B4-BE49-F238E27FC236}">
                <a16:creationId xmlns:a16="http://schemas.microsoft.com/office/drawing/2014/main" id="{2F6F9A45-D55C-BC62-AFF1-EBB08FC901C3}"/>
              </a:ext>
            </a:extLst>
          </p:cNvPr>
          <p:cNvPicPr>
            <a:picLocks noChangeAspect="1"/>
          </p:cNvPicPr>
          <p:nvPr/>
        </p:nvPicPr>
        <p:blipFill>
          <a:blip r:embed="rId6"/>
          <a:srcRect r="32496" b="2"/>
          <a:stretch>
            <a:fillRect/>
          </a:stretch>
        </p:blipFill>
        <p:spPr>
          <a:xfrm>
            <a:off x="7834063" y="321733"/>
            <a:ext cx="4036201" cy="5979074"/>
          </a:xfrm>
          <a:prstGeom prst="rect">
            <a:avLst/>
          </a:prstGeom>
        </p:spPr>
      </p:pic>
    </p:spTree>
    <p:extLst>
      <p:ext uri="{BB962C8B-B14F-4D97-AF65-F5344CB8AC3E}">
        <p14:creationId xmlns:p14="http://schemas.microsoft.com/office/powerpoint/2010/main" val="3481316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8DD-FA4D-A059-2788-A184412AD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0A15D6-76F8-DE5B-B98F-6292BB2520EF}"/>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Avenir Next" panose="020B0503020202020204" pitchFamily="34" charset="0"/>
              </a:rPr>
              <a:t>Different Physics = Different Light</a:t>
            </a:r>
          </a:p>
        </p:txBody>
      </p:sp>
      <p:pic>
        <p:nvPicPr>
          <p:cNvPr id="7" name="Content Placeholder 6" descr="A collage of stars and galaxies&#10;&#10;AI-generated content may be incorrect.">
            <a:extLst>
              <a:ext uri="{FF2B5EF4-FFF2-40B4-BE49-F238E27FC236}">
                <a16:creationId xmlns:a16="http://schemas.microsoft.com/office/drawing/2014/main" id="{9F38D9AF-4AE7-CCE6-93C5-CD956AA36D68}"/>
              </a:ext>
            </a:extLst>
          </p:cNvPr>
          <p:cNvPicPr>
            <a:picLocks noGrp="1" noChangeAspect="1"/>
          </p:cNvPicPr>
          <p:nvPr>
            <p:ph idx="1"/>
          </p:nvPr>
        </p:nvPicPr>
        <p:blipFill>
          <a:blip r:embed="rId3"/>
          <a:stretch>
            <a:fillRect/>
          </a:stretch>
        </p:blipFill>
        <p:spPr>
          <a:xfrm>
            <a:off x="552069" y="379838"/>
            <a:ext cx="11087862" cy="6098324"/>
          </a:xfrm>
          <a:prstGeom prst="rect">
            <a:avLst/>
          </a:prstGeom>
        </p:spPr>
      </p:pic>
    </p:spTree>
    <p:extLst>
      <p:ext uri="{BB962C8B-B14F-4D97-AF65-F5344CB8AC3E}">
        <p14:creationId xmlns:p14="http://schemas.microsoft.com/office/powerpoint/2010/main" val="2372311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EA174-CD09-74C4-5907-DF5314D67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15BCE-CF8C-81A6-3FF2-266336E472EE}"/>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Avenir Next" panose="020B0503020202020204" pitchFamily="34" charset="0"/>
              </a:rPr>
              <a:t>Different Physics = Different Light</a:t>
            </a:r>
          </a:p>
        </p:txBody>
      </p:sp>
      <p:pic>
        <p:nvPicPr>
          <p:cNvPr id="7" name="Content Placeholder 6" descr="A collage of stars and galaxies&#10;&#10;AI-generated content may be incorrect.">
            <a:extLst>
              <a:ext uri="{FF2B5EF4-FFF2-40B4-BE49-F238E27FC236}">
                <a16:creationId xmlns:a16="http://schemas.microsoft.com/office/drawing/2014/main" id="{653006D3-DCCA-8E3B-6334-01F6A0A05402}"/>
              </a:ext>
            </a:extLst>
          </p:cNvPr>
          <p:cNvPicPr>
            <a:picLocks noGrp="1" noChangeAspect="1"/>
          </p:cNvPicPr>
          <p:nvPr>
            <p:ph idx="1"/>
          </p:nvPr>
        </p:nvPicPr>
        <p:blipFill>
          <a:blip r:embed="rId3"/>
          <a:stretch>
            <a:fillRect/>
          </a:stretch>
        </p:blipFill>
        <p:spPr>
          <a:xfrm>
            <a:off x="584727" y="379838"/>
            <a:ext cx="11087862" cy="6098324"/>
          </a:xfrm>
          <a:prstGeom prst="rect">
            <a:avLst/>
          </a:prstGeom>
        </p:spPr>
      </p:pic>
      <p:sp>
        <p:nvSpPr>
          <p:cNvPr id="3" name="Oval 2">
            <a:extLst>
              <a:ext uri="{FF2B5EF4-FFF2-40B4-BE49-F238E27FC236}">
                <a16:creationId xmlns:a16="http://schemas.microsoft.com/office/drawing/2014/main" id="{24A2C62D-3BAB-BD61-443D-AE11225C9F3A}"/>
              </a:ext>
            </a:extLst>
          </p:cNvPr>
          <p:cNvSpPr/>
          <p:nvPr/>
        </p:nvSpPr>
        <p:spPr>
          <a:xfrm>
            <a:off x="6803572" y="1926768"/>
            <a:ext cx="359228" cy="348346"/>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695ECB8-B7DC-9F98-CC55-A5C86C0256A0}"/>
              </a:ext>
            </a:extLst>
          </p:cNvPr>
          <p:cNvSpPr/>
          <p:nvPr/>
        </p:nvSpPr>
        <p:spPr>
          <a:xfrm flipH="1">
            <a:off x="1164769" y="1915882"/>
            <a:ext cx="359227" cy="348346"/>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D91F378D-E148-F2A5-DF7B-AB0B8E3F3726}"/>
              </a:ext>
            </a:extLst>
          </p:cNvPr>
          <p:cNvSpPr/>
          <p:nvPr/>
        </p:nvSpPr>
        <p:spPr>
          <a:xfrm>
            <a:off x="7369632" y="3755566"/>
            <a:ext cx="359228" cy="348346"/>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C12B68F-3FD9-FC87-4847-DA4528566EA4}"/>
              </a:ext>
            </a:extLst>
          </p:cNvPr>
          <p:cNvSpPr/>
          <p:nvPr/>
        </p:nvSpPr>
        <p:spPr>
          <a:xfrm>
            <a:off x="8109858" y="3047996"/>
            <a:ext cx="435431" cy="468088"/>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396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of a cloud of gas and dust shown in three different wavelengths of light.">
            <a:extLst>
              <a:ext uri="{FF2B5EF4-FFF2-40B4-BE49-F238E27FC236}">
                <a16:creationId xmlns:a16="http://schemas.microsoft.com/office/drawing/2014/main" id="{CA642CB2-8F2E-2040-AC04-5818DD4A5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19784"/>
          </a:xfrm>
          <a:prstGeom prst="rect">
            <a:avLst/>
          </a:prstGeom>
        </p:spPr>
      </p:pic>
      <p:sp>
        <p:nvSpPr>
          <p:cNvPr id="6" name="TextBox 5">
            <a:extLst>
              <a:ext uri="{FF2B5EF4-FFF2-40B4-BE49-F238E27FC236}">
                <a16:creationId xmlns:a16="http://schemas.microsoft.com/office/drawing/2014/main" id="{6D473408-4002-754A-8968-E786ECDB3661}"/>
              </a:ext>
            </a:extLst>
          </p:cNvPr>
          <p:cNvSpPr txBox="1"/>
          <p:nvPr/>
        </p:nvSpPr>
        <p:spPr>
          <a:xfrm>
            <a:off x="686692" y="578684"/>
            <a:ext cx="11010299" cy="677108"/>
          </a:xfrm>
          <a:prstGeom prst="rect">
            <a:avLst/>
          </a:prstGeom>
          <a:noFill/>
        </p:spPr>
        <p:txBody>
          <a:bodyPr wrap="square" rtlCol="0">
            <a:spAutoFit/>
          </a:bodyPr>
          <a:lstStyle/>
          <a:p>
            <a:r>
              <a:rPr lang="en-US" sz="3800" b="1" dirty="0">
                <a:solidFill>
                  <a:schemeClr val="bg1"/>
                </a:solidFill>
                <a:latin typeface="Aharoni" panose="02010803020104030203" pitchFamily="2" charset="-79"/>
                <a:cs typeface="Aharoni" panose="02010803020104030203" pitchFamily="2" charset="-79"/>
              </a:rPr>
              <a:t>Gracias al Webb Podemos examiner </a:t>
            </a:r>
            <a:r>
              <a:rPr lang="en-US" sz="3800" b="1" dirty="0" err="1">
                <a:solidFill>
                  <a:schemeClr val="bg1"/>
                </a:solidFill>
                <a:latin typeface="Aharoni" panose="02010803020104030203" pitchFamily="2" charset="-79"/>
                <a:cs typeface="Aharoni" panose="02010803020104030203" pitchFamily="2" charset="-79"/>
              </a:rPr>
              <a:t>el</a:t>
            </a:r>
            <a:r>
              <a:rPr lang="en-US" sz="3800" b="1" dirty="0">
                <a:solidFill>
                  <a:schemeClr val="bg1"/>
                </a:solidFill>
                <a:latin typeface="Aharoni" panose="02010803020104030203" pitchFamily="2" charset="-79"/>
                <a:cs typeface="Aharoni" panose="02010803020104030203" pitchFamily="2" charset="-79"/>
              </a:rPr>
              <a:t> </a:t>
            </a:r>
            <a:r>
              <a:rPr lang="en-US" sz="3800" b="1" dirty="0" err="1">
                <a:solidFill>
                  <a:schemeClr val="bg1"/>
                </a:solidFill>
                <a:latin typeface="Aharoni" panose="02010803020104030203" pitchFamily="2" charset="-79"/>
                <a:cs typeface="Aharoni" panose="02010803020104030203" pitchFamily="2" charset="-79"/>
              </a:rPr>
              <a:t>polvo</a:t>
            </a:r>
            <a:endParaRPr lang="en-US" sz="3800" b="1" dirty="0">
              <a:solidFill>
                <a:schemeClr val="bg1"/>
              </a:solidFill>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958A085E-A6E3-3F47-B130-6E9C908BCC9F}"/>
              </a:ext>
            </a:extLst>
          </p:cNvPr>
          <p:cNvSpPr txBox="1"/>
          <p:nvPr/>
        </p:nvSpPr>
        <p:spPr>
          <a:xfrm>
            <a:off x="3460955" y="6125190"/>
            <a:ext cx="1602657" cy="338554"/>
          </a:xfrm>
          <a:prstGeom prst="rect">
            <a:avLst/>
          </a:prstGeom>
          <a:noFill/>
        </p:spPr>
        <p:txBody>
          <a:bodyPr wrap="square" rtlCol="0">
            <a:spAutoFit/>
          </a:bodyPr>
          <a:lstStyle/>
          <a:p>
            <a:pPr algn="ctr"/>
            <a:r>
              <a:rPr lang="en-US" sz="1600" b="1" dirty="0">
                <a:latin typeface="Barlow SemiBold" pitchFamily="2" charset="77"/>
              </a:rPr>
              <a:t>Luz Visible</a:t>
            </a:r>
          </a:p>
        </p:txBody>
      </p:sp>
      <p:sp>
        <p:nvSpPr>
          <p:cNvPr id="8" name="TextBox 7">
            <a:extLst>
              <a:ext uri="{FF2B5EF4-FFF2-40B4-BE49-F238E27FC236}">
                <a16:creationId xmlns:a16="http://schemas.microsoft.com/office/drawing/2014/main" id="{D02D6F5F-416D-564A-A1A4-B81F59773592}"/>
              </a:ext>
            </a:extLst>
          </p:cNvPr>
          <p:cNvSpPr txBox="1"/>
          <p:nvPr/>
        </p:nvSpPr>
        <p:spPr>
          <a:xfrm>
            <a:off x="9735456" y="6124883"/>
            <a:ext cx="1961535" cy="338554"/>
          </a:xfrm>
          <a:prstGeom prst="rect">
            <a:avLst/>
          </a:prstGeom>
          <a:noFill/>
        </p:spPr>
        <p:txBody>
          <a:bodyPr wrap="square" rtlCol="0">
            <a:spAutoFit/>
          </a:bodyPr>
          <a:lstStyle/>
          <a:p>
            <a:pPr algn="ctr"/>
            <a:r>
              <a:rPr lang="en-US" sz="1600" b="1" dirty="0" err="1">
                <a:latin typeface="Barlow SemiBold" pitchFamily="2" charset="77"/>
              </a:rPr>
              <a:t>Infrarojo</a:t>
            </a:r>
            <a:r>
              <a:rPr lang="en-US" sz="1600" b="1" dirty="0">
                <a:latin typeface="Barlow SemiBold" pitchFamily="2" charset="77"/>
              </a:rPr>
              <a:t> </a:t>
            </a:r>
            <a:r>
              <a:rPr lang="en-US" sz="1600" b="1" dirty="0" err="1">
                <a:latin typeface="Barlow SemiBold" pitchFamily="2" charset="77"/>
              </a:rPr>
              <a:t>Térmico</a:t>
            </a:r>
            <a:endParaRPr lang="en-US" sz="1600" b="1" dirty="0">
              <a:latin typeface="Barlow SemiBold" pitchFamily="2" charset="77"/>
            </a:endParaRPr>
          </a:p>
        </p:txBody>
      </p:sp>
      <p:sp>
        <p:nvSpPr>
          <p:cNvPr id="9" name="TextBox 8">
            <a:extLst>
              <a:ext uri="{FF2B5EF4-FFF2-40B4-BE49-F238E27FC236}">
                <a16:creationId xmlns:a16="http://schemas.microsoft.com/office/drawing/2014/main" id="{0C8DDAF1-EA54-AB43-9B20-3F9C45D7C9D5}"/>
              </a:ext>
            </a:extLst>
          </p:cNvPr>
          <p:cNvSpPr txBox="1"/>
          <p:nvPr/>
        </p:nvSpPr>
        <p:spPr>
          <a:xfrm>
            <a:off x="6445044" y="6125190"/>
            <a:ext cx="2182761" cy="338554"/>
          </a:xfrm>
          <a:prstGeom prst="rect">
            <a:avLst/>
          </a:prstGeom>
          <a:noFill/>
        </p:spPr>
        <p:txBody>
          <a:bodyPr wrap="square" rtlCol="0">
            <a:spAutoFit/>
          </a:bodyPr>
          <a:lstStyle/>
          <a:p>
            <a:pPr algn="ctr"/>
            <a:r>
              <a:rPr lang="en-US" sz="1600" b="1" dirty="0">
                <a:latin typeface="Barlow SemiBold" pitchFamily="2" charset="77"/>
              </a:rPr>
              <a:t>Luz </a:t>
            </a:r>
            <a:r>
              <a:rPr lang="en-US" sz="1600" b="1" dirty="0" err="1">
                <a:latin typeface="Barlow SemiBold" pitchFamily="2" charset="77"/>
              </a:rPr>
              <a:t>Infrarojo</a:t>
            </a:r>
            <a:r>
              <a:rPr lang="en-US" sz="1600" b="1" dirty="0">
                <a:latin typeface="Barlow SemiBold" pitchFamily="2" charset="77"/>
              </a:rPr>
              <a:t> </a:t>
            </a:r>
            <a:r>
              <a:rPr lang="en-US" sz="1600" b="1" dirty="0" err="1">
                <a:latin typeface="Barlow SemiBold" pitchFamily="2" charset="77"/>
              </a:rPr>
              <a:t>Cercano</a:t>
            </a:r>
            <a:endParaRPr lang="en-US" sz="1600" b="1" dirty="0">
              <a:latin typeface="Barlow SemiBold" pitchFamily="2" charset="77"/>
            </a:endParaRPr>
          </a:p>
        </p:txBody>
      </p:sp>
    </p:spTree>
    <p:extLst>
      <p:ext uri="{BB962C8B-B14F-4D97-AF65-F5344CB8AC3E}">
        <p14:creationId xmlns:p14="http://schemas.microsoft.com/office/powerpoint/2010/main" val="137897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EBF8ED-E278-EFF7-234C-E3E9D194B6A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029F887-37E3-77BF-6E6F-05311D923FA2}"/>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A ‘Honeycomb’ of Mirrors</a:t>
            </a:r>
          </a:p>
        </p:txBody>
      </p:sp>
      <p:sp>
        <p:nvSpPr>
          <p:cNvPr id="7" name="TextBox 6">
            <a:extLst>
              <a:ext uri="{FF2B5EF4-FFF2-40B4-BE49-F238E27FC236}">
                <a16:creationId xmlns:a16="http://schemas.microsoft.com/office/drawing/2014/main" id="{62AB2C64-4460-D1DB-55A7-A5AC1B7F096A}"/>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6E8287B1-89BB-5E51-9C81-042F53120D48}"/>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3" name="Picture 2" descr="A person standing next to a large yellow hexagon shaped object&#10;&#10;AI-generated content may be incorrect.">
            <a:extLst>
              <a:ext uri="{FF2B5EF4-FFF2-40B4-BE49-F238E27FC236}">
                <a16:creationId xmlns:a16="http://schemas.microsoft.com/office/drawing/2014/main" id="{D665D206-19A7-ED63-25CD-F7CDF12C9116}"/>
              </a:ext>
            </a:extLst>
          </p:cNvPr>
          <p:cNvPicPr>
            <a:picLocks noChangeAspect="1"/>
          </p:cNvPicPr>
          <p:nvPr/>
        </p:nvPicPr>
        <p:blipFill>
          <a:blip r:embed="rId3"/>
          <a:stretch>
            <a:fillRect/>
          </a:stretch>
        </p:blipFill>
        <p:spPr>
          <a:xfrm>
            <a:off x="228600" y="250233"/>
            <a:ext cx="11734800" cy="6519447"/>
          </a:xfrm>
          <a:prstGeom prst="rect">
            <a:avLst/>
          </a:prstGeom>
        </p:spPr>
      </p:pic>
      <p:sp>
        <p:nvSpPr>
          <p:cNvPr id="4" name="TextBox 3">
            <a:extLst>
              <a:ext uri="{FF2B5EF4-FFF2-40B4-BE49-F238E27FC236}">
                <a16:creationId xmlns:a16="http://schemas.microsoft.com/office/drawing/2014/main" id="{585BFF31-231D-293F-DDF7-E36E3791F6B1}"/>
              </a:ext>
            </a:extLst>
          </p:cNvPr>
          <p:cNvSpPr txBox="1"/>
          <p:nvPr/>
        </p:nvSpPr>
        <p:spPr>
          <a:xfrm>
            <a:off x="667566" y="250233"/>
            <a:ext cx="7190559" cy="707886"/>
          </a:xfrm>
          <a:prstGeom prst="rect">
            <a:avLst/>
          </a:prstGeom>
          <a:noFill/>
        </p:spPr>
        <p:txBody>
          <a:bodyPr wrap="square" rtlCol="0">
            <a:spAutoFit/>
          </a:bodyPr>
          <a:lstStyle/>
          <a:p>
            <a:r>
              <a:rPr lang="en-US" sz="4000" b="1" dirty="0">
                <a:solidFill>
                  <a:schemeClr val="bg1"/>
                </a:solidFill>
                <a:latin typeface="Aharoni" panose="02010803020104030203" pitchFamily="2" charset="-79"/>
                <a:cs typeface="Aharoni" panose="02010803020104030203" pitchFamily="2" charset="-79"/>
              </a:rPr>
              <a:t>18 </a:t>
            </a:r>
            <a:r>
              <a:rPr lang="en-US" sz="4000" b="1" dirty="0" err="1">
                <a:solidFill>
                  <a:schemeClr val="bg1"/>
                </a:solidFill>
                <a:latin typeface="Aharoni" panose="02010803020104030203" pitchFamily="2" charset="-79"/>
                <a:cs typeface="Aharoni" panose="02010803020104030203" pitchFamily="2" charset="-79"/>
              </a:rPr>
              <a:t>espejos</a:t>
            </a:r>
            <a:r>
              <a:rPr lang="en-US" sz="4000" b="1" dirty="0">
                <a:solidFill>
                  <a:schemeClr val="bg1"/>
                </a:solidFill>
                <a:latin typeface="Aharoni" panose="02010803020104030203" pitchFamily="2" charset="-79"/>
                <a:cs typeface="Aharoni" panose="02010803020104030203" pitchFamily="2" charset="-79"/>
              </a:rPr>
              <a:t>: </a:t>
            </a:r>
            <a:r>
              <a:rPr lang="en-US" sz="4000" b="1" dirty="0" err="1">
                <a:solidFill>
                  <a:schemeClr val="bg1"/>
                </a:solidFill>
                <a:latin typeface="Aharoni" panose="02010803020104030203" pitchFamily="2" charset="-79"/>
                <a:cs typeface="Aharoni" panose="02010803020104030203" pitchFamily="2" charset="-79"/>
              </a:rPr>
              <a:t>el</a:t>
            </a:r>
            <a:r>
              <a:rPr lang="en-US" sz="4000" b="1" dirty="0">
                <a:solidFill>
                  <a:schemeClr val="bg1"/>
                </a:solidFill>
                <a:latin typeface="Aharoni" panose="02010803020104030203" pitchFamily="2" charset="-79"/>
                <a:cs typeface="Aharoni" panose="02010803020104030203" pitchFamily="2" charset="-79"/>
              </a:rPr>
              <a:t> </a:t>
            </a:r>
            <a:r>
              <a:rPr lang="en-US" sz="4000" b="1" dirty="0" err="1">
                <a:solidFill>
                  <a:schemeClr val="bg1"/>
                </a:solidFill>
                <a:latin typeface="Aharoni" panose="02010803020104030203" pitchFamily="2" charset="-79"/>
                <a:cs typeface="Aharoni" panose="02010803020104030203" pitchFamily="2" charset="-79"/>
              </a:rPr>
              <a:t>panal</a:t>
            </a:r>
            <a:r>
              <a:rPr lang="en-US" sz="4000" b="1" dirty="0">
                <a:solidFill>
                  <a:schemeClr val="bg1"/>
                </a:solidFill>
                <a:latin typeface="Aharoni" panose="02010803020104030203" pitchFamily="2" charset="-79"/>
                <a:cs typeface="Aharoni" panose="02010803020104030203" pitchFamily="2" charset="-79"/>
              </a:rPr>
              <a:t> de </a:t>
            </a:r>
            <a:r>
              <a:rPr lang="en-US" sz="4000" b="1" dirty="0" err="1">
                <a:solidFill>
                  <a:schemeClr val="bg1"/>
                </a:solidFill>
                <a:latin typeface="Aharoni" panose="02010803020104030203" pitchFamily="2" charset="-79"/>
                <a:cs typeface="Aharoni" panose="02010803020104030203" pitchFamily="2" charset="-79"/>
              </a:rPr>
              <a:t>miel</a:t>
            </a:r>
            <a:endParaRPr lang="en-US" sz="40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77521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2726A9D-D36B-0CE1-9C79-B41848A7E55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32824F9-9350-8976-2E32-039BFF281CEA}"/>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A ‘Honeycomb’ of Mirrors</a:t>
            </a:r>
          </a:p>
        </p:txBody>
      </p:sp>
      <p:sp>
        <p:nvSpPr>
          <p:cNvPr id="7" name="TextBox 6">
            <a:extLst>
              <a:ext uri="{FF2B5EF4-FFF2-40B4-BE49-F238E27FC236}">
                <a16:creationId xmlns:a16="http://schemas.microsoft.com/office/drawing/2014/main" id="{778FD8A4-9179-7346-603C-2EF2DC97F8DE}"/>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92B1F65D-AD7C-4F69-155F-08D60591ED92}"/>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2" name="Beauty of the mirror-JWST">
            <a:hlinkClick r:id="" action="ppaction://media"/>
            <a:extLst>
              <a:ext uri="{FF2B5EF4-FFF2-40B4-BE49-F238E27FC236}">
                <a16:creationId xmlns:a16="http://schemas.microsoft.com/office/drawing/2014/main" id="{72A4A5D7-CD9D-14FC-3E00-8E8B7CEC2DC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60221" y="667068"/>
            <a:ext cx="10937232" cy="6152193"/>
          </a:xfrm>
          <a:prstGeom prst="rect">
            <a:avLst/>
          </a:prstGeom>
        </p:spPr>
      </p:pic>
      <p:sp>
        <p:nvSpPr>
          <p:cNvPr id="5" name="TextBox 4">
            <a:extLst>
              <a:ext uri="{FF2B5EF4-FFF2-40B4-BE49-F238E27FC236}">
                <a16:creationId xmlns:a16="http://schemas.microsoft.com/office/drawing/2014/main" id="{E803C22C-4B23-8025-716A-083699892FEC}"/>
              </a:ext>
            </a:extLst>
          </p:cNvPr>
          <p:cNvSpPr txBox="1"/>
          <p:nvPr/>
        </p:nvSpPr>
        <p:spPr>
          <a:xfrm>
            <a:off x="335371" y="-15389"/>
            <a:ext cx="9378255" cy="707887"/>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Excelencia </a:t>
            </a:r>
            <a:r>
              <a:rPr lang="en-US" sz="4000" b="1" dirty="0" err="1">
                <a:solidFill>
                  <a:schemeClr val="bg1"/>
                </a:solidFill>
                <a:latin typeface="Avenir Next Demi Bold" panose="020B0503020202020204" pitchFamily="34" charset="0"/>
              </a:rPr>
              <a:t>Óptica</a:t>
            </a:r>
            <a:endParaRPr lang="en-US" sz="4000" b="1" dirty="0">
              <a:solidFill>
                <a:schemeClr val="bg1"/>
              </a:solidFill>
              <a:latin typeface="Avenir Next Demi Bold" panose="020B0503020202020204" pitchFamily="34" charset="0"/>
            </a:endParaRPr>
          </a:p>
        </p:txBody>
      </p:sp>
    </p:spTree>
    <p:extLst>
      <p:ext uri="{BB962C8B-B14F-4D97-AF65-F5344CB8AC3E}">
        <p14:creationId xmlns:p14="http://schemas.microsoft.com/office/powerpoint/2010/main" val="229231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7FA2D-D8A1-D026-4AB0-0658098254F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574D484-7B0A-BBE7-1FC4-16A303DCC620}"/>
              </a:ext>
            </a:extLst>
          </p:cNvPr>
          <p:cNvSpPr txBox="1"/>
          <p:nvPr/>
        </p:nvSpPr>
        <p:spPr>
          <a:xfrm>
            <a:off x="667567" y="869799"/>
            <a:ext cx="6303503" cy="707886"/>
          </a:xfrm>
          <a:prstGeom prst="rect">
            <a:avLst/>
          </a:prstGeom>
          <a:noFill/>
        </p:spPr>
        <p:txBody>
          <a:bodyPr wrap="square" rtlCol="0">
            <a:spAutoFit/>
          </a:bodyPr>
          <a:lstStyle/>
          <a:p>
            <a:r>
              <a:rPr lang="en-US" sz="4000" b="1" dirty="0">
                <a:solidFill>
                  <a:schemeClr val="bg1"/>
                </a:solidFill>
                <a:latin typeface="Avenir Next Demi Bold" panose="020B0503020202020204" pitchFamily="34" charset="0"/>
              </a:rPr>
              <a:t>Detailed Specs</a:t>
            </a:r>
          </a:p>
        </p:txBody>
      </p:sp>
      <p:sp>
        <p:nvSpPr>
          <p:cNvPr id="7" name="TextBox 6">
            <a:extLst>
              <a:ext uri="{FF2B5EF4-FFF2-40B4-BE49-F238E27FC236}">
                <a16:creationId xmlns:a16="http://schemas.microsoft.com/office/drawing/2014/main" id="{361D8633-93D6-4B04-D0E6-442ACACD80E7}"/>
              </a:ext>
            </a:extLst>
          </p:cNvPr>
          <p:cNvSpPr txBox="1"/>
          <p:nvPr/>
        </p:nvSpPr>
        <p:spPr>
          <a:xfrm>
            <a:off x="3508130"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sp>
        <p:nvSpPr>
          <p:cNvPr id="8" name="TextBox 7">
            <a:extLst>
              <a:ext uri="{FF2B5EF4-FFF2-40B4-BE49-F238E27FC236}">
                <a16:creationId xmlns:a16="http://schemas.microsoft.com/office/drawing/2014/main" id="{23BBDC83-BC68-F6D6-08E8-DA5475312211}"/>
              </a:ext>
            </a:extLst>
          </p:cNvPr>
          <p:cNvSpPr txBox="1"/>
          <p:nvPr/>
        </p:nvSpPr>
        <p:spPr>
          <a:xfrm>
            <a:off x="8821615" y="5881298"/>
            <a:ext cx="2022230" cy="338554"/>
          </a:xfrm>
          <a:prstGeom prst="rect">
            <a:avLst/>
          </a:prstGeom>
          <a:noFill/>
        </p:spPr>
        <p:txBody>
          <a:bodyPr wrap="square" rtlCol="0">
            <a:spAutoFit/>
          </a:bodyPr>
          <a:lstStyle/>
          <a:p>
            <a:r>
              <a:rPr lang="en-US" sz="1600" dirty="0">
                <a:solidFill>
                  <a:schemeClr val="bg1"/>
                </a:solidFill>
                <a:latin typeface="Helvetica" pitchFamily="2" charset="0"/>
              </a:rPr>
              <a:t>PRIMARY MIRROR</a:t>
            </a:r>
          </a:p>
        </p:txBody>
      </p:sp>
      <p:pic>
        <p:nvPicPr>
          <p:cNvPr id="2" name="Picture 7" descr="Picture 7">
            <a:extLst>
              <a:ext uri="{FF2B5EF4-FFF2-40B4-BE49-F238E27FC236}">
                <a16:creationId xmlns:a16="http://schemas.microsoft.com/office/drawing/2014/main" id="{160F0B23-F226-BF82-2326-EF71111171C8}"/>
              </a:ext>
            </a:extLst>
          </p:cNvPr>
          <p:cNvPicPr>
            <a:picLocks noChangeAspect="1"/>
          </p:cNvPicPr>
          <p:nvPr/>
        </p:nvPicPr>
        <p:blipFill>
          <a:blip r:embed="rId3"/>
          <a:stretch>
            <a:fillRect/>
          </a:stretch>
        </p:blipFill>
        <p:spPr>
          <a:xfrm rot="488566">
            <a:off x="-148322" y="509827"/>
            <a:ext cx="5922938" cy="5629180"/>
          </a:xfrm>
          <a:prstGeom prst="rect">
            <a:avLst/>
          </a:prstGeom>
          <a:ln w="12700">
            <a:miter lim="400000"/>
          </a:ln>
        </p:spPr>
      </p:pic>
      <p:pic>
        <p:nvPicPr>
          <p:cNvPr id="5" name="Picture 4">
            <a:extLst>
              <a:ext uri="{FF2B5EF4-FFF2-40B4-BE49-F238E27FC236}">
                <a16:creationId xmlns:a16="http://schemas.microsoft.com/office/drawing/2014/main" id="{72B27BC0-3FEC-3ED5-FC4D-6C6AED0D0267}"/>
              </a:ext>
            </a:extLst>
          </p:cNvPr>
          <p:cNvPicPr>
            <a:picLocks noChangeAspect="1"/>
          </p:cNvPicPr>
          <p:nvPr/>
        </p:nvPicPr>
        <p:blipFill>
          <a:blip r:embed="rId4"/>
          <a:stretch>
            <a:fillRect/>
          </a:stretch>
        </p:blipFill>
        <p:spPr>
          <a:xfrm>
            <a:off x="6457379" y="0"/>
            <a:ext cx="5151549" cy="6858000"/>
          </a:xfrm>
          <a:prstGeom prst="rect">
            <a:avLst/>
          </a:prstGeom>
        </p:spPr>
      </p:pic>
    </p:spTree>
    <p:extLst>
      <p:ext uri="{BB962C8B-B14F-4D97-AF65-F5344CB8AC3E}">
        <p14:creationId xmlns:p14="http://schemas.microsoft.com/office/powerpoint/2010/main" val="2781640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266</TotalTime>
  <Words>3792</Words>
  <Application>Microsoft Macintosh PowerPoint</Application>
  <PresentationFormat>Widescreen</PresentationFormat>
  <Paragraphs>314</Paragraphs>
  <Slides>38</Slides>
  <Notes>21</Notes>
  <HiddenSlides>1</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Aharoni</vt:lpstr>
      <vt:lpstr>Aptos</vt:lpstr>
      <vt:lpstr>Aptos Display</vt:lpstr>
      <vt:lpstr>Arial</vt:lpstr>
      <vt:lpstr>Avenir Next</vt:lpstr>
      <vt:lpstr>Avenir Next Demi Bold</vt:lpstr>
      <vt:lpstr>Barlow SemiBold</vt:lpstr>
      <vt:lpstr>Helvetica</vt:lpstr>
      <vt:lpstr>Office Theme</vt:lpstr>
      <vt:lpstr>JWST Lo que sabemos y lo que ignoramos del Sistema Solar </vt:lpstr>
      <vt:lpstr>PowerPoint Presentation</vt:lpstr>
      <vt:lpstr>PowerPoint Presentation</vt:lpstr>
      <vt:lpstr>Different Physics = Different Light</vt:lpstr>
      <vt:lpstr>Different Physics = Different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Noemi Pinilla-Alonso</dc:creator>
  <cp:lastModifiedBy>Noemi Pinilla-Alonso</cp:lastModifiedBy>
  <cp:revision>4</cp:revision>
  <dcterms:created xsi:type="dcterms:W3CDTF">2026-05-14T14:50:05Z</dcterms:created>
  <dcterms:modified xsi:type="dcterms:W3CDTF">2026-06-16T08:29:23Z</dcterms:modified>
</cp:coreProperties>
</file>